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Лист1!$A$2:$A$16</c:f>
              <c:strCache>
                <c:ptCount val="11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аренды земельных участков</c:v>
                </c:pt>
                <c:pt idx="6">
                  <c:v>Доходы от сдачи в аренду имущества</c:v>
                </c:pt>
                <c:pt idx="7">
                  <c:v>Прочие поступления от использования имущества</c:v>
                </c:pt>
                <c:pt idx="8">
                  <c:v>Доходы от продажи муниципальных квартир</c:v>
                </c:pt>
                <c:pt idx="9">
                  <c:v>Доходы от продажи земельных участков</c:v>
                </c:pt>
                <c:pt idx="10">
                  <c:v>Штрафы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2742</c:v>
                </c:pt>
                <c:pt idx="1">
                  <c:v>11912.8</c:v>
                </c:pt>
                <c:pt idx="2">
                  <c:v>8.4</c:v>
                </c:pt>
                <c:pt idx="3" formatCode="0.0">
                  <c:v>1097</c:v>
                </c:pt>
                <c:pt idx="4">
                  <c:v>5275.6</c:v>
                </c:pt>
                <c:pt idx="5">
                  <c:v>127.2</c:v>
                </c:pt>
                <c:pt idx="6">
                  <c:v>10.4</c:v>
                </c:pt>
                <c:pt idx="7">
                  <c:v>248.7</c:v>
                </c:pt>
                <c:pt idx="8" formatCode="0.0">
                  <c:v>147</c:v>
                </c:pt>
                <c:pt idx="9">
                  <c:v>233.3</c:v>
                </c:pt>
                <c:pt idx="10">
                  <c:v>30.2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13024934383201"/>
          <c:y val="0.19740488236349807"/>
          <c:w val="0.33736975065616798"/>
          <c:h val="0.80259511763650193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на выравнивание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7106</c:v>
                </c:pt>
                <c:pt idx="1">
                  <c:v>135911.1</c:v>
                </c:pt>
                <c:pt idx="2" formatCode="0.0">
                  <c:v>613</c:v>
                </c:pt>
                <c:pt idx="3" formatCode="0.0">
                  <c:v>110455.2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13024934383201"/>
          <c:y val="0.19740488236349807"/>
          <c:w val="0.33736975065616798"/>
          <c:h val="0.43628966439626365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 271367,7 тыс. руб.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18915.2</c:v>
                </c:pt>
                <c:pt idx="1">
                  <c:v>611.20000000000005</c:v>
                </c:pt>
                <c:pt idx="2">
                  <c:v>397.4</c:v>
                </c:pt>
                <c:pt idx="3">
                  <c:v>26466.1</c:v>
                </c:pt>
                <c:pt idx="4">
                  <c:v>183694.3</c:v>
                </c:pt>
                <c:pt idx="5" formatCode="0.0">
                  <c:v>1189</c:v>
                </c:pt>
                <c:pt idx="6">
                  <c:v>87.6</c:v>
                </c:pt>
                <c:pt idx="7">
                  <c:v>39469.199999999997</c:v>
                </c:pt>
                <c:pt idx="8" formatCode="0.0">
                  <c:v>31</c:v>
                </c:pt>
                <c:pt idx="9">
                  <c:v>315.3</c:v>
                </c:pt>
                <c:pt idx="10">
                  <c:v>191.3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9654925347278"/>
          <c:y val="0.12094321169701683"/>
          <c:w val="0.33406657734827955"/>
          <c:h val="0.84994596559978186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 на 01.01.2022 составил 3377,7 тыс. руб.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Обязательства по муниципальной гарантии 2020 года АО "Уралсевергаз"</c:v>
                </c:pt>
                <c:pt idx="1">
                  <c:v>Обязательства по муниципальной гарантии 2021 года АО "Уралсевергаз"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2738.1</c:v>
                </c:pt>
                <c:pt idx="1">
                  <c:v>639.6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03570-52E7-4DD5-A72C-78F02169D12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A21806B-9A94-4CCC-8115-CD5404EF2247}" type="pres">
      <dgm:prSet presAssocID="{21403570-52E7-4DD5-A72C-78F02169D1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3D88593-E502-4EC4-A2E9-25C190BBCE99}" type="presOf" srcId="{21403570-52E7-4DD5-A72C-78F02169D129}" destId="{8A21806B-9A94-4CCC-8115-CD5404EF2247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403570-52E7-4DD5-A72C-78F02169D12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A21806B-9A94-4CCC-8115-CD5404EF2247}" type="pres">
      <dgm:prSet presAssocID="{21403570-52E7-4DD5-A72C-78F02169D1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A3D133C-32DF-42BB-A0CE-F6B237BFCAA6}" type="presOf" srcId="{21403570-52E7-4DD5-A72C-78F02169D129}" destId="{8A21806B-9A94-4CCC-8115-CD5404EF2247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156304"/>
              </p:ext>
            </p:extLst>
          </p:nvPr>
        </p:nvGraphicFramePr>
        <p:xfrm>
          <a:off x="467544" y="2276872"/>
          <a:ext cx="823696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ОСНОВНЫЕ ПАРАМЕТРЫ</a:t>
            </a:r>
            <a:b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бюджета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Слободо-Туринского сельского 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поселения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2021 год, </a:t>
            </a:r>
            <a:b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</a:b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руб</a:t>
            </a:r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77725961"/>
              </p:ext>
            </p:extLst>
          </p:nvPr>
        </p:nvGraphicFramePr>
        <p:xfrm>
          <a:off x="539552" y="2348880"/>
          <a:ext cx="708044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2499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400482"/>
              </p:ext>
            </p:extLst>
          </p:nvPr>
        </p:nvGraphicFramePr>
        <p:xfrm>
          <a:off x="467544" y="2276872"/>
          <a:ext cx="823696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endParaRPr lang="ru-RU" sz="1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57359795"/>
              </p:ext>
            </p:extLst>
          </p:nvPr>
        </p:nvGraphicFramePr>
        <p:xfrm>
          <a:off x="539552" y="764704"/>
          <a:ext cx="79208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8152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779174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Расходы бюджета Слободо-Туринского сельского поселения 2021 год,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137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998447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Размер муниципального долга Слободо-Туринского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сельского поселения 2021 год,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50269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</TotalTime>
  <Words>50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ОСНОВНЫЕ ПАРАМЕТРЫ бюджета Слободо-Туринского сельского поселения 2021 год,  тыс. руб.</vt:lpstr>
      <vt:lpstr>Презентация PowerPoint</vt:lpstr>
      <vt:lpstr>Расходы бюджета Слободо-Туринского сельского поселения 2021 год, тыс. руб.</vt:lpstr>
      <vt:lpstr>Размер муниципального долга Слободо-Туринского сельского поселения 2021 год,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налоговых и неналоговых доходов бюджета</dc:title>
  <dc:creator>6-2</dc:creator>
  <cp:lastModifiedBy>6-2</cp:lastModifiedBy>
  <cp:revision>12</cp:revision>
  <dcterms:created xsi:type="dcterms:W3CDTF">2022-06-01T09:58:34Z</dcterms:created>
  <dcterms:modified xsi:type="dcterms:W3CDTF">2022-06-01T11:47:33Z</dcterms:modified>
</cp:coreProperties>
</file>