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4" r:id="rId9"/>
    <p:sldId id="282" r:id="rId10"/>
    <p:sldId id="263" r:id="rId11"/>
    <p:sldId id="264" r:id="rId12"/>
    <p:sldId id="265" r:id="rId13"/>
    <p:sldId id="266" r:id="rId14"/>
    <p:sldId id="267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72" autoAdjust="0"/>
  </p:normalViewPr>
  <p:slideViewPr>
    <p:cSldViewPr>
      <p:cViewPr varScale="1">
        <p:scale>
          <a:sx n="102" d="100"/>
          <a:sy n="102" d="100"/>
        </p:scale>
        <p:origin x="-18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</a:t>
            </a:r>
            <a:r>
              <a:rPr lang="ru-RU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16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en-US" sz="216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2387106700515401E-2"/>
          <c:y val="0.14284161321882799"/>
          <c:w val="0.50742364797292105"/>
          <c:h val="0.68931405587563899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bubble3D val="0"/>
            <c:explosion val="11"/>
          </c:dPt>
          <c:dLbls>
            <c:dLbl>
              <c:idx val="0"/>
              <c:layout/>
              <c:tx>
                <c:rich>
                  <a:bodyPr wrap="square"/>
                  <a:lstStyle/>
                  <a:p>
                    <a:pPr>
                      <a:defRPr sz="1000" b="0" strike="noStrike" spc="-1">
                        <a:solidFill>
                          <a:srgbClr val="000000"/>
                        </a:solidFill>
                        <a:latin typeface="Arial"/>
                        <a:ea typeface="DejaVu Sans"/>
                      </a:defRPr>
                    </a:pPr>
                    <a:r>
                      <a:rPr lang="en-US" dirty="0" smtClean="0"/>
                      <a:t>2</a:t>
                    </a:r>
                    <a:r>
                      <a:rPr lang="ru-RU" dirty="0" smtClean="0"/>
                      <a:t>9834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</c:dLbl>
            <c:dLbl>
              <c:idx val="1"/>
              <c:layout/>
              <c:tx>
                <c:rich>
                  <a:bodyPr wrap="square"/>
                  <a:lstStyle/>
                  <a:p>
                    <a:pPr>
                      <a:defRPr sz="1000" b="0" strike="noStrike" spc="-1">
                        <a:solidFill>
                          <a:srgbClr val="000000"/>
                        </a:solidFill>
                        <a:latin typeface="Arial"/>
                        <a:ea typeface="DejaVu Sans"/>
                      </a:defRPr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89366,1</a:t>
                    </a:r>
                    <a:endParaRPr lang="en-US" dirty="0"/>
                  </a:p>
                </c:rich>
              </c:tx>
              <c:numFmt formatCode="General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</c:dLbl>
            <c:numFmt formatCode="General" sourceLinked="0"/>
            <c:txPr>
              <a:bodyPr wrap="square"/>
              <a:lstStyle/>
              <a:p>
                <a:pPr>
                  <a:defRPr sz="1400" b="0" strike="noStrike" spc="-1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28190</c:v>
                </c:pt>
                <c:pt idx="1">
                  <c:v>142529.4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26203071453595"/>
          <c:y val="0.2231965892678590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</a:t>
            </a:r>
            <a:r>
              <a:rPr lang="ru-RU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16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en-US" sz="216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2342597062271598E-2"/>
          <c:y val="0.142914291429143"/>
          <c:w val="0.50741328184263201"/>
          <c:h val="0.68936893689368905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AD84C6"/>
            </a:solidFill>
            <a:ln w="0">
              <a:noFill/>
            </a:ln>
          </c:spPr>
          <c:explosion val="21"/>
          <c:dPt>
            <c:idx val="0"/>
            <c:bubble3D val="0"/>
            <c:spPr>
              <a:solidFill>
                <a:srgbClr val="92D050"/>
              </a:solidFill>
              <a:ln w="0">
                <a:noFill/>
              </a:ln>
            </c:spPr>
          </c:dPt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2.189655172413793E-2"/>
                  <c:y val="-3.5284834744726723E-3"/>
                </c:manualLayout>
              </c:layout>
              <c:tx>
                <c:rich>
                  <a:bodyPr wrap="square"/>
                  <a:lstStyle/>
                  <a:p>
                    <a:pPr>
                      <a:defRPr sz="1400" b="1" strike="noStrike" spc="-1">
                        <a:solidFill>
                          <a:srgbClr val="000000"/>
                        </a:solidFill>
                        <a:latin typeface="Calibri"/>
                        <a:ea typeface="DejaVu Sans"/>
                      </a:defRPr>
                    </a:pPr>
                    <a:r>
                      <a:rPr lang="ru-RU" dirty="0" smtClean="0"/>
                      <a:t>31124,0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dLbl>
              <c:idx val="1"/>
              <c:layout/>
              <c:tx>
                <c:rich>
                  <a:bodyPr wrap="square"/>
                  <a:lstStyle/>
                  <a:p>
                    <a:pPr>
                      <a:defRPr sz="1400" b="1" strike="noStrike" spc="-1">
                        <a:solidFill>
                          <a:srgbClr val="000000"/>
                        </a:solidFill>
                        <a:latin typeface="Calibri"/>
                        <a:ea typeface="DejaVu Sans"/>
                      </a:defRPr>
                    </a:pPr>
                    <a:r>
                      <a:rPr lang="ru-RU" dirty="0" smtClean="0"/>
                      <a:t>181873,1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</c:dLbl>
            <c:txPr>
              <a:bodyPr wrap="square"/>
              <a:lstStyle/>
              <a:p>
                <a:pPr>
                  <a:defRPr sz="1400" b="1" strike="noStrike" spc="-1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29035</c:v>
                </c:pt>
                <c:pt idx="1">
                  <c:v>128869.1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26203071453595"/>
          <c:y val="0.2231965892678590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c:style val="2"/>
  <c:chart>
    <c:title>
      <c:tx>
        <c:rich>
          <a:bodyPr rot="0"/>
          <a:lstStyle/>
          <a:p>
            <a:pPr>
              <a:defRPr lang="en-US" sz="2160" b="1" strike="noStrike" spc="-1">
                <a:solidFill>
                  <a:srgbClr val="000000"/>
                </a:solidFill>
                <a:latin typeface="Calibri"/>
                <a:ea typeface="DejaVu Sans"/>
              </a:defRPr>
            </a:pP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202</a:t>
            </a:r>
            <a:r>
              <a:rPr lang="ru-RU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lang="en-US" sz="216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160" b="1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год</a:t>
            </a:r>
            <a:endParaRPr lang="en-US" sz="2160" b="1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c:rich>
      </c:tx>
      <c:layout/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3.5695053465651203E-2"/>
          <c:y val="0.233286226763779"/>
          <c:w val="0.50696207400569304"/>
          <c:h val="0.40982715512555701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AD84C6"/>
            </a:solidFill>
            <a:ln w="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solidFill>
                  <a:srgbClr val="000000"/>
                </a:solidFill>
              </a:ln>
            </c:spPr>
          </c:dPt>
          <c:dPt>
            <c:idx val="1"/>
            <c:bubble3D val="0"/>
            <c:spPr>
              <a:solidFill>
                <a:srgbClr val="FF420E"/>
              </a:solidFill>
              <a:ln w="0">
                <a:solidFill>
                  <a:srgbClr val="000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32609,0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76369,4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1"/>
              <c:separator> </c:separator>
            </c:dLbl>
            <c:txPr>
              <a:bodyPr wrap="none"/>
              <a:lstStyle/>
              <a:p>
                <a:pPr>
                  <a:defRPr sz="1400" b="0" strike="noStrike" spc="-1">
                    <a:latin typeface="Times New Roman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1"/>
            <c:separator> </c:separator>
            <c:showLeaderLines val="1"/>
          </c:dLbls>
          <c:cat>
            <c:strRef>
              <c:f>categories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30354</c:v>
                </c:pt>
                <c:pt idx="1">
                  <c:v>127683.6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039576799159098"/>
          <c:y val="0.196357711462011"/>
          <c:w val="0.33548964644953999"/>
          <c:h val="0.42907732474169502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1800" b="0" strike="noStrike" spc="-1">
              <a:solidFill>
                <a:srgbClr val="00000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7030A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54925380989696"/>
          <c:y val="0.18350098425196851"/>
          <c:w val="0.35338390291731481"/>
          <c:h val="0.713732529527559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32194.9</c:v>
                </c:pt>
                <c:pt idx="1">
                  <c:v>806.1</c:v>
                </c:pt>
                <c:pt idx="2">
                  <c:v>2171</c:v>
                </c:pt>
                <c:pt idx="3">
                  <c:v>74706.7</c:v>
                </c:pt>
                <c:pt idx="4">
                  <c:v>52774.3</c:v>
                </c:pt>
                <c:pt idx="5">
                  <c:v>103</c:v>
                </c:pt>
                <c:pt idx="6">
                  <c:v>68643</c:v>
                </c:pt>
                <c:pt idx="7">
                  <c:v>30</c:v>
                </c:pt>
                <c:pt idx="8">
                  <c:v>1326</c:v>
                </c:pt>
                <c:pt idx="9">
                  <c:v>184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60612351512459"/>
          <c:y val="0.11039837598425195"/>
          <c:w val="0.33511035933302924"/>
          <c:h val="0.88960162401574805"/>
        </c:manualLayout>
      </c:layout>
      <c:overlay val="0"/>
      <c:txPr>
        <a:bodyPr/>
        <a:lstStyle/>
        <a:p>
          <a:pPr>
            <a:defRPr sz="1200" b="1" i="1" baseline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4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4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</a:t>
          </a:r>
          <a:r>
            <a:rPr lang="ru-RU" sz="1600" b="0" dirty="0" smtClean="0">
              <a:solidFill>
                <a:schemeClr val="tx1"/>
              </a:solidFill>
            </a:rPr>
            <a:t>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type="parTrans" cxnId="{B2A906C3-A7D5-4F95-A93A-05F0C77053FB}">
      <dgm:prSet/>
      <dgm:spPr/>
      <dgm:t>
        <a:bodyPr/>
        <a:lstStyle/>
        <a:p>
          <a:endParaRPr lang="ru-RU"/>
        </a:p>
      </dgm:t>
    </dgm:pt>
    <dgm:pt modelId="{00D407DE-981A-45C6-A277-EEB8FD585898}" type="sibTrans" cxnId="{B2A906C3-A7D5-4F95-A93A-05F0C77053FB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60" custLinFactNeighborX="1843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05" y="0"/>
          <a:ext cx="3980571" cy="53621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69" y="12564"/>
        <a:ext cx="3955443" cy="523654"/>
      </dsp:txXfrm>
    </dsp:sp>
    <dsp:sp modelId="{BD56E209-9639-493D-8E81-C02A304822B7}">
      <dsp:nvSpPr>
        <dsp:cNvPr id="0" name=""/>
        <dsp:cNvSpPr/>
      </dsp:nvSpPr>
      <dsp:spPr>
        <a:xfrm>
          <a:off x="143997" y="705234"/>
          <a:ext cx="3983312" cy="141789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4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</a:t>
          </a:r>
          <a:r>
            <a:rPr lang="ru-RU" sz="1600" b="0" kern="1200" dirty="0" smtClean="0">
              <a:solidFill>
                <a:schemeClr val="tx1"/>
              </a:solidFill>
            </a:rPr>
            <a:t>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3997" y="705234"/>
        <a:ext cx="2805149" cy="1417894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79998" y="1151637"/>
          <a:ext cx="1283766" cy="8892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012" y="0"/>
          <a:ext cx="3830115" cy="546251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0811" y="12799"/>
        <a:ext cx="3804517" cy="533452"/>
      </dsp:txXfrm>
    </dsp:sp>
    <dsp:sp modelId="{22C8F94F-4B65-4110-9D4F-C77918B0CDBE}">
      <dsp:nvSpPr>
        <dsp:cNvPr id="0" name=""/>
        <dsp:cNvSpPr/>
      </dsp:nvSpPr>
      <dsp:spPr>
        <a:xfrm>
          <a:off x="4248012" y="682864"/>
          <a:ext cx="3861884" cy="146262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012" y="682864"/>
        <a:ext cx="2719636" cy="1462626"/>
      </dsp:txXfrm>
    </dsp:sp>
    <dsp:sp modelId="{EDCB605D-2D1D-4607-8BA0-F6D12158C9DB}">
      <dsp:nvSpPr>
        <dsp:cNvPr id="0" name=""/>
        <dsp:cNvSpPr/>
      </dsp:nvSpPr>
      <dsp:spPr>
        <a:xfrm>
          <a:off x="7128001" y="1223645"/>
          <a:ext cx="992682" cy="7331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256" y="0"/>
          <a:ext cx="4665384" cy="938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256" y="117319"/>
        <a:ext cx="4313427" cy="703913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256" cy="9385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16" y="45816"/>
        <a:ext cx="3018624" cy="846919"/>
      </dsp:txXfrm>
    </dsp:sp>
    <dsp:sp modelId="{211969D9-1340-4CEA-AF8F-539357CFE562}">
      <dsp:nvSpPr>
        <dsp:cNvPr id="0" name=""/>
        <dsp:cNvSpPr/>
      </dsp:nvSpPr>
      <dsp:spPr>
        <a:xfrm>
          <a:off x="3114812" y="933095"/>
          <a:ext cx="4660827" cy="9385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4812" y="1050414"/>
        <a:ext cx="4308870" cy="703913"/>
      </dsp:txXfrm>
    </dsp:sp>
    <dsp:sp modelId="{66320CA8-72DD-4714-8ECE-346D0F65B893}">
      <dsp:nvSpPr>
        <dsp:cNvPr id="0" name=""/>
        <dsp:cNvSpPr/>
      </dsp:nvSpPr>
      <dsp:spPr>
        <a:xfrm>
          <a:off x="3796" y="1032549"/>
          <a:ext cx="3107218" cy="967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24" y="1079777"/>
        <a:ext cx="3012762" cy="873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02" y="283540"/>
          <a:ext cx="1842862" cy="127578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39" y="637889"/>
        <a:ext cx="1275780" cy="567082"/>
      </dsp:txXfrm>
    </dsp:sp>
    <dsp:sp modelId="{F721C7DA-5BAD-4359-8EA1-FED75A13117D}">
      <dsp:nvSpPr>
        <dsp:cNvPr id="0" name=""/>
        <dsp:cNvSpPr/>
      </dsp:nvSpPr>
      <dsp:spPr>
        <a:xfrm rot="5400000">
          <a:off x="4019300" y="-2139013"/>
          <a:ext cx="1756659" cy="636304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106" y="249934"/>
        <a:ext cx="6277295" cy="1585153"/>
      </dsp:txXfrm>
    </dsp:sp>
    <dsp:sp modelId="{CD187842-0613-471F-BE65-5241B8C1D879}">
      <dsp:nvSpPr>
        <dsp:cNvPr id="0" name=""/>
        <dsp:cNvSpPr/>
      </dsp:nvSpPr>
      <dsp:spPr>
        <a:xfrm rot="5400000">
          <a:off x="-134141" y="2322805"/>
          <a:ext cx="1789081" cy="1301863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69" y="2730128"/>
        <a:ext cx="1301863" cy="487218"/>
      </dsp:txXfrm>
    </dsp:sp>
    <dsp:sp modelId="{7C21BC16-FB2B-4788-BF5D-4361D883DF18}">
      <dsp:nvSpPr>
        <dsp:cNvPr id="0" name=""/>
        <dsp:cNvSpPr/>
      </dsp:nvSpPr>
      <dsp:spPr>
        <a:xfrm rot="5400000">
          <a:off x="4020645" y="-142050"/>
          <a:ext cx="1621687" cy="6260619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179" y="2256580"/>
        <a:ext cx="6181455" cy="1463359"/>
      </dsp:txXfrm>
    </dsp:sp>
    <dsp:sp modelId="{53A21676-D815-483C-B194-9EF0787EA493}">
      <dsp:nvSpPr>
        <dsp:cNvPr id="0" name=""/>
        <dsp:cNvSpPr/>
      </dsp:nvSpPr>
      <dsp:spPr>
        <a:xfrm rot="5400000">
          <a:off x="97311" y="3878067"/>
          <a:ext cx="1507330" cy="1391813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70" y="4516216"/>
        <a:ext cx="1391813" cy="115517"/>
      </dsp:txXfrm>
    </dsp:sp>
    <dsp:sp modelId="{FE457F36-B053-44D9-91F4-A009CB613B5F}">
      <dsp:nvSpPr>
        <dsp:cNvPr id="0" name=""/>
        <dsp:cNvSpPr/>
      </dsp:nvSpPr>
      <dsp:spPr>
        <a:xfrm rot="5400000">
          <a:off x="3479999" y="2196853"/>
          <a:ext cx="1046947" cy="4383513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716" y="3916244"/>
        <a:ext cx="4332405" cy="944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40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41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42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EFF452D9-2B3A-467C-9084-303A382D577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25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sldNum" idx="13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38B78C-B661-43EE-B770-4D7309D7B75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ldNum" idx="14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6C69339-2EE4-486A-ABE8-CBE711572DF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prstGeom prst="rect">
            <a:avLst/>
          </a:prstGeom>
          <a:ln w="0">
            <a:noFill/>
          </a:ln>
        </p:spPr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080" cy="44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0">
              <a:buNone/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sldNum" idx="15"/>
          </p:nvPr>
        </p:nvSpPr>
        <p:spPr>
          <a:xfrm>
            <a:off x="3850560" y="9428760"/>
            <a:ext cx="2944440" cy="49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C3827F1-98A8-4E81-ABF6-823269A52EC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5C68036-4D32-4E1D-AF7C-9FC733DF12B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indent="0">
              <a:buNone/>
            </a:pPr>
            <a:r>
              <a:rPr lang="ru-RU" sz="1400" b="0" strike="noStrike" spc="-1" smtClean="0">
                <a:latin typeface="Times New Roman"/>
              </a:rPr>
              <a:t>&lt;дата/время&gt;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53C3196-F72B-4382-9DAE-67C073E81073}" type="slidenum">
              <a:rPr lang="ru-RU" sz="1050" b="0" strike="noStrike" spc="-1" smtClean="0">
                <a:solidFill>
                  <a:srgbClr val="FFFFFF"/>
                </a:solidFill>
                <a:latin typeface="Calibri"/>
              </a:rPr>
              <a:t>‹#›</a:t>
            </a:fld>
            <a:endParaRPr lang="ru-RU" sz="1050" b="0" strike="noStrike" spc="-1"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F9FC"/>
            </a:gs>
            <a:gs pos="100000">
              <a:srgbClr val="DAC8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4" descr="http://st-selpos.ru/images/bg/logo.png"/>
          <p:cNvPicPr/>
          <p:nvPr/>
        </p:nvPicPr>
        <p:blipFill>
          <a:blip r:embed="rId2"/>
          <a:stretch/>
        </p:blipFill>
        <p:spPr>
          <a:xfrm>
            <a:off x="395640" y="0"/>
            <a:ext cx="1401120" cy="2347920"/>
          </a:xfrm>
          <a:prstGeom prst="rect">
            <a:avLst/>
          </a:prstGeom>
          <a:ln w="0">
            <a:noFill/>
          </a:ln>
        </p:spPr>
      </p:pic>
      <p:sp>
        <p:nvSpPr>
          <p:cNvPr id="144" name="TextBox 7"/>
          <p:cNvSpPr/>
          <p:nvPr/>
        </p:nvSpPr>
        <p:spPr>
          <a:xfrm>
            <a:off x="1619672" y="1412640"/>
            <a:ext cx="6335608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5400" b="1" strike="noStrike" spc="293" dirty="0" smtClean="0">
              <a:solidFill>
                <a:schemeClr val="accent1">
                  <a:lumMod val="50000"/>
                </a:schemeClr>
              </a:solidFill>
              <a:latin typeface="Corbe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293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 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spc="293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ГРАЖДАН</a:t>
            </a:r>
            <a:endParaRPr lang="ru-RU" sz="5400" b="0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5" name="TextBox 8"/>
          <p:cNvSpPr/>
          <p:nvPr/>
        </p:nvSpPr>
        <p:spPr>
          <a:xfrm>
            <a:off x="4500000" y="4365000"/>
            <a:ext cx="439128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решению Думы Слободо-Туринского сельского поселения №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81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26 декабря 2023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"О бюджете Слободо-Туринского сельского поселения на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2024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 и плановый период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2025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18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2026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годов</a:t>
            </a:r>
            <a:r>
              <a:rPr lang="ru-RU" sz="1800" b="0" strike="noStrike" spc="-1" dirty="0">
                <a:solidFill>
                  <a:srgbClr val="FFFFFF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"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6" name="TextBox 9"/>
          <p:cNvSpPr/>
          <p:nvPr/>
        </p:nvSpPr>
        <p:spPr>
          <a:xfrm>
            <a:off x="1979640" y="620640"/>
            <a:ext cx="48232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i="1" strike="noStrike" spc="-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Слободо-Туринское сельское поселение </a:t>
            </a:r>
            <a:endParaRPr lang="ru-RU" sz="1800" b="1" i="1" strike="noStrike" spc="-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47" name="TextBox 10"/>
          <p:cNvSpPr/>
          <p:nvPr/>
        </p:nvSpPr>
        <p:spPr>
          <a:xfrm>
            <a:off x="2195640" y="6381360"/>
            <a:ext cx="50396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i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Туринская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1800" b="0" i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Слобода, </a:t>
            </a:r>
            <a:r>
              <a:rPr lang="ru-RU" sz="1800" b="0" i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2023 </a:t>
            </a:r>
            <a:r>
              <a:rPr lang="ru-RU" sz="1800" b="0" i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год</a:t>
            </a:r>
            <a:endParaRPr lang="ru-RU" sz="1800" b="0" i="1" strike="noStrike" spc="-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Скругленный прямоугольник 1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C1B23"/>
                </a:solidFill>
                <a:latin typeface="Calibri"/>
                <a:ea typeface="DejaVu Sans"/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68" name="Таблица 2"/>
          <p:cNvGraphicFramePr/>
          <p:nvPr>
            <p:extLst>
              <p:ext uri="{D42A27DB-BD31-4B8C-83A1-F6EECF244321}">
                <p14:modId xmlns:p14="http://schemas.microsoft.com/office/powerpoint/2010/main" val="976260908"/>
              </p:ext>
            </p:extLst>
          </p:nvPr>
        </p:nvGraphicFramePr>
        <p:xfrm>
          <a:off x="611640" y="980640"/>
          <a:ext cx="7776360" cy="5243040"/>
        </p:xfrm>
        <a:graphic>
          <a:graphicData uri="http://schemas.openxmlformats.org/drawingml/2006/table">
            <a:tbl>
              <a:tblPr/>
              <a:tblGrid>
                <a:gridCol w="2376000"/>
                <a:gridCol w="864000"/>
                <a:gridCol w="864000"/>
                <a:gridCol w="936000"/>
                <a:gridCol w="1008000"/>
                <a:gridCol w="864000"/>
                <a:gridCol w="864360"/>
              </a:tblGrid>
              <a:tr h="671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Наименование показателя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Единица измерения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 факт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 оценка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 прогноз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 прогноз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</a:t>
                      </a:r>
                      <a:endParaRPr lang="ru-RU" sz="12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прогноз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Оборот организации (по полному кругу)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1463,6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1541,7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1640,7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1740,6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1842,9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90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Объем инвестиций в основной капитал за счет всех источников финансирования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290,6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9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Оплата труда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 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673,1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731,6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768,2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809,0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855,0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Среднедушевые доходы населения (в месяц)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Руб./чел.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18569,4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19379,3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20751,7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22184,3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23760,4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29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Оборот розничной торговли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млн.руб.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758,1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809,70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868,80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927,00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990,00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9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Оборот общественного питания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млн.руб.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  <a:tr h="69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Численность постоянного населения МО (на начало года)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человек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6510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6411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6344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6240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6170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70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Численность постоянного населения в трудоспособном возрасте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человек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3653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3672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3704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3709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3726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Скругленный прямоугольник 1"/>
          <p:cNvSpPr/>
          <p:nvPr/>
        </p:nvSpPr>
        <p:spPr>
          <a:xfrm>
            <a:off x="323640" y="0"/>
            <a:ext cx="8352000" cy="69156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1C1B23"/>
                </a:solidFill>
                <a:latin typeface="Calibri"/>
                <a:ea typeface="DejaVu Sans"/>
              </a:rPr>
              <a:t>ДОХОДЫ И РАСХОДЫ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1C1B23"/>
                </a:solidFill>
                <a:latin typeface="Calibri"/>
                <a:ea typeface="DejaVu Sans"/>
              </a:rPr>
              <a:t>СЛОБОДО-ТУРИНСКОГО СЕЛЬСКОГО ПОСЕЛЕНИЯ , тыс. руб.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170" name="Таблица 2"/>
          <p:cNvGraphicFramePr/>
          <p:nvPr>
            <p:extLst>
              <p:ext uri="{D42A27DB-BD31-4B8C-83A1-F6EECF244321}">
                <p14:modId xmlns:p14="http://schemas.microsoft.com/office/powerpoint/2010/main" val="1775151289"/>
              </p:ext>
            </p:extLst>
          </p:nvPr>
        </p:nvGraphicFramePr>
        <p:xfrm>
          <a:off x="323640" y="798480"/>
          <a:ext cx="8280720" cy="6299520"/>
        </p:xfrm>
        <a:graphic>
          <a:graphicData uri="http://schemas.openxmlformats.org/drawingml/2006/table">
            <a:tbl>
              <a:tblPr/>
              <a:tblGrid>
                <a:gridCol w="4176360"/>
                <a:gridCol w="1368000"/>
                <a:gridCol w="1368000"/>
                <a:gridCol w="1368360"/>
              </a:tblGrid>
              <a:tr h="336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Наименование показателя 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год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ДОХОДЫ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всего, в том числе: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232939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212997,1</a:t>
                      </a:r>
                      <a:endParaRPr lang="ru-RU" sz="1400" b="1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208978,4</a:t>
                      </a:r>
                      <a:endParaRPr lang="ru-RU" sz="1400" b="1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0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Налоговые и неналоговые доходы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29834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31124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32609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Безвозмездные поступления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203105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181873,1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176369,4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3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РАСХОДЫ </a:t>
                      </a: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всего, в том числе: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232939,0</a:t>
                      </a:r>
                      <a:endParaRPr lang="ru-RU" sz="1400" b="1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207797,2</a:t>
                      </a:r>
                      <a:endParaRPr lang="ru-RU" sz="1400" b="1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198578,6</a:t>
                      </a:r>
                      <a:endParaRPr lang="ru-RU" sz="1400" b="1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Общегосударственные вопросы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32194,9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26530,0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27424,9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оборона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806,1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885,8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966,8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безопасность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2171,0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1086,0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1086,0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Национальная экономика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74706,7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53706,0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67434,0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Жилищно-коммунальное хозяйство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52774,3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61216,4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51842,9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Образование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103,0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43,0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43,0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Культура и кинематография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68643,0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63590,0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49041,0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Социальная политика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Физическая культура и спорт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1326,0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526,0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526,0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Средства массовой информации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184,0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184,0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184,0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48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Обслуживание государственного муниципального долга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7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Условно утвержденные расходы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5199,9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10399,8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Дефицит (-), профицит (+)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A"/>
                    </a:solidFill>
                  </a:tcPr>
                </a:tc>
              </a:tr>
              <a:tr h="336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latin typeface="Arial"/>
                        </a:rPr>
                        <a:t>МУНИЦИПАЛЬНЫЙ ДОЛГ</a:t>
                      </a:r>
                      <a:endParaRPr lang="ru-RU" sz="1400" b="1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14917,0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15562,0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16304,5</a:t>
                      </a:r>
                      <a:endParaRPr lang="ru-RU" sz="1400" b="0" strike="noStrike" spc="-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267792259"/>
              </p:ext>
            </p:extLst>
          </p:nvPr>
        </p:nvGraphicFramePr>
        <p:xfrm>
          <a:off x="323640" y="1124640"/>
          <a:ext cx="8208000" cy="5327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1" name="Скругленный прямоугольник 2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1C1B23"/>
                </a:solidFill>
                <a:latin typeface="Calibri"/>
                <a:ea typeface="DejaVu Sans"/>
              </a:rPr>
              <a:t>ДОХОДЫ БЮДЖЕТА СЛОБОДО-ТУРИНСКОГО СЕЛЬСКОГО ПОСЕЛЕНИЯ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Скругленный прямоугольник 1"/>
          <p:cNvSpPr/>
          <p:nvPr/>
        </p:nvSpPr>
        <p:spPr>
          <a:xfrm>
            <a:off x="323640" y="188640"/>
            <a:ext cx="8352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1C1B23"/>
                </a:solidFill>
                <a:latin typeface="Calibri"/>
                <a:ea typeface="DejaVu Sans"/>
              </a:rPr>
              <a:t>ДОХОДЫ БЮДЖЕТА В </a:t>
            </a:r>
            <a:r>
              <a:rPr lang="ru-RU" sz="2000" b="1" strike="noStrike" spc="-1" dirty="0" smtClean="0">
                <a:solidFill>
                  <a:srgbClr val="1C1B23"/>
                </a:solidFill>
                <a:latin typeface="Calibri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rgbClr val="1C1B23"/>
                </a:solidFill>
                <a:latin typeface="Calibri"/>
                <a:ea typeface="DejaVu Sans"/>
              </a:rPr>
              <a:t>ГОДУ И ПЛАНОВОМ ПЕРИОДЕ </a:t>
            </a:r>
            <a:r>
              <a:rPr lang="ru-RU" sz="2000" b="1" strike="noStrike" spc="-1" dirty="0" smtClean="0">
                <a:solidFill>
                  <a:srgbClr val="1C1B23"/>
                </a:solidFill>
                <a:latin typeface="Calibri"/>
                <a:ea typeface="DejaVu Sans"/>
              </a:rPr>
              <a:t>2025 </a:t>
            </a:r>
            <a:r>
              <a:rPr lang="ru-RU" sz="2000" b="1" strike="noStrike" spc="-1" dirty="0">
                <a:solidFill>
                  <a:srgbClr val="1C1B23"/>
                </a:solidFill>
                <a:latin typeface="Calibri"/>
                <a:ea typeface="DejaVu Sans"/>
              </a:rPr>
              <a:t>И </a:t>
            </a:r>
            <a:r>
              <a:rPr lang="ru-RU" sz="2000" b="1" strike="noStrike" spc="-1" dirty="0" smtClean="0">
                <a:solidFill>
                  <a:srgbClr val="1C1B23"/>
                </a:solidFill>
                <a:latin typeface="Calibri"/>
                <a:ea typeface="DejaVu Sans"/>
              </a:rPr>
              <a:t>2026 </a:t>
            </a:r>
            <a:r>
              <a:rPr lang="ru-RU" sz="2000" b="1" strike="noStrike" spc="-1" dirty="0">
                <a:solidFill>
                  <a:srgbClr val="1C1B23"/>
                </a:solidFill>
                <a:latin typeface="Calibri"/>
                <a:ea typeface="DejaVu Sans"/>
              </a:rPr>
              <a:t>ГОДОВ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73" name="Диаграмма 2"/>
          <p:cNvGraphicFramePr/>
          <p:nvPr>
            <p:extLst>
              <p:ext uri="{D42A27DB-BD31-4B8C-83A1-F6EECF244321}">
                <p14:modId xmlns:p14="http://schemas.microsoft.com/office/powerpoint/2010/main" val="2817373942"/>
              </p:ext>
            </p:extLst>
          </p:nvPr>
        </p:nvGraphicFramePr>
        <p:xfrm>
          <a:off x="323640" y="1052640"/>
          <a:ext cx="4679280" cy="33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4" name="Диаграмма 3"/>
          <p:cNvGraphicFramePr/>
          <p:nvPr>
            <p:extLst>
              <p:ext uri="{D42A27DB-BD31-4B8C-83A1-F6EECF244321}">
                <p14:modId xmlns:p14="http://schemas.microsoft.com/office/powerpoint/2010/main" val="2559815856"/>
              </p:ext>
            </p:extLst>
          </p:nvPr>
        </p:nvGraphicFramePr>
        <p:xfrm>
          <a:off x="4247280" y="1412640"/>
          <a:ext cx="5220000" cy="359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5" name="Диаграмма 4"/>
          <p:cNvGraphicFramePr/>
          <p:nvPr>
            <p:extLst>
              <p:ext uri="{D42A27DB-BD31-4B8C-83A1-F6EECF244321}">
                <p14:modId xmlns:p14="http://schemas.microsoft.com/office/powerpoint/2010/main" val="2135477396"/>
              </p:ext>
            </p:extLst>
          </p:nvPr>
        </p:nvGraphicFramePr>
        <p:xfrm>
          <a:off x="675720" y="3789000"/>
          <a:ext cx="4679280" cy="331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Скругленный прямоугольник 1"/>
          <p:cNvSpPr/>
          <p:nvPr/>
        </p:nvSpPr>
        <p:spPr>
          <a:xfrm>
            <a:off x="323640" y="188640"/>
            <a:ext cx="8352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C1B23"/>
                </a:solidFill>
                <a:latin typeface="Calibri"/>
                <a:ea typeface="DejaVu Sans"/>
              </a:rPr>
              <a:t>ОСНОВНЫЕ ДОХОДНЫЕ ИСТОЧНИКИ БЮДЖЕТА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177" name="Таблица 2"/>
          <p:cNvGraphicFramePr/>
          <p:nvPr>
            <p:extLst>
              <p:ext uri="{D42A27DB-BD31-4B8C-83A1-F6EECF244321}">
                <p14:modId xmlns:p14="http://schemas.microsoft.com/office/powerpoint/2010/main" val="2437321180"/>
              </p:ext>
            </p:extLst>
          </p:nvPr>
        </p:nvGraphicFramePr>
        <p:xfrm>
          <a:off x="323640" y="1124640"/>
          <a:ext cx="8352720" cy="5667480"/>
        </p:xfrm>
        <a:graphic>
          <a:graphicData uri="http://schemas.openxmlformats.org/drawingml/2006/table">
            <a:tbl>
              <a:tblPr/>
              <a:tblGrid>
                <a:gridCol w="4104360"/>
                <a:gridCol w="1224000"/>
                <a:gridCol w="936000"/>
                <a:gridCol w="1008000"/>
                <a:gridCol w="1080360"/>
              </a:tblGrid>
              <a:tr h="3708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chemeClr val="lt1"/>
                          </a:solidFill>
                          <a:latin typeface="Times New Roman"/>
                        </a:rPr>
                        <a:t>Наименование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Times New Roman"/>
                        </a:rPr>
                        <a:t>Утверждено, всего тыс. руб.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70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600" b="0" strike="noStrike" spc="-1" dirty="0">
                          <a:solidFill>
                            <a:schemeClr val="dk1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1) Налоговые и неналоговые доходы в т.ч.: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30346,1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29834,0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31124,0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32609,0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 на доход физ. лиц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3036,0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3564,0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4002,0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4518,0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Акцизы по подакцизным товарам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16651,0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17725,0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18434,0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19171,0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Налог, взимаемый в связи с упрощенной системой налогообложения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0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9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13,0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Налог на имущество физ.лиц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2201,0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2392,0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2528,0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2750,0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0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Земельный налог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5780,0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5698,0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5698,0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5698,0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Доход от использования имущества, находящегося в муниципальной собственности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284,0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262,0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268,0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277,0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48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2221,0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181,0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45,0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Инициативные платежи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116,1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-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  <a:tr h="28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2) Безвозмездные поступления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119887,4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203105,0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181873,1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176369,4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9D8EA"/>
                    </a:solidFill>
                  </a:tcPr>
                </a:tc>
              </a:tr>
              <a:tr h="31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Всего доходов: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150233,5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232939,0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212997,1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smtClean="0">
                          <a:solidFill>
                            <a:schemeClr val="dk1"/>
                          </a:solidFill>
                          <a:latin typeface="Times New Roman"/>
                        </a:rPr>
                        <a:t>208978,4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DEC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221040"/>
            <a:ext cx="7571184" cy="1191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РАСХОДОВ БЮДЖЕТА НА 2023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" name="Скругленный прямоугольник 2"/>
          <p:cNvSpPr/>
          <p:nvPr/>
        </p:nvSpPr>
        <p:spPr>
          <a:xfrm>
            <a:off x="179512" y="-315416"/>
            <a:ext cx="8640959" cy="20882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СТРУКТУРА РАСХОДОВ БЮДЖЕТА </a:t>
            </a:r>
            <a:endParaRPr lang="ru-RU" sz="4000" b="0" i="1" strike="noStrike" spc="-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36724146"/>
              </p:ext>
            </p:extLst>
          </p:nvPr>
        </p:nvGraphicFramePr>
        <p:xfrm>
          <a:off x="-108872" y="1988840"/>
          <a:ext cx="92170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8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Скругленный прямоугольник 1"/>
          <p:cNvSpPr/>
          <p:nvPr/>
        </p:nvSpPr>
        <p:spPr>
          <a:xfrm>
            <a:off x="323640" y="188640"/>
            <a:ext cx="8352000" cy="1078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НАЦИОНАЛЬНАЯ ОБОРОНА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81" name="Скругленный прямоугольник 2"/>
          <p:cNvSpPr/>
          <p:nvPr/>
        </p:nvSpPr>
        <p:spPr>
          <a:xfrm>
            <a:off x="323640" y="1457280"/>
            <a:ext cx="8352000" cy="1034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74EA9"/>
              </a:gs>
              <a:gs pos="100000">
                <a:srgbClr val="D5F5C0"/>
              </a:gs>
            </a:gsLst>
            <a:lin ang="13500000"/>
          </a:gradFill>
          <a:ln>
            <a:solidFill>
              <a:srgbClr val="00B05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Непрограммные направления деятельности – </a:t>
            </a:r>
            <a:r>
              <a:rPr lang="ru-RU" sz="24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806,1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82" name="Стрелка вниз 3"/>
          <p:cNvSpPr/>
          <p:nvPr/>
        </p:nvSpPr>
        <p:spPr>
          <a:xfrm>
            <a:off x="3996000" y="2736360"/>
            <a:ext cx="1006920" cy="1078920"/>
          </a:xfrm>
          <a:prstGeom prst="downArrow">
            <a:avLst>
              <a:gd name="adj1" fmla="val 37402"/>
              <a:gd name="adj2" fmla="val 42441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6200000"/>
          </a:gradFill>
          <a:ln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Скругленный прямоугольник 4"/>
          <p:cNvSpPr/>
          <p:nvPr/>
        </p:nvSpPr>
        <p:spPr>
          <a:xfrm>
            <a:off x="323640" y="4149000"/>
            <a:ext cx="8352000" cy="1871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74EA9"/>
              </a:gs>
              <a:gs pos="100000">
                <a:srgbClr val="D5F5C0"/>
              </a:gs>
            </a:gsLst>
            <a:lin ang="13500000"/>
          </a:gradFill>
          <a:ln>
            <a:solidFill>
              <a:srgbClr val="00B050"/>
            </a:solidFill>
            <a:round/>
          </a:ln>
          <a:effectLst>
            <a:glow rad="101520">
              <a:srgbClr val="71B7C9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Осуществление первичного воинского учета на территориях, где отсутствуют военные комиссариаты – </a:t>
            </a:r>
            <a:r>
              <a:rPr lang="ru-RU" sz="2400" b="0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806,1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Скругленный прямоугольник 1"/>
          <p:cNvSpPr/>
          <p:nvPr/>
        </p:nvSpPr>
        <p:spPr>
          <a:xfrm>
            <a:off x="323640" y="188640"/>
            <a:ext cx="8352000" cy="1258920"/>
          </a:xfrm>
          <a:prstGeom prst="roundRect">
            <a:avLst>
              <a:gd name="adj" fmla="val 16667"/>
            </a:avLst>
          </a:prstGeom>
          <a:blipFill rotWithShape="0">
            <a:blip r:embed="rId2"/>
            <a:srcRect/>
            <a:stretch/>
          </a:blip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НАЦИОНАЛЬНАЯ БЕЗОПАСНОСТЬ И ПРАВООХРАНИТЕЛЬНАЯ ДЕЯТЕЛЬСНОСТЬ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5" name="Скругленный прямоугольник 2"/>
          <p:cNvSpPr/>
          <p:nvPr/>
        </p:nvSpPr>
        <p:spPr>
          <a:xfrm>
            <a:off x="467640" y="1628640"/>
            <a:ext cx="7775640" cy="1655280"/>
          </a:xfrm>
          <a:prstGeom prst="roundRect">
            <a:avLst>
              <a:gd name="adj" fmla="val 29397"/>
            </a:avLst>
          </a:prstGeom>
          <a:gradFill rotWithShape="0">
            <a:gsLst>
              <a:gs pos="0">
                <a:srgbClr val="DEEFFF"/>
              </a:gs>
              <a:gs pos="100000">
                <a:srgbClr val="95D0FF"/>
              </a:gs>
            </a:gsLst>
            <a:lin ang="18900000"/>
          </a:gradFill>
          <a:ln>
            <a:solidFill>
              <a:srgbClr val="00B0F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2171,0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186" name="Стрелка вниз 3"/>
          <p:cNvSpPr/>
          <p:nvPr/>
        </p:nvSpPr>
        <p:spPr>
          <a:xfrm>
            <a:off x="5868000" y="3283920"/>
            <a:ext cx="1006920" cy="288360"/>
          </a:xfrm>
          <a:prstGeom prst="downArrow">
            <a:avLst>
              <a:gd name="adj1" fmla="val 37402"/>
              <a:gd name="adj2" fmla="val 42441"/>
            </a:avLst>
          </a:prstGeom>
          <a:gradFill rotWithShape="0">
            <a:gsLst>
              <a:gs pos="0">
                <a:srgbClr val="95D0FF"/>
              </a:gs>
              <a:gs pos="100000">
                <a:srgbClr val="BEE0FF"/>
              </a:gs>
            </a:gsLst>
            <a:lin ang="8100000"/>
          </a:gradFill>
          <a:ln>
            <a:solidFill>
              <a:srgbClr val="00B0F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Скругленный прямоугольник 4"/>
          <p:cNvSpPr/>
          <p:nvPr/>
        </p:nvSpPr>
        <p:spPr>
          <a:xfrm>
            <a:off x="467640" y="3572280"/>
            <a:ext cx="7919640" cy="2809048"/>
          </a:xfrm>
          <a:prstGeom prst="roundRect">
            <a:avLst>
              <a:gd name="adj" fmla="val 18544"/>
            </a:avLst>
          </a:prstGeom>
          <a:gradFill rotWithShape="0">
            <a:gsLst>
              <a:gs pos="0">
                <a:srgbClr val="DEEFFF"/>
              </a:gs>
              <a:gs pos="100000">
                <a:srgbClr val="95D0FF"/>
              </a:gs>
            </a:gsLst>
            <a:lin ang="18900000"/>
          </a:gradFill>
          <a:ln>
            <a:solidFill>
              <a:srgbClr val="00B0F0"/>
            </a:solidFill>
            <a:round/>
          </a:ln>
          <a:effectLst>
            <a:glow rad="10152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642,0 </a:t>
            </a:r>
            <a:r>
              <a:rPr lang="ru-RU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sz="2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Обеспечение общественной безопасности на территории поселения </a:t>
            </a:r>
            <a:r>
              <a:rPr lang="ru-RU" sz="24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– 2085,0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C:\Users\Андрей\Desktop\Бюджет для граждан 2018\37c0643de55b38e267a61f64b49a8571.jpg"/>
          <p:cNvPicPr/>
          <p:nvPr/>
        </p:nvPicPr>
        <p:blipFill>
          <a:blip r:embed="rId2"/>
          <a:stretch/>
        </p:blipFill>
        <p:spPr>
          <a:xfrm>
            <a:off x="0" y="886320"/>
            <a:ext cx="9119160" cy="5948280"/>
          </a:xfrm>
          <a:prstGeom prst="rect">
            <a:avLst/>
          </a:prstGeom>
          <a:ln w="0">
            <a:noFill/>
          </a:ln>
        </p:spPr>
      </p:pic>
      <p:sp>
        <p:nvSpPr>
          <p:cNvPr id="189" name="Скругленный прямоугольник 1"/>
          <p:cNvSpPr/>
          <p:nvPr/>
        </p:nvSpPr>
        <p:spPr>
          <a:xfrm>
            <a:off x="430920" y="30600"/>
            <a:ext cx="8352000" cy="502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98486"/>
              </a:gs>
              <a:gs pos="100000">
                <a:srgbClr val="ACBCBF"/>
              </a:gs>
            </a:gsLst>
            <a:lin ang="8100000"/>
          </a:gra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НАЦИОНАЛЬНАЯ ЭКОНОМИКА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0" name="Прямоугольник 2"/>
          <p:cNvSpPr/>
          <p:nvPr/>
        </p:nvSpPr>
        <p:spPr>
          <a:xfrm>
            <a:off x="251640" y="620640"/>
            <a:ext cx="2087280" cy="2159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Подпрограмма </a:t>
            </a:r>
            <a:r>
              <a:rPr lang="ru-RU" sz="1400" b="0" i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«Обеспечение общественной безопасности населения на территории Слободо-Туринского сельского поселения – </a:t>
            </a:r>
            <a:endParaRPr lang="ru-RU" sz="1400" b="0" i="1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156,0 </a:t>
            </a:r>
            <a:r>
              <a:rPr lang="ru-RU" sz="14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2" name="Прямоугольник 4"/>
          <p:cNvSpPr/>
          <p:nvPr/>
        </p:nvSpPr>
        <p:spPr>
          <a:xfrm>
            <a:off x="215640" y="2924944"/>
            <a:ext cx="2159280" cy="3167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Подпрограмма</a:t>
            </a:r>
            <a:r>
              <a:rPr lang="ru-RU" sz="14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i="1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«Развитие транспорта и дорожного хозяйства» 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 по организации паромной переправы – </a:t>
            </a:r>
            <a:r>
              <a:rPr lang="ru-RU" sz="1400" b="1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1278,0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Мероприятия по обеспечению безопасности и повышению антитеррористической защищенности объектов и транспортных средств – </a:t>
            </a:r>
            <a:r>
              <a:rPr lang="ru-RU" sz="1400" b="1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1000,0</a:t>
            </a:r>
            <a:endParaRPr lang="ru-RU" sz="1400" b="1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93" name="Прямоугольник 5"/>
          <p:cNvSpPr/>
          <p:nvPr/>
        </p:nvSpPr>
        <p:spPr>
          <a:xfrm>
            <a:off x="2483640" y="548640"/>
            <a:ext cx="4319280" cy="1366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Дорожное хозяйство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«Развитие транспорта и дорожного хозяйства Слободо-Туринского сельского поселения– 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71122,7 </a:t>
            </a:r>
            <a:r>
              <a:rPr lang="ru-RU" sz="14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4" name="Стрелка вниз 6"/>
          <p:cNvSpPr/>
          <p:nvPr/>
        </p:nvSpPr>
        <p:spPr>
          <a:xfrm>
            <a:off x="3780000" y="1917000"/>
            <a:ext cx="1655280" cy="286920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Прямоугольник 7"/>
          <p:cNvSpPr/>
          <p:nvPr/>
        </p:nvSpPr>
        <p:spPr>
          <a:xfrm>
            <a:off x="2483640" y="2205000"/>
            <a:ext cx="4319280" cy="64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lvl="0" algn="ctr"/>
            <a:r>
              <a:rPr lang="ru-RU" sz="1400" spc="-1" dirty="0">
                <a:solidFill>
                  <a:srgbClr val="000000"/>
                </a:solidFill>
                <a:latin typeface="Calibri"/>
                <a:ea typeface="DejaVu Sans"/>
              </a:rPr>
              <a:t>Капитальный и текущий ремонт автодорог общ. пользования – </a:t>
            </a:r>
            <a:r>
              <a:rPr lang="ru-RU" sz="1400" b="1" spc="-1" dirty="0">
                <a:solidFill>
                  <a:srgbClr val="000000"/>
                </a:solidFill>
                <a:latin typeface="Calibri"/>
                <a:ea typeface="DejaVu Sans"/>
              </a:rPr>
              <a:t>9549,7  тыс. руб.</a:t>
            </a:r>
          </a:p>
        </p:txBody>
      </p:sp>
      <p:sp>
        <p:nvSpPr>
          <p:cNvPr id="196" name="Прямоугольник 8"/>
          <p:cNvSpPr/>
          <p:nvPr/>
        </p:nvSpPr>
        <p:spPr>
          <a:xfrm>
            <a:off x="2483640" y="2997000"/>
            <a:ext cx="4319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Осуществление переданных полномочий по содержанию и ремонту автодороги от дер. </a:t>
            </a: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Овчинниково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до дер. </a:t>
            </a:r>
            <a:r>
              <a:rPr lang="ru-RU" sz="1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Шадринка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800 тыс.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7" name="Прямоугольник 9"/>
          <p:cNvSpPr/>
          <p:nvPr/>
        </p:nvSpPr>
        <p:spPr>
          <a:xfrm>
            <a:off x="2483640" y="3861000"/>
            <a:ext cx="4319280" cy="790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Содержание автодорог общ. пользования местного значения 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8000,0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98" name="Прямоугольник 10"/>
          <p:cNvSpPr/>
          <p:nvPr/>
        </p:nvSpPr>
        <p:spPr>
          <a:xfrm>
            <a:off x="2483640" y="4797000"/>
            <a:ext cx="4319280" cy="862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Капитальный и текущий ремонт автодорог общ. пользования  –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8308,3 тыс. руб.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99" name="Прямоугольник 12"/>
          <p:cNvSpPr/>
          <p:nvPr/>
        </p:nvSpPr>
        <p:spPr>
          <a:xfrm>
            <a:off x="7020360" y="620640"/>
            <a:ext cx="1762560" cy="2735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Подпрограмма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«Развитие градостроительной деятельности  –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1150,0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тыс. руб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00" name="Прямоугольник 1"/>
          <p:cNvSpPr/>
          <p:nvPr/>
        </p:nvSpPr>
        <p:spPr>
          <a:xfrm>
            <a:off x="2509603" y="4869160"/>
            <a:ext cx="4319280" cy="168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alibri"/>
                <a:ea typeface="DejaVu Sans"/>
              </a:rPr>
              <a:t>Ремонт дорог </a:t>
            </a:r>
            <a:r>
              <a:rPr lang="ru-RU" sz="1400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мкр</a:t>
            </a:r>
            <a:r>
              <a:rPr lang="ru-RU" sz="1400" spc="-1" dirty="0" smtClean="0">
                <a:solidFill>
                  <a:srgbClr val="000000"/>
                </a:solidFill>
                <a:latin typeface="Calibri"/>
                <a:ea typeface="DejaVu Sans"/>
              </a:rPr>
              <a:t>. Солнечный с. Туринская Слобода </a:t>
            </a:r>
            <a:r>
              <a:rPr lang="ru-RU" sz="14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– 22 000,0</a:t>
            </a:r>
          </a:p>
          <a:p>
            <a:pPr algn="ctr">
              <a:lnSpc>
                <a:spcPct val="100000"/>
              </a:lnSpc>
            </a:pPr>
            <a:r>
              <a:rPr lang="ru-RU" sz="14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Ремонт дороги пер. 2 Первомайский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– 17045,0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alibri"/>
                <a:ea typeface="DejaVu Sans"/>
              </a:rPr>
              <a:t>Ремонт дороги ул. Октябрьская </a:t>
            </a:r>
            <a:r>
              <a:rPr lang="ru-RU" sz="14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– 13 728,0 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Скругленный прямоугольник 1"/>
          <p:cNvSpPr/>
          <p:nvPr/>
        </p:nvSpPr>
        <p:spPr>
          <a:xfrm>
            <a:off x="395640" y="188640"/>
            <a:ext cx="8352000" cy="50292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ЖИЛИЩНО-КОММУНАЛЬНОЕ ХОЗЯЙСТВО</a:t>
            </a:r>
            <a:endParaRPr lang="ru-RU" sz="2400" b="0" strike="noStrike" spc="-1">
              <a:latin typeface="Arial"/>
            </a:endParaRPr>
          </a:p>
        </p:txBody>
      </p:sp>
      <p:grpSp>
        <p:nvGrpSpPr>
          <p:cNvPr id="202" name="Diagram4"/>
          <p:cNvGrpSpPr/>
          <p:nvPr/>
        </p:nvGrpSpPr>
        <p:grpSpPr>
          <a:xfrm>
            <a:off x="323640" y="835920"/>
            <a:ext cx="8136000" cy="5833080"/>
            <a:chOff x="323640" y="835920"/>
            <a:chExt cx="8136000" cy="5833080"/>
          </a:xfrm>
        </p:grpSpPr>
        <p:sp>
          <p:nvSpPr>
            <p:cNvPr id="203" name="Прямоугольник 202"/>
            <p:cNvSpPr/>
            <p:nvPr/>
          </p:nvSpPr>
          <p:spPr>
            <a:xfrm>
              <a:off x="323640" y="836640"/>
              <a:ext cx="8136000" cy="583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Скругленный прямоугольник 203"/>
            <p:cNvSpPr/>
            <p:nvPr/>
          </p:nvSpPr>
          <p:spPr>
            <a:xfrm>
              <a:off x="327600" y="836640"/>
              <a:ext cx="230004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Подпрограмма «Жилищное хозяйство» – </a:t>
              </a:r>
              <a:endParaRPr lang="ru-RU" sz="15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6112,0 </a:t>
              </a:r>
              <a:r>
                <a:rPr lang="ru-RU" sz="15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руб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</a:t>
              </a:r>
              <a:endParaRPr lang="ru-RU" sz="14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05" name="Скругленный прямоугольник 204"/>
            <p:cNvSpPr/>
            <p:nvPr/>
          </p:nvSpPr>
          <p:spPr>
            <a:xfrm>
              <a:off x="595080" y="2272320"/>
              <a:ext cx="1839960" cy="18767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9480" tIns="61920" rIns="30600" bIns="619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Мероприятия по переселению граждан из жилых домов, признанных непригодными для проживания 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–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1442,0 </a:t>
              </a:r>
              <a:r>
                <a:rPr lang="ru-RU" sz="1200" b="1" strike="noStrike" spc="-1" dirty="0" err="1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тыс.руб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 </a:t>
              </a: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200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Обеспечение малоимущих граждан жильем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– 1000,00 </a:t>
              </a:r>
              <a:r>
                <a:rPr lang="ru-RU" sz="1200" b="1" spc="-1" dirty="0" err="1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тыс.уб</a:t>
              </a:r>
              <a:endParaRPr lang="ru-RU" sz="12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06" name="Скругленный прямоугольник 205"/>
            <p:cNvSpPr/>
            <p:nvPr/>
          </p:nvSpPr>
          <p:spPr>
            <a:xfrm>
              <a:off x="595080" y="4221088"/>
              <a:ext cx="1839960" cy="87615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Мероприятия по кап. ремонту общего имущества </a:t>
              </a:r>
              <a:r>
                <a:rPr lang="ru-RU" sz="1200" b="0" strike="noStrike" spc="-1" dirty="0" err="1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муницип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 жилищного фонда –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282,0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руб.</a:t>
              </a:r>
              <a:endParaRPr lang="ru-RU" sz="12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07" name="Скругленный прямоугольник 206"/>
            <p:cNvSpPr/>
            <p:nvPr/>
          </p:nvSpPr>
          <p:spPr>
            <a:xfrm>
              <a:off x="583200" y="5229200"/>
              <a:ext cx="1839960" cy="57606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48960" tIns="41400" rIns="30600" bIns="417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Мероприятия по сносу ветхого жилья –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3000,0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</a:t>
              </a:r>
              <a:endParaRPr lang="ru-RU" sz="12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08" name="Скругленный прямоугольник 207"/>
            <p:cNvSpPr/>
            <p:nvPr/>
          </p:nvSpPr>
          <p:spPr>
            <a:xfrm>
              <a:off x="583200" y="5877272"/>
              <a:ext cx="1839960" cy="79100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6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Обязательные платежи на проведение капитального ремонта –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388,0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</a:t>
              </a:r>
              <a:endParaRPr lang="ru-RU" sz="12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09" name="Скругленный прямоугольник 208"/>
            <p:cNvSpPr/>
            <p:nvPr/>
          </p:nvSpPr>
          <p:spPr>
            <a:xfrm>
              <a:off x="2844000" y="836640"/>
              <a:ext cx="318276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5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Подпрограмма «Развитие и модернизация коммунальной инфраструктуры Слободо-Туринского сельского поселения» – </a:t>
              </a:r>
              <a:r>
                <a:rPr lang="ru-RU" sz="15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5 360 </a:t>
              </a:r>
              <a:r>
                <a:rPr lang="ru-RU" sz="15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</a:t>
              </a:r>
              <a:r>
                <a:rPr lang="ru-RU" sz="1500" b="1" strike="noStrike" spc="-1" dirty="0" err="1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руб</a:t>
              </a:r>
              <a:endParaRPr lang="ru-RU" sz="15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endParaRPr lang="ru-RU" sz="15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10" name="Скругленный прямоугольник 209"/>
            <p:cNvSpPr/>
            <p:nvPr/>
          </p:nvSpPr>
          <p:spPr>
            <a:xfrm>
              <a:off x="3129480" y="2272320"/>
              <a:ext cx="2885040" cy="25758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106200" tIns="98640" rIns="30600" bIns="982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Мероприятия по модернизации и повышению </a:t>
              </a:r>
              <a:r>
                <a:rPr lang="ru-RU" sz="1400" b="0" strike="noStrike" spc="-1" dirty="0" err="1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энергоэффективности</a:t>
              </a:r>
              <a:r>
                <a:rPr lang="ru-RU" sz="14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 коммунальных услуг – </a:t>
              </a:r>
              <a:endPara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4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4 900,00 </a:t>
              </a:r>
              <a:r>
                <a:rPr lang="ru-RU" sz="14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руб</a:t>
              </a:r>
              <a:r>
                <a:rPr lang="ru-RU" sz="14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</a:t>
              </a:r>
              <a:endParaRPr lang="ru-RU" sz="14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349"/>
                </a:spcAft>
              </a:pPr>
              <a:endParaRPr lang="ru-RU" sz="1000" b="1" strike="noStrike" spc="-1" dirty="0">
                <a:latin typeface="Arial"/>
              </a:endParaRPr>
            </a:p>
          </p:txBody>
        </p:sp>
        <p:sp>
          <p:nvSpPr>
            <p:cNvPr id="211" name="Скругленный прямоугольник 210"/>
            <p:cNvSpPr/>
            <p:nvPr/>
          </p:nvSpPr>
          <p:spPr>
            <a:xfrm>
              <a:off x="3204000" y="5097240"/>
              <a:ext cx="2612520" cy="8715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56160" tIns="48600" rIns="30600" bIns="486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Энергоснабжение и повышение энергетической эффективности  – </a:t>
              </a:r>
              <a:r>
                <a:rPr lang="ru-RU" sz="12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460,0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руб</a:t>
              </a:r>
              <a:r>
                <a:rPr lang="ru-RU" sz="12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</a:t>
              </a:r>
              <a:endParaRPr lang="ru-RU" sz="12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lang="ru-RU" sz="1200" b="0" strike="noStrike" spc="-1" dirty="0">
                <a:latin typeface="Arial"/>
              </a:endParaRPr>
            </a:p>
          </p:txBody>
        </p:sp>
        <p:sp>
          <p:nvSpPr>
            <p:cNvPr id="212" name="Скругленный прямоугольник 211"/>
            <p:cNvSpPr/>
            <p:nvPr/>
          </p:nvSpPr>
          <p:spPr>
            <a:xfrm>
              <a:off x="6159600" y="835920"/>
              <a:ext cx="2300040" cy="583236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</a:schemeClr>
            </a:solidFill>
            <a:ln w="12700">
              <a:solidFill>
                <a:srgbClr val="AD84C6">
                  <a:hueOff val="0"/>
                  <a:satOff val="0"/>
                  <a:lumOff val="0"/>
                  <a:alphaOff val="0"/>
                </a:srgb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7240" tIns="114480" rIns="57240" bIns="4197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24"/>
                </a:spcAft>
              </a:pPr>
              <a:r>
                <a:rPr lang="ru-RU" sz="14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Подпрограмма «Благоустройство населенных пунктов Слободо-Туринского сельского поселения –       </a:t>
              </a:r>
              <a:r>
                <a:rPr lang="ru-RU" sz="14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41302,3 </a:t>
              </a:r>
              <a:r>
                <a:rPr lang="ru-RU" sz="14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руб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</a:t>
              </a:r>
              <a:endParaRPr lang="ru-RU" sz="12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13" name="Скругленный прямоугольник 212"/>
            <p:cNvSpPr/>
            <p:nvPr/>
          </p:nvSpPr>
          <p:spPr>
            <a:xfrm>
              <a:off x="6372360" y="2272320"/>
              <a:ext cx="1839960" cy="148050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00" b="0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Реализация проекта инициативного бюджетирования – </a:t>
              </a:r>
              <a:r>
                <a:rPr lang="ru-RU" sz="10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279,0 тыс. руб.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Благоустройство 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населенных пунктов – </a:t>
              </a:r>
              <a:endParaRPr lang="ru-RU" sz="1000" b="0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   </a:t>
              </a:r>
              <a:r>
                <a:rPr lang="ru-RU" sz="10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</a:t>
              </a:r>
              <a:r>
                <a:rPr lang="ru-RU" sz="10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9599,2 </a:t>
              </a:r>
              <a:r>
                <a:rPr lang="ru-RU" sz="1000" b="1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тыс. руб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.</a:t>
              </a: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00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Приобретение вакуумной машины – </a:t>
              </a:r>
              <a:r>
                <a:rPr lang="ru-RU" sz="1000" b="1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6039,0 тыс. руб.</a:t>
              </a:r>
              <a:endParaRPr lang="ru-RU" sz="1000" b="1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14" name="Скругленный прямоугольник 213"/>
            <p:cNvSpPr/>
            <p:nvPr/>
          </p:nvSpPr>
          <p:spPr>
            <a:xfrm>
              <a:off x="6377040" y="3861048"/>
              <a:ext cx="1839960" cy="210775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Организация уличного освещения – </a:t>
              </a:r>
              <a:r>
                <a:rPr lang="ru-RU" sz="10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6400,0 </a:t>
              </a:r>
              <a:r>
                <a:rPr lang="ru-RU" sz="1000" b="1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тыс. руб</a:t>
              </a:r>
              <a:r>
                <a:rPr lang="ru-RU" sz="1000" b="1" strike="noStrike" spc="-1" dirty="0" smtClean="0">
                  <a:solidFill>
                    <a:srgbClr val="000000"/>
                  </a:solidFill>
                  <a:latin typeface="Arial"/>
                  <a:ea typeface="DejaVu Sans"/>
                </a:rPr>
                <a:t>.</a:t>
              </a: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00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Приведение в порядок воинских захоронений –         </a:t>
              </a:r>
              <a:r>
                <a:rPr lang="ru-RU" sz="1000" b="1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5 326, тыс. руб.</a:t>
              </a: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00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Участие в организации деятельности по накоплению, сбору и транспортировке ТКО – </a:t>
              </a:r>
              <a:r>
                <a:rPr lang="ru-RU" sz="1000" b="1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2 617,1 тыс. руб.</a:t>
              </a: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00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Разработка проектной документации </a:t>
              </a:r>
              <a:r>
                <a:rPr lang="ru-RU" sz="10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– 1 521,0 тыс. руб.</a:t>
              </a:r>
              <a:endParaRPr lang="ru-RU" sz="1000" b="1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  <p:sp>
          <p:nvSpPr>
            <p:cNvPr id="215" name="Скругленный прямоугольник 214"/>
            <p:cNvSpPr/>
            <p:nvPr/>
          </p:nvSpPr>
          <p:spPr>
            <a:xfrm>
              <a:off x="6340680" y="5968800"/>
              <a:ext cx="1879560" cy="59184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  <a:effectLst>
              <a:outerShdw blurRad="38160" dist="25455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  <p:txBody>
            <a:bodyPr lIns="64080" tIns="56520" rIns="30600" bIns="565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Содержание МКУ «Управление благоустройства </a:t>
              </a:r>
              <a:r>
                <a:rPr lang="ru-RU" sz="1000" b="0" strike="noStrike" spc="-1" dirty="0" err="1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Сл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-Тур </a:t>
              </a:r>
              <a:r>
                <a:rPr lang="ru-RU" sz="1000" b="0" strike="noStrike" spc="-1" dirty="0" err="1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сп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» –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 </a:t>
              </a:r>
              <a:r>
                <a:rPr lang="ru-RU" sz="1000" b="1" strike="noStrike" spc="-1" dirty="0" smtClean="0">
                  <a:solidFill>
                    <a:srgbClr val="000000"/>
                  </a:solidFill>
                  <a:latin typeface="Liberation Serif" panose="02020603050405020304" pitchFamily="18" charset="0"/>
                  <a:ea typeface="Liberation Serif" panose="02020603050405020304" pitchFamily="18" charset="0"/>
                  <a:cs typeface="Liberation Serif" panose="02020603050405020304" pitchFamily="18" charset="0"/>
                </a:rPr>
                <a:t>9 521,0 тыс. руб.</a:t>
              </a:r>
              <a:endParaRPr lang="ru-RU" sz="1000" b="1" strike="noStrike" spc="-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" descr="C:\Users\Андрей\Desktop\Бюджет для граждан 2018\2 слайд стелла.jpg"/>
          <p:cNvPicPr/>
          <p:nvPr/>
        </p:nvPicPr>
        <p:blipFill>
          <a:blip r:embed="rId3"/>
          <a:stretch/>
        </p:blipFill>
        <p:spPr>
          <a:xfrm>
            <a:off x="251640" y="836640"/>
            <a:ext cx="2879280" cy="384408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149" name="TextBox 4"/>
          <p:cNvSpPr/>
          <p:nvPr/>
        </p:nvSpPr>
        <p:spPr>
          <a:xfrm>
            <a:off x="3492000" y="404640"/>
            <a:ext cx="51116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Уважаемые жители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Слободо-Туринского сельского поселения!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50" name="TextBox 5"/>
          <p:cNvSpPr/>
          <p:nvPr/>
        </p:nvSpPr>
        <p:spPr>
          <a:xfrm>
            <a:off x="3420000" y="1779840"/>
            <a:ext cx="5255640" cy="300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2">
                    <a:lumMod val="50000"/>
                  </a:schemeClr>
                </a:solidFill>
                <a:latin typeface="Corbel"/>
                <a:ea typeface="DejaVu Sans"/>
              </a:rPr>
              <a:t>         </a:t>
            </a: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        Наверняка многих волнует вопрос, на какие цели расходуются средства местного бюджета?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         Каждый вправе в максимально удобной и доступной форме получать информацию о направлениях бюджетной политики, проводимой на территории Слободо-Туринского сельского поселения, чтобы иметь возможность самостоятельно делать выводы об эффективности расходования средств.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1" name="TextBox 6"/>
          <p:cNvSpPr/>
          <p:nvPr/>
        </p:nvSpPr>
        <p:spPr>
          <a:xfrm>
            <a:off x="395640" y="5369760"/>
            <a:ext cx="3311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С уважением,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orbel"/>
                <a:ea typeface="DejaVu Sans"/>
              </a:rPr>
              <a:t>Глава Слободо-Туринского сельского поселения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2" name="TextBox 7"/>
          <p:cNvSpPr/>
          <p:nvPr/>
        </p:nvSpPr>
        <p:spPr>
          <a:xfrm>
            <a:off x="6372360" y="5806440"/>
            <a:ext cx="2015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Ю.В.Сабуров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3" name="Picture 2" descr="C:\Users\Андрей\Desktop\подпись.jpg"/>
          <p:cNvPicPr/>
          <p:nvPr/>
        </p:nvPicPr>
        <p:blipFill>
          <a:blip r:embed="rId4"/>
          <a:stretch/>
        </p:blipFill>
        <p:spPr>
          <a:xfrm>
            <a:off x="3997080" y="5369760"/>
            <a:ext cx="2084760" cy="87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Скругленный прямоугольник 1"/>
          <p:cNvSpPr/>
          <p:nvPr/>
        </p:nvSpPr>
        <p:spPr>
          <a:xfrm>
            <a:off x="395640" y="188640"/>
            <a:ext cx="8352000" cy="79092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ОБРАЗОВАНИЕ</a:t>
            </a:r>
            <a:r>
              <a:rPr lang="ru-RU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17" name="Скругленный прямоугольник 2"/>
          <p:cNvSpPr/>
          <p:nvPr/>
        </p:nvSpPr>
        <p:spPr>
          <a:xfrm>
            <a:off x="1583640" y="1340640"/>
            <a:ext cx="5975640" cy="1150920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Подпрограмма «Молодежная политика» - 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103,0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18" name="Стрелка вниз 3"/>
          <p:cNvSpPr/>
          <p:nvPr/>
        </p:nvSpPr>
        <p:spPr>
          <a:xfrm>
            <a:off x="4140000" y="2853000"/>
            <a:ext cx="1006920" cy="862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solidFill>
              <a:srgbClr val="A89FA8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Скругленный прямоугольник 4"/>
          <p:cNvSpPr/>
          <p:nvPr/>
        </p:nvSpPr>
        <p:spPr>
          <a:xfrm>
            <a:off x="1583640" y="4077000"/>
            <a:ext cx="5975640" cy="1150920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Летний трудовой лагерь -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103,0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Скругленный прямоугольник 1"/>
          <p:cNvSpPr/>
          <p:nvPr/>
        </p:nvSpPr>
        <p:spPr>
          <a:xfrm>
            <a:off x="395640" y="188640"/>
            <a:ext cx="8352000" cy="502920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СОЦИАЛЬНАЯ ПОЛИТИКА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21" name="Скругленный прямоугольник 3"/>
          <p:cNvSpPr/>
          <p:nvPr/>
        </p:nvSpPr>
        <p:spPr>
          <a:xfrm>
            <a:off x="971640" y="1157400"/>
            <a:ext cx="7199640" cy="151092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DEF3E3"/>
              </a:gs>
              <a:gs pos="100000">
                <a:srgbClr val="BDC7D7"/>
              </a:gs>
            </a:gsLst>
            <a:lin ang="2700000"/>
          </a:gra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Подпрограмма 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30,0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 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22" name="Стрелка вниз 4"/>
          <p:cNvSpPr/>
          <p:nvPr/>
        </p:nvSpPr>
        <p:spPr>
          <a:xfrm rot="1962600">
            <a:off x="2189160" y="284580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5462000"/>
          </a:gra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Стрелка вниз 5"/>
          <p:cNvSpPr/>
          <p:nvPr/>
        </p:nvSpPr>
        <p:spPr>
          <a:xfrm rot="19619400">
            <a:off x="6365520" y="280764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BDF297"/>
              </a:gs>
              <a:gs pos="100000">
                <a:srgbClr val="D5F5C0"/>
              </a:gs>
            </a:gsLst>
            <a:lin ang="11514000"/>
          </a:gra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Прямоугольник 6"/>
          <p:cNvSpPr/>
          <p:nvPr/>
        </p:nvSpPr>
        <p:spPr>
          <a:xfrm>
            <a:off x="755640" y="3861000"/>
            <a:ext cx="3599280" cy="2303280"/>
          </a:xfrm>
          <a:prstGeom prst="rect">
            <a:avLst/>
          </a:prstGeom>
          <a:gradFill rotWithShape="0">
            <a:gsLst>
              <a:gs pos="0">
                <a:srgbClr val="BDC7D7"/>
              </a:gs>
              <a:gs pos="100000">
                <a:srgbClr val="D5F5C0"/>
              </a:gs>
            </a:gsLst>
            <a:lin ang="8100000"/>
          </a:gra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Выплата ежегодного 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вознаграждения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почетным гражданам Слободо-Туринского сельского поселения –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6,0 </a:t>
            </a:r>
            <a:r>
              <a:rPr lang="ru-RU" sz="1800" b="1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тыс. руб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25" name="Прямоугольник 7"/>
          <p:cNvSpPr/>
          <p:nvPr/>
        </p:nvSpPr>
        <p:spPr>
          <a:xfrm>
            <a:off x="5364000" y="3861000"/>
            <a:ext cx="3383280" cy="2303280"/>
          </a:xfrm>
          <a:prstGeom prst="rect">
            <a:avLst/>
          </a:prstGeom>
          <a:gradFill rotWithShape="0">
            <a:gsLst>
              <a:gs pos="0">
                <a:srgbClr val="BDC7D7"/>
              </a:gs>
              <a:gs pos="100000">
                <a:srgbClr val="D5F5C0"/>
              </a:gs>
            </a:gsLst>
            <a:lin ang="8100000"/>
          </a:gra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 социально ориентированных некоммерческих организаций –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24,0 </a:t>
            </a:r>
            <a:r>
              <a:rPr lang="ru-RU" sz="1800" b="1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</a:t>
            </a:r>
            <a:r>
              <a:rPr lang="ru-RU" sz="18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Скругленный прямоугольник 1"/>
          <p:cNvSpPr/>
          <p:nvPr/>
        </p:nvSpPr>
        <p:spPr>
          <a:xfrm>
            <a:off x="395640" y="188640"/>
            <a:ext cx="8352000" cy="779040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Культура и кинематография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27" name="Скругленный прямоугольник 3"/>
          <p:cNvSpPr/>
          <p:nvPr/>
        </p:nvSpPr>
        <p:spPr>
          <a:xfrm>
            <a:off x="1043640" y="1121760"/>
            <a:ext cx="7199640" cy="151092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Подпрограмма 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68 643,0 </a:t>
            </a: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 </a:t>
            </a:r>
            <a:endParaRPr lang="ru-RU" sz="2400" b="1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28" name="Стрелка вниз 4"/>
          <p:cNvSpPr/>
          <p:nvPr/>
        </p:nvSpPr>
        <p:spPr>
          <a:xfrm rot="1962600">
            <a:off x="2189160" y="284580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Стрелка вниз 5"/>
          <p:cNvSpPr/>
          <p:nvPr/>
        </p:nvSpPr>
        <p:spPr>
          <a:xfrm rot="19619400">
            <a:off x="6365520" y="2775240"/>
            <a:ext cx="718920" cy="718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Прямоугольник 6"/>
          <p:cNvSpPr/>
          <p:nvPr/>
        </p:nvSpPr>
        <p:spPr>
          <a:xfrm>
            <a:off x="755640" y="3633120"/>
            <a:ext cx="2735280" cy="2519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 на обеспечение муниципального задания в сфере деятельности культуры–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47565,7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31" name="Прямоугольник 7"/>
          <p:cNvSpPr/>
          <p:nvPr/>
        </p:nvSpPr>
        <p:spPr>
          <a:xfrm>
            <a:off x="5364000" y="3355920"/>
            <a:ext cx="2735280" cy="2808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A5B63"/>
            </a:solidFill>
            <a:rou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Субсидии на обеспечение муниципального задания в сфере библиотечной деятельности –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6300,0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Модернизация библиотек —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171,7</a:t>
            </a: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Поддержка лучших сельских учреждений культуры – </a:t>
            </a:r>
            <a:r>
              <a:rPr lang="ru-RU" b="1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55,6</a:t>
            </a:r>
            <a:r>
              <a:rPr lang="ru-RU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</a:t>
            </a:r>
            <a:endParaRPr lang="ru-RU" sz="1800" b="1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32" name="Прямоугольник 8"/>
          <p:cNvSpPr/>
          <p:nvPr/>
        </p:nvSpPr>
        <p:spPr>
          <a:xfrm>
            <a:off x="3564000" y="3704040"/>
            <a:ext cx="1727280" cy="1502640"/>
          </a:xfrm>
          <a:prstGeom prst="rect">
            <a:avLst/>
          </a:prstGeom>
          <a:gradFill rotWithShape="0">
            <a:gsLst>
              <a:gs pos="0">
                <a:srgbClr val="C8AFD9"/>
              </a:gs>
              <a:gs pos="100000">
                <a:srgbClr val="D7C2E6"/>
              </a:gs>
            </a:gsLst>
            <a:path path="circle">
              <a:fillToRect l="50000" t="50000" r="50000" b="50000"/>
            </a:path>
          </a:gradFill>
          <a:ln>
            <a:solidFill>
              <a:srgbClr val="AD84C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Текущий ремонт зданий ДК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–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14550,0 </a:t>
            </a:r>
            <a:r>
              <a:rPr lang="ru-RU" sz="1800" b="1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тыс. руб. </a:t>
            </a:r>
            <a:endParaRPr lang="ru-RU" sz="18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33" name="Стрелка вниз 9"/>
          <p:cNvSpPr/>
          <p:nvPr/>
        </p:nvSpPr>
        <p:spPr>
          <a:xfrm>
            <a:off x="4214520" y="2853000"/>
            <a:ext cx="483480" cy="5029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C8AFD9"/>
              </a:gs>
              <a:gs pos="100000">
                <a:srgbClr val="D7C2E6"/>
              </a:gs>
            </a:gsLst>
            <a:path path="circle">
              <a:fillToRect l="50000" t="50000" r="50000" b="50000"/>
            </a:path>
          </a:gradFill>
          <a:ln>
            <a:solidFill>
              <a:srgbClr val="AD84C6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Скругленный прямоугольник 1"/>
          <p:cNvSpPr/>
          <p:nvPr/>
        </p:nvSpPr>
        <p:spPr>
          <a:xfrm>
            <a:off x="395640" y="188640"/>
            <a:ext cx="8352000" cy="79092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ФИЗИЧЕСКАЯ КУЛЬТУРА И СПОРТ</a:t>
            </a:r>
            <a:endParaRPr lang="ru-RU" sz="2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35" name="Скругленный прямоугольник 2"/>
          <p:cNvSpPr/>
          <p:nvPr/>
        </p:nvSpPr>
        <p:spPr>
          <a:xfrm>
            <a:off x="971640" y="1124640"/>
            <a:ext cx="7343640" cy="129492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  <a:round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Подпрограмма 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«Развитие физической культуры и спорта в 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Слободо-Туринском сельском поселении – 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1 326,0 </a:t>
            </a: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тыс</a:t>
            </a:r>
            <a:r>
              <a:rPr lang="ru-RU" sz="20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руб</a:t>
            </a:r>
            <a:r>
              <a:rPr lang="ru-RU" sz="2000" b="1" strike="noStrike" spc="-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20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236" name="Рисунок 4"/>
          <p:cNvPicPr/>
          <p:nvPr/>
        </p:nvPicPr>
        <p:blipFill>
          <a:blip r:embed="rId2"/>
          <a:srcRect t="14422" r="3654" b="27404"/>
          <a:stretch/>
        </p:blipFill>
        <p:spPr>
          <a:xfrm rot="20702679">
            <a:off x="205935" y="2780979"/>
            <a:ext cx="2617200" cy="1804320"/>
          </a:xfrm>
          <a:prstGeom prst="rect">
            <a:avLst/>
          </a:prstGeom>
          <a:ln w="0">
            <a:noFill/>
          </a:ln>
        </p:spPr>
      </p:pic>
      <p:pic>
        <p:nvPicPr>
          <p:cNvPr id="238" name="Рисунок 6"/>
          <p:cNvPicPr/>
          <p:nvPr/>
        </p:nvPicPr>
        <p:blipFill>
          <a:blip r:embed="rId3"/>
          <a:srcRect l="6598" t="22689" r="6598" b="9047"/>
          <a:stretch/>
        </p:blipFill>
        <p:spPr>
          <a:xfrm>
            <a:off x="3152844" y="2649876"/>
            <a:ext cx="2571283" cy="2735280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3" descr="C:\Users\3-1\Desktop\САЙТ БЮДЖЕТ\Бюджет для граждан\ФОТО\sNCu2Ks47h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300">
            <a:off x="6012505" y="2971017"/>
            <a:ext cx="2839877" cy="18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2"/>
          <p:cNvPicPr/>
          <p:nvPr/>
        </p:nvPicPr>
        <p:blipFill>
          <a:blip r:embed="rId2"/>
          <a:srcRect l="18890" t="21665" r="-1587" b="12196"/>
          <a:stretch/>
        </p:blipFill>
        <p:spPr>
          <a:xfrm>
            <a:off x="5508000" y="3069000"/>
            <a:ext cx="3400920" cy="254376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4"/>
          <p:cNvPicPr/>
          <p:nvPr/>
        </p:nvPicPr>
        <p:blipFill>
          <a:blip r:embed="rId3"/>
          <a:srcRect l="4480" r="9418" b="3140"/>
          <a:stretch/>
        </p:blipFill>
        <p:spPr>
          <a:xfrm>
            <a:off x="5796000" y="203400"/>
            <a:ext cx="3112920" cy="257652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41" name="Picture 3"/>
          <p:cNvPicPr/>
          <p:nvPr/>
        </p:nvPicPr>
        <p:blipFill>
          <a:blip r:embed="rId4"/>
          <a:srcRect l="59" t="7961" b="12431"/>
          <a:stretch/>
        </p:blipFill>
        <p:spPr>
          <a:xfrm>
            <a:off x="359640" y="203400"/>
            <a:ext cx="3059280" cy="2576520"/>
          </a:xfrm>
          <a:prstGeom prst="rect">
            <a:avLst/>
          </a:prstGeom>
          <a:ln w="0">
            <a:noFill/>
          </a:ln>
          <a:effectLst>
            <a:glow rad="22860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242" name="TextBox 4"/>
          <p:cNvSpPr/>
          <p:nvPr/>
        </p:nvSpPr>
        <p:spPr>
          <a:xfrm>
            <a:off x="0" y="5780880"/>
            <a:ext cx="9142920" cy="7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>
            <a:noFill/>
          </a:ln>
          <a:scene3d>
            <a:camera prst="orthographicFront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Администрация Слободо-Туринского сельского поселения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623930, Свердловская область, Слободо-Туринский район, с. Туринская Слобода, ул. Ленина, 1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Тел.: 8(34361) 2-13-89, 2-18-71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E-mail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sl_tur_sp1@mail.ru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43" name="TextBox 8"/>
          <p:cNvSpPr/>
          <p:nvPr/>
        </p:nvSpPr>
        <p:spPr>
          <a:xfrm>
            <a:off x="3002040" y="461160"/>
            <a:ext cx="31672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СПАСИБО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 ЗА ВНИМАНИЕ !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244" name="Рисунок 1"/>
          <p:cNvPicPr/>
          <p:nvPr/>
        </p:nvPicPr>
        <p:blipFill>
          <a:blip r:embed="rId5"/>
          <a:srcRect t="5535" r="26351" b="5161"/>
          <a:stretch/>
        </p:blipFill>
        <p:spPr>
          <a:xfrm>
            <a:off x="179640" y="3069000"/>
            <a:ext cx="3311280" cy="254376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2" descr="C:\Users\Андрей\Desktop\Бюджет для граждан 2018\01_slobodo-turinskoe_selskoe_poselenie.jpg"/>
          <p:cNvPicPr/>
          <p:nvPr/>
        </p:nvPicPr>
        <p:blipFill>
          <a:blip r:embed="rId6"/>
          <a:srcRect l="7257" t="8132" r="11731" b="16403"/>
          <a:stretch/>
        </p:blipFill>
        <p:spPr>
          <a:xfrm>
            <a:off x="2886480" y="2002320"/>
            <a:ext cx="3369960" cy="2554560"/>
          </a:xfrm>
          <a:prstGeom prst="rect">
            <a:avLst/>
          </a:prstGeom>
          <a:ln w="0">
            <a:noFill/>
          </a:ln>
          <a:effectLst>
            <a:glow rad="228600">
              <a:srgbClr val="706BE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1"/>
          <p:cNvSpPr/>
          <p:nvPr/>
        </p:nvSpPr>
        <p:spPr>
          <a:xfrm>
            <a:off x="395640" y="159840"/>
            <a:ext cx="84240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ОСНОВНЫЕ ЗАДАЧИ И ПРИОРИТЕТНЫЕ НАПРАВЛЕНИЯ БЮДЖЕТНОЙ ПОЛИТИКИ СЛОБОДО-ТУРИНСКОГО СЕЛЬСКОГО ПОСЕЛЕНИЯ НА </a:t>
            </a:r>
            <a:r>
              <a:rPr lang="ru-RU" sz="1600" b="0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ГОД И ПЛАНОВЫЙ ПЕРИОД </a:t>
            </a:r>
            <a:r>
              <a:rPr lang="ru-RU" sz="1600" b="0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2025 </a:t>
            </a:r>
            <a:r>
              <a:rPr lang="ru-RU" sz="16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И </a:t>
            </a:r>
            <a:r>
              <a:rPr lang="ru-RU" sz="1600" b="0" strike="noStrike" spc="-1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2026 </a:t>
            </a:r>
            <a:r>
              <a:rPr lang="ru-RU" sz="1600" b="0" strike="noStrike" spc="-1" dirty="0">
                <a:solidFill>
                  <a:schemeClr val="accent2">
                    <a:lumMod val="50000"/>
                  </a:schemeClr>
                </a:solidFill>
                <a:latin typeface="Calibri"/>
                <a:ea typeface="DejaVu Sans"/>
              </a:rPr>
              <a:t>ГОДОВ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155" name="TextBox 2"/>
          <p:cNvSpPr/>
          <p:nvPr/>
        </p:nvSpPr>
        <p:spPr>
          <a:xfrm>
            <a:off x="251640" y="994680"/>
            <a:ext cx="8496000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5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Целью основных направлений бюджетной политики является определение условий, используемых при составлении проекта бюджета Слободо-Туринского сельского поселения на </a:t>
            </a:r>
            <a:r>
              <a:rPr lang="ru-RU" sz="15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5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год и плановый период </a:t>
            </a:r>
            <a:r>
              <a:rPr lang="ru-RU" sz="15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2025 </a:t>
            </a:r>
            <a:r>
              <a:rPr lang="ru-RU" sz="15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и </a:t>
            </a:r>
            <a:r>
              <a:rPr lang="ru-RU" sz="1500" b="1" strike="noStrike" spc="-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2026 </a:t>
            </a:r>
            <a:r>
              <a:rPr lang="ru-RU" sz="1500" b="1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Бюджетная политика направлена на повышение эффективности и результативности управления бюджетными средствами при достижении приоритетных целей социально-экономического развития Слободо-Туринского сельского поселения.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При формировании и реализации бюджетной политики необходимо исходить из решения следующих основных задач: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Стратегической мерой, способствующей проведению эффективной бюджетной политики, является расширение горизонтов бюджетного планирования.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Необходимо 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  <a:endParaRPr lang="ru-RU" sz="15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При 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  <a:endParaRPr lang="ru-RU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"/>
          <p:cNvSpPr/>
          <p:nvPr/>
        </p:nvSpPr>
        <p:spPr>
          <a:xfrm>
            <a:off x="395640" y="188640"/>
            <a:ext cx="8352000" cy="648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Направления 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эффективности оказания муниципальных услуг за счет повышения доступности и качества предоставления услуг.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Внедрение системы муниципального финансового контроля, внутреннего финансового контроля.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Внедрение 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  <a:endParaRPr lang="ru-RU" sz="1500" b="0" strike="noStrike" spc="-1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373472"/>
              </a:buClr>
              <a:buFont typeface="Wingdings" charset="2"/>
              <a:buChar char=""/>
            </a:pPr>
            <a:r>
              <a:rPr lang="ru-RU" sz="1500" b="0" strike="noStrike" spc="-1">
                <a:solidFill>
                  <a:schemeClr val="accent2">
                    <a:lumMod val="50000"/>
                  </a:schemeClr>
                </a:solidFill>
                <a:latin typeface="Times New Roman"/>
                <a:ea typeface="DejaVu Sans"/>
              </a:rPr>
              <a:t>Повышение 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  <a:endParaRPr lang="ru-RU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4" descr="C:\Users\Андрей\Desktop\Бюджет для граждан 2018\451f4a45d163.jpg"/>
          <p:cNvPicPr/>
          <p:nvPr/>
        </p:nvPicPr>
        <p:blipFill>
          <a:blip r:embed="rId2"/>
          <a:stretch/>
        </p:blipFill>
        <p:spPr>
          <a:xfrm>
            <a:off x="376560" y="2637000"/>
            <a:ext cx="4391280" cy="3201840"/>
          </a:xfrm>
          <a:prstGeom prst="rect">
            <a:avLst/>
          </a:prstGeom>
          <a:ln w="0">
            <a:noFill/>
          </a:ln>
        </p:spPr>
      </p:pic>
      <p:sp>
        <p:nvSpPr>
          <p:cNvPr id="158" name="Скругленный прямоугольник 2"/>
          <p:cNvSpPr/>
          <p:nvPr/>
        </p:nvSpPr>
        <p:spPr>
          <a:xfrm>
            <a:off x="467640" y="332640"/>
            <a:ext cx="8136000" cy="11509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FD9"/>
              </a:gs>
              <a:gs pos="100000">
                <a:srgbClr val="C3C2E7"/>
              </a:gs>
            </a:gsLst>
            <a:path path="circle">
              <a:fillToRect l="50000" t="50000" r="50000" b="50000"/>
            </a:path>
          </a:gradFill>
          <a:ln>
            <a:solidFill>
              <a:srgbClr val="8784C7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chemeClr val="dk1"/>
                </a:solidFill>
                <a:latin typeface="Times New Roman"/>
                <a:ea typeface="DejaVu Sans"/>
              </a:rPr>
              <a:t>ЧТО ТАКОЕ «БЮДЖЕТ ДЛЯ ГРАЖДАН»?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59" name="TextBox 4"/>
          <p:cNvSpPr/>
          <p:nvPr/>
        </p:nvSpPr>
        <p:spPr>
          <a:xfrm>
            <a:off x="395640" y="1628640"/>
            <a:ext cx="8208000" cy="155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60" name="Picture 5" descr="C:\Users\Андрей\Desktop\Бюджет для граждан 2018\c4b42e9e5ad9fef6314a615944cbfac4.jpg"/>
          <p:cNvPicPr/>
          <p:nvPr/>
        </p:nvPicPr>
        <p:blipFill>
          <a:blip r:embed="rId3"/>
          <a:stretch/>
        </p:blipFill>
        <p:spPr>
          <a:xfrm>
            <a:off x="4140000" y="3429000"/>
            <a:ext cx="4768200" cy="267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Прямоугольник 9"/>
          <p:cNvSpPr/>
          <p:nvPr/>
        </p:nvSpPr>
        <p:spPr>
          <a:xfrm>
            <a:off x="287640" y="5949360"/>
            <a:ext cx="8568000" cy="646920"/>
          </a:xfrm>
          <a:prstGeom prst="rect">
            <a:avLst/>
          </a:prstGeom>
          <a:solidFill>
            <a:schemeClr val="bg1"/>
          </a:solidFill>
          <a:ln w="28575">
            <a:solidFill>
              <a:srgbClr val="37347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1C1B23"/>
                </a:solidFill>
                <a:latin typeface="Times New Roman"/>
                <a:ea typeface="DejaVu Sans"/>
              </a:rPr>
              <a:t>Сбалансированность  бюджета по доходам и расходам </a:t>
            </a:r>
            <a:r>
              <a:rPr lang="ru-RU" sz="1600" b="0" strike="noStrike" spc="-1">
                <a:solidFill>
                  <a:srgbClr val="1C1B23"/>
                </a:solidFill>
                <a:latin typeface="Times New Roman"/>
                <a:ea typeface="DejaVu Sans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62" name="Прямоугольник 2"/>
          <p:cNvSpPr/>
          <p:nvPr/>
        </p:nvSpPr>
        <p:spPr>
          <a:xfrm>
            <a:off x="2916720" y="0"/>
            <a:ext cx="3484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5E59C3"/>
                </a:solidFill>
                <a:latin typeface="Calibri"/>
                <a:ea typeface="DejaVu Sans"/>
              </a:rPr>
              <a:t>ЧТО ТАКОЕ БЮДЖЕТ?</a:t>
            </a: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4209415494"/>
              </p:ext>
            </p:extLst>
          </p:nvPr>
        </p:nvGraphicFramePr>
        <p:xfrm>
          <a:off x="467640" y="692640"/>
          <a:ext cx="8136000" cy="316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" name="Скругленный прямоугольник 7"/>
          <p:cNvSpPr/>
          <p:nvPr/>
        </p:nvSpPr>
        <p:spPr>
          <a:xfrm>
            <a:off x="575640" y="3259440"/>
            <a:ext cx="8280000" cy="718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round/>
          </a:ln>
          <a:effectLst>
            <a:glow rad="63360">
              <a:srgbClr val="68878A">
                <a:alpha val="40000"/>
              </a:srgbClr>
            </a:glow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7030A0"/>
                </a:solidFill>
                <a:latin typeface="Calibri"/>
                <a:ea typeface="DejaVu Sans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4" name="Скругленный прямоугольник 6"/>
          <p:cNvSpPr/>
          <p:nvPr/>
        </p:nvSpPr>
        <p:spPr>
          <a:xfrm>
            <a:off x="2555640" y="2709000"/>
            <a:ext cx="4319280" cy="57492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F6192"/>
            </a:solidFill>
            <a:round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  <a:ea typeface="DejaVu Sans"/>
              </a:rPr>
              <a:t>БЮДЖЕТ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86715373"/>
              </p:ext>
            </p:extLst>
          </p:nvPr>
        </p:nvGraphicFramePr>
        <p:xfrm>
          <a:off x="683640" y="3979440"/>
          <a:ext cx="7775640" cy="200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0" y="1054440"/>
            <a:ext cx="8753400" cy="5686928"/>
            <a:chOff x="210960" y="1054440"/>
            <a:chExt cx="8753400" cy="302112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45788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Утверждение бюджета очередного года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Исполнение бюджета в текущем </a:t>
            </a:r>
            <a:r>
              <a:rPr lang="ru-RU" sz="1400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</a:p>
          <a:p>
            <a:pPr marL="12700" lvl="0">
              <a:lnSpc>
                <a:spcPts val="1560"/>
              </a:lnSpc>
              <a:buClr>
                <a:srgbClr val="000000"/>
              </a:buClr>
              <a:tabLst>
                <a:tab pos="127000" algn="l"/>
              </a:tabLst>
            </a:pPr>
            <a:endParaRPr lang="ru-RU" sz="1400" spc="-1" dirty="0" smtClean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lvl="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>
              <a:solidFill>
                <a:srgbClr val="00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Составление проекта бюджета на очередной год</a:t>
            </a: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Рассмотрение проекта бюджета очередного года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548000" y="199288"/>
            <a:ext cx="6192720" cy="905912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БЮДЖЕТНЫЙ ПРОЦЕСС – ежегодное формирование и исполнение бюджета</a:t>
            </a:r>
            <a:endParaRPr lang="ru-RU" sz="2000" b="1" strike="noStrik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1"/>
          <p:cNvGrpSpPr/>
          <p:nvPr/>
        </p:nvGrpSpPr>
        <p:grpSpPr>
          <a:xfrm>
            <a:off x="210960" y="1054440"/>
            <a:ext cx="8753400" cy="5587200"/>
            <a:chOff x="210960" y="1054440"/>
            <a:chExt cx="8753400" cy="5587200"/>
          </a:xfrm>
        </p:grpSpPr>
        <p:sp>
          <p:nvSpPr>
            <p:cNvPr id="283" name="CustomShape 2"/>
            <p:cNvSpPr/>
            <p:nvPr/>
          </p:nvSpPr>
          <p:spPr>
            <a:xfrm>
              <a:off x="210960" y="1679400"/>
              <a:ext cx="8723160" cy="1329840"/>
            </a:xfrm>
            <a:custGeom>
              <a:avLst/>
              <a:gdLst/>
              <a:ahLst/>
              <a:cxnLst/>
              <a:rect l="l" t="t" r="r" b="b"/>
              <a:pathLst>
                <a:path w="8723630" h="1330325">
                  <a:moveTo>
                    <a:pt x="1556067" y="0"/>
                  </a:moveTo>
                  <a:lnTo>
                    <a:pt x="1402778" y="0"/>
                  </a:lnTo>
                  <a:lnTo>
                    <a:pt x="1257998" y="4445"/>
                  </a:lnTo>
                  <a:lnTo>
                    <a:pt x="1121854" y="11175"/>
                  </a:lnTo>
                  <a:lnTo>
                    <a:pt x="994092" y="22351"/>
                  </a:lnTo>
                  <a:lnTo>
                    <a:pt x="874890" y="33527"/>
                  </a:lnTo>
                  <a:lnTo>
                    <a:pt x="762063" y="49149"/>
                  </a:lnTo>
                  <a:lnTo>
                    <a:pt x="659891" y="64770"/>
                  </a:lnTo>
                  <a:lnTo>
                    <a:pt x="564095" y="82550"/>
                  </a:lnTo>
                  <a:lnTo>
                    <a:pt x="478955" y="102615"/>
                  </a:lnTo>
                  <a:lnTo>
                    <a:pt x="398068" y="120523"/>
                  </a:lnTo>
                  <a:lnTo>
                    <a:pt x="327812" y="140588"/>
                  </a:lnTo>
                  <a:lnTo>
                    <a:pt x="206476" y="178562"/>
                  </a:lnTo>
                  <a:lnTo>
                    <a:pt x="157518" y="196469"/>
                  </a:lnTo>
                  <a:lnTo>
                    <a:pt x="51092" y="241046"/>
                  </a:lnTo>
                  <a:lnTo>
                    <a:pt x="0" y="267842"/>
                  </a:lnTo>
                  <a:lnTo>
                    <a:pt x="0" y="1330325"/>
                  </a:lnTo>
                  <a:lnTo>
                    <a:pt x="8718994" y="1330325"/>
                  </a:lnTo>
                  <a:lnTo>
                    <a:pt x="8723312" y="1323594"/>
                  </a:lnTo>
                  <a:lnTo>
                    <a:pt x="8723312" y="569213"/>
                  </a:lnTo>
                  <a:lnTo>
                    <a:pt x="8718994" y="571373"/>
                  </a:lnTo>
                  <a:lnTo>
                    <a:pt x="8638222" y="604901"/>
                  </a:lnTo>
                  <a:lnTo>
                    <a:pt x="8557323" y="636142"/>
                  </a:lnTo>
                  <a:lnTo>
                    <a:pt x="8472106" y="665099"/>
                  </a:lnTo>
                  <a:lnTo>
                    <a:pt x="8384857" y="691896"/>
                  </a:lnTo>
                  <a:lnTo>
                    <a:pt x="8295449" y="718692"/>
                  </a:lnTo>
                  <a:lnTo>
                    <a:pt x="8201850" y="743330"/>
                  </a:lnTo>
                  <a:lnTo>
                    <a:pt x="8105965" y="763397"/>
                  </a:lnTo>
                  <a:lnTo>
                    <a:pt x="8005889" y="783463"/>
                  </a:lnTo>
                  <a:lnTo>
                    <a:pt x="7901622" y="801370"/>
                  </a:lnTo>
                  <a:lnTo>
                    <a:pt x="7793037" y="814704"/>
                  </a:lnTo>
                  <a:lnTo>
                    <a:pt x="7680261" y="828166"/>
                  </a:lnTo>
                  <a:lnTo>
                    <a:pt x="7563167" y="837057"/>
                  </a:lnTo>
                  <a:lnTo>
                    <a:pt x="7441882" y="845947"/>
                  </a:lnTo>
                  <a:lnTo>
                    <a:pt x="7314120" y="850391"/>
                  </a:lnTo>
                  <a:lnTo>
                    <a:pt x="7182167" y="850391"/>
                  </a:lnTo>
                  <a:lnTo>
                    <a:pt x="7043737" y="848233"/>
                  </a:lnTo>
                  <a:lnTo>
                    <a:pt x="6899084" y="843788"/>
                  </a:lnTo>
                  <a:lnTo>
                    <a:pt x="6749986" y="837057"/>
                  </a:lnTo>
                  <a:lnTo>
                    <a:pt x="6594665" y="825880"/>
                  </a:lnTo>
                  <a:lnTo>
                    <a:pt x="6430708" y="810260"/>
                  </a:lnTo>
                  <a:lnTo>
                    <a:pt x="6260401" y="792352"/>
                  </a:lnTo>
                  <a:lnTo>
                    <a:pt x="6083744" y="770127"/>
                  </a:lnTo>
                  <a:lnTo>
                    <a:pt x="5900737" y="745489"/>
                  </a:lnTo>
                  <a:lnTo>
                    <a:pt x="5709094" y="716534"/>
                  </a:lnTo>
                  <a:lnTo>
                    <a:pt x="5509069" y="683005"/>
                  </a:lnTo>
                  <a:lnTo>
                    <a:pt x="5302567" y="645033"/>
                  </a:lnTo>
                  <a:lnTo>
                    <a:pt x="5085397" y="602614"/>
                  </a:lnTo>
                  <a:lnTo>
                    <a:pt x="4861877" y="558038"/>
                  </a:lnTo>
                  <a:lnTo>
                    <a:pt x="4627689" y="506729"/>
                  </a:lnTo>
                  <a:lnTo>
                    <a:pt x="4387151" y="453136"/>
                  </a:lnTo>
                  <a:lnTo>
                    <a:pt x="4136072" y="395097"/>
                  </a:lnTo>
                  <a:lnTo>
                    <a:pt x="3874198" y="330326"/>
                  </a:lnTo>
                  <a:lnTo>
                    <a:pt x="3614483" y="267842"/>
                  </a:lnTo>
                  <a:lnTo>
                    <a:pt x="3363277" y="214249"/>
                  </a:lnTo>
                  <a:lnTo>
                    <a:pt x="3122739" y="165226"/>
                  </a:lnTo>
                  <a:lnTo>
                    <a:pt x="2892869" y="124967"/>
                  </a:lnTo>
                  <a:lnTo>
                    <a:pt x="2673667" y="91566"/>
                  </a:lnTo>
                  <a:lnTo>
                    <a:pt x="2462847" y="62484"/>
                  </a:lnTo>
                  <a:lnTo>
                    <a:pt x="2262822" y="40132"/>
                  </a:lnTo>
                  <a:lnTo>
                    <a:pt x="2073338" y="22351"/>
                  </a:lnTo>
                  <a:lnTo>
                    <a:pt x="1890204" y="11175"/>
                  </a:lnTo>
                  <a:lnTo>
                    <a:pt x="1720024" y="2286"/>
                  </a:lnTo>
                  <a:lnTo>
                    <a:pt x="155606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8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000" y="2492280"/>
              <a:ext cx="6479640" cy="4149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85" name="CustomShape 3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9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4"/>
            <p:cNvSpPr/>
            <p:nvPr/>
          </p:nvSpPr>
          <p:spPr>
            <a:xfrm>
              <a:off x="251640" y="10544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9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90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050840" y="10544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90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542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251640" y="19940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542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CustomShape 9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050840" y="19940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11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399656" y="399668"/>
                  </a:lnTo>
                  <a:lnTo>
                    <a:pt x="0" y="0"/>
                  </a:lnTo>
                  <a:lnTo>
                    <a:pt x="0" y="742188"/>
                  </a:lnTo>
                  <a:lnTo>
                    <a:pt x="399656" y="1141857"/>
                  </a:lnTo>
                  <a:lnTo>
                    <a:pt x="799299" y="742188"/>
                  </a:lnTo>
                  <a:lnTo>
                    <a:pt x="799299" y="0"/>
                  </a:lnTo>
                  <a:close/>
                </a:path>
              </a:pathLst>
            </a:custGeom>
            <a:solidFill>
              <a:srgbClr val="4F81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CustomShape 12"/>
            <p:cNvSpPr/>
            <p:nvPr/>
          </p:nvSpPr>
          <p:spPr>
            <a:xfrm>
              <a:off x="251640" y="2933640"/>
              <a:ext cx="799200" cy="1141920"/>
            </a:xfrm>
            <a:custGeom>
              <a:avLst/>
              <a:gdLst/>
              <a:ahLst/>
              <a:cxnLst/>
              <a:rect l="l" t="t" r="r" b="b"/>
              <a:pathLst>
                <a:path w="799465" h="1142364">
                  <a:moveTo>
                    <a:pt x="799299" y="0"/>
                  </a:moveTo>
                  <a:lnTo>
                    <a:pt x="799299" y="742188"/>
                  </a:lnTo>
                  <a:lnTo>
                    <a:pt x="399656" y="1141857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399656" y="399668"/>
                  </a:lnTo>
                  <a:lnTo>
                    <a:pt x="799299" y="0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CustomShape 13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789900" y="0"/>
                  </a:moveTo>
                  <a:lnTo>
                    <a:pt x="0" y="0"/>
                  </a:lnTo>
                  <a:lnTo>
                    <a:pt x="0" y="742188"/>
                  </a:lnTo>
                  <a:lnTo>
                    <a:pt x="7789900" y="742188"/>
                  </a:lnTo>
                  <a:lnTo>
                    <a:pt x="7838073" y="732468"/>
                  </a:lnTo>
                  <a:lnTo>
                    <a:pt x="7877435" y="705961"/>
                  </a:lnTo>
                  <a:lnTo>
                    <a:pt x="7903986" y="666642"/>
                  </a:lnTo>
                  <a:lnTo>
                    <a:pt x="7913725" y="618489"/>
                  </a:lnTo>
                  <a:lnTo>
                    <a:pt x="7913725" y="123698"/>
                  </a:lnTo>
                  <a:lnTo>
                    <a:pt x="7903986" y="75545"/>
                  </a:lnTo>
                  <a:lnTo>
                    <a:pt x="7877435" y="36226"/>
                  </a:lnTo>
                  <a:lnTo>
                    <a:pt x="7838073" y="9719"/>
                  </a:lnTo>
                  <a:lnTo>
                    <a:pt x="7789900" y="0"/>
                  </a:lnTo>
                  <a:close/>
                </a:path>
              </a:pathLst>
            </a:custGeom>
            <a:solidFill>
              <a:srgbClr val="FCEADA">
                <a:alpha val="90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4"/>
            <p:cNvSpPr/>
            <p:nvPr/>
          </p:nvSpPr>
          <p:spPr>
            <a:xfrm>
              <a:off x="1050840" y="2933640"/>
              <a:ext cx="7913520" cy="741960"/>
            </a:xfrm>
            <a:custGeom>
              <a:avLst/>
              <a:gdLst/>
              <a:ahLst/>
              <a:cxnLst/>
              <a:rect l="l" t="t" r="r" b="b"/>
              <a:pathLst>
                <a:path w="7914005" h="742314">
                  <a:moveTo>
                    <a:pt x="7913725" y="123698"/>
                  </a:moveTo>
                  <a:lnTo>
                    <a:pt x="7913725" y="618489"/>
                  </a:lnTo>
                  <a:lnTo>
                    <a:pt x="7903986" y="666642"/>
                  </a:lnTo>
                  <a:lnTo>
                    <a:pt x="7877435" y="705961"/>
                  </a:lnTo>
                  <a:lnTo>
                    <a:pt x="7838073" y="732468"/>
                  </a:lnTo>
                  <a:lnTo>
                    <a:pt x="7789900" y="742188"/>
                  </a:lnTo>
                  <a:lnTo>
                    <a:pt x="0" y="742188"/>
                  </a:lnTo>
                  <a:lnTo>
                    <a:pt x="0" y="0"/>
                  </a:lnTo>
                  <a:lnTo>
                    <a:pt x="7789900" y="0"/>
                  </a:lnTo>
                  <a:lnTo>
                    <a:pt x="7838073" y="9719"/>
                  </a:lnTo>
                  <a:lnTo>
                    <a:pt x="7877435" y="36226"/>
                  </a:lnTo>
                  <a:lnTo>
                    <a:pt x="7903986" y="75545"/>
                  </a:lnTo>
                  <a:lnTo>
                    <a:pt x="7913725" y="123698"/>
                  </a:lnTo>
                  <a:close/>
                </a:path>
              </a:pathLst>
            </a:custGeom>
            <a:noFill/>
            <a:ln w="15875">
              <a:solidFill>
                <a:srgbClr val="4F81B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7" name="CustomShape 15"/>
          <p:cNvSpPr/>
          <p:nvPr/>
        </p:nvSpPr>
        <p:spPr>
          <a:xfrm>
            <a:off x="1137960" y="1105200"/>
            <a:ext cx="7491960" cy="24628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7000" indent="-114300">
              <a:lnSpc>
                <a:spcPts val="1560"/>
              </a:lnSpc>
              <a:spcBef>
                <a:spcPts val="10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обсуждения</a:t>
            </a:r>
            <a:r>
              <a:rPr lang="ru-RU" sz="1400" b="0" strike="noStrike" spc="-5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муниципальной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560"/>
              </a:lnSpc>
              <a:tabLst>
                <a:tab pos="12700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</a:t>
            </a:r>
            <a:r>
              <a:rPr lang="ru-RU" sz="1400" b="0" strike="noStrike" spc="-32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(размещаются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сайте администрации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35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32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проекту</a:t>
            </a:r>
            <a:r>
              <a:rPr lang="ru-RU" sz="1400" b="0" strike="noStrike" spc="-3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декабре)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127000" algn="l"/>
              </a:tabLst>
            </a:pP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 indent="-114300">
              <a:lnSpc>
                <a:spcPts val="1560"/>
              </a:lnSpc>
              <a:spcBef>
                <a:spcPts val="1095"/>
              </a:spcBef>
              <a:buClr>
                <a:srgbClr val="000000"/>
              </a:buClr>
              <a:buFont typeface="Symbol" panose="05050102010706020507" charset="2"/>
              <a:buChar char=""/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Публичные</a:t>
            </a:r>
            <a:r>
              <a:rPr lang="ru-RU" sz="1400" b="0" strike="noStrike" spc="-4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слушания по</a:t>
            </a:r>
            <a:r>
              <a:rPr lang="ru-RU" sz="1400" b="0" strike="noStrike" spc="-15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отчету</a:t>
            </a:r>
            <a:r>
              <a:rPr lang="ru-RU" sz="1400" b="0" strike="noStrike" spc="-2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lang="ru-RU" sz="1400" b="0" strike="noStrike" spc="-2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исполнении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127000">
              <a:lnSpc>
                <a:spcPts val="1450"/>
              </a:lnSpc>
              <a:spcBef>
                <a:spcPts val="120"/>
              </a:spcBef>
              <a:tabLst>
                <a:tab pos="12700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бюджета </a:t>
            </a:r>
            <a:r>
              <a:rPr lang="ru-RU" sz="1400" b="0" strike="noStrike" spc="-7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</a:t>
            </a:r>
            <a:r>
              <a:rPr lang="ru-RU" sz="1400" b="0" strike="noStrike" spc="-7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(проходят</a:t>
            </a:r>
            <a:r>
              <a:rPr lang="ru-RU" sz="1400" b="0" strike="noStrike" spc="-46" dirty="0" smtClean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ежегодно</a:t>
            </a:r>
            <a:r>
              <a:rPr lang="ru-RU" sz="1400" b="0" strike="noStrike" spc="-46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мае)</a:t>
            </a:r>
            <a:endParaRPr lang="ru-RU" sz="1400" b="0" strike="noStrike" spc="-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98" name="TextShape 16"/>
          <p:cNvSpPr txBox="1"/>
          <p:nvPr/>
        </p:nvSpPr>
        <p:spPr>
          <a:xfrm>
            <a:off x="1548000" y="199288"/>
            <a:ext cx="6192720" cy="115776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b="1" strike="noStrik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ВОЗМОЖНОСТИ ВЛИЯНИЯ ГРАЖДАНИНА</a:t>
            </a:r>
            <a: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strike="noStrik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СОСТАВ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7880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Скругленный прямоугольник 1"/>
          <p:cNvSpPr/>
          <p:nvPr/>
        </p:nvSpPr>
        <p:spPr>
          <a:xfrm>
            <a:off x="323640" y="260640"/>
            <a:ext cx="8424000" cy="8629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C1B23"/>
                </a:solidFill>
                <a:latin typeface="Calibri"/>
                <a:ea typeface="DejaVu Sans"/>
              </a:rPr>
              <a:t>ОПИСАНИЕ АДМИНИСТРАТИВНОГО-ТЕРРИТОРИАЛЬНОГО ДЕЛЕНИЯ МУНИЦИПАЛЬНОГО ОБРАЗОВАНИЯ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6" name="TextBox 2"/>
          <p:cNvSpPr/>
          <p:nvPr/>
        </p:nvSpPr>
        <p:spPr>
          <a:xfrm>
            <a:off x="251640" y="1340640"/>
            <a:ext cx="8352000" cy="41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Слободо-Туринское сельское поселение образовано с 01.01.2006 г.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Устав 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года.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С октября 2005 года образовался представительный орган местного самоуправления – Дума Слободо-Туринского сельского поселения.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DejaVu Sans"/>
              </a:rPr>
              <a:t>Территорию 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5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3625</TotalTime>
  <Words>2060</Words>
  <Application>Microsoft Office PowerPoint</Application>
  <PresentationFormat>Экран (4:3)</PresentationFormat>
  <Paragraphs>415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3-1</cp:lastModifiedBy>
  <cp:revision>211</cp:revision>
  <cp:lastPrinted>2019-04-11T10:04:21Z</cp:lastPrinted>
  <dcterms:created xsi:type="dcterms:W3CDTF">2018-02-28T05:25:11Z</dcterms:created>
  <dcterms:modified xsi:type="dcterms:W3CDTF">2024-02-29T10:33:45Z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Экран (4:3)</vt:lpwstr>
  </property>
  <property fmtid="{D5CDD505-2E9C-101B-9397-08002B2CF9AE}" pid="4" name="Slides">
    <vt:i4>22</vt:i4>
  </property>
</Properties>
</file>