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69" r:id="rId17"/>
    <p:sldId id="270" r:id="rId18"/>
    <p:sldId id="271" r:id="rId19"/>
    <p:sldId id="272" r:id="rId20"/>
    <p:sldId id="273" r:id="rId21"/>
    <p:sldId id="275" r:id="rId22"/>
    <p:sldId id="279" r:id="rId23"/>
    <p:sldId id="276" r:id="rId24"/>
    <p:sldId id="277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8530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22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36E-2"/>
          <c:y val="0.14285273858460171"/>
          <c:w val="0.50750728551528457"/>
          <c:h val="0.6894795022775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1"/>
          </c:dPt>
          <c:dLbls>
            <c:dLbl>
              <c:idx val="0"/>
              <c:layout>
                <c:manualLayout>
                  <c:x val="-0.12425510413372873"/>
                  <c:y val="7.6574523120619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25170,1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73622588943117"/>
                  <c:y val="-0.105450541727247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195382,07</a:t>
                    </a:r>
                  </a:p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25170.1</c:v>
                </c:pt>
                <c:pt idx="1">
                  <c:v>195382.07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326203071453561"/>
          <c:y val="0.22319658926785921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23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15E-2"/>
          <c:y val="0.14285273858460171"/>
          <c:w val="0.50750728551528457"/>
          <c:h val="0.6894795022775247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32620307145355"/>
          <c:y val="0.22319658926785912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24</a:t>
            </a:r>
            <a:r>
              <a:rPr lang="ru-RU" baseline="0" dirty="0" smtClean="0"/>
              <a:t> </a:t>
            </a:r>
            <a:r>
              <a:rPr lang="ru-RU" dirty="0" smtClean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15E-2"/>
          <c:y val="0.14285273858460171"/>
          <c:w val="0.50750728551528457"/>
          <c:h val="0.6894795022775247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039576799159054"/>
          <c:y val="0.19635771146201147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21486.6</c:v>
                </c:pt>
                <c:pt idx="1">
                  <c:v>626.29999999999995</c:v>
                </c:pt>
                <c:pt idx="2" formatCode="0.0">
                  <c:v>377.9</c:v>
                </c:pt>
                <c:pt idx="3">
                  <c:v>24203.4</c:v>
                </c:pt>
                <c:pt idx="4">
                  <c:v>117831.6</c:v>
                </c:pt>
                <c:pt idx="5">
                  <c:v>580</c:v>
                </c:pt>
                <c:pt idx="6" formatCode="0.0">
                  <c:v>120</c:v>
                </c:pt>
                <c:pt idx="7" formatCode="0.0">
                  <c:v>47672.5</c:v>
                </c:pt>
                <c:pt idx="8" formatCode="0.0">
                  <c:v>31</c:v>
                </c:pt>
                <c:pt idx="9" formatCode="0.0">
                  <c:v>636.70000000000005</c:v>
                </c:pt>
                <c:pt idx="10" formatCode="0.0">
                  <c:v>282.2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136148952793654"/>
          <c:y val="4.998846822926848E-2"/>
          <c:w val="0.28027565380363462"/>
          <c:h val="0.81072215604735898"/>
        </c:manualLayout>
      </c:layout>
      <c:overlay val="0"/>
      <c:spPr>
        <a:ln w="6350"/>
      </c:spPr>
      <c:txPr>
        <a:bodyPr/>
        <a:lstStyle/>
        <a:p>
          <a:pPr>
            <a:defRPr sz="12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/>
            <a:t>Подпрограмма «Жилищное хозяйство» – </a:t>
          </a:r>
        </a:p>
        <a:p>
          <a:r>
            <a:rPr lang="ru-RU" sz="1500" b="1" dirty="0" smtClean="0"/>
            <a:t>67420,7 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dirty="0" smtClean="0">
              <a:solidFill>
                <a:schemeClr val="tx1"/>
              </a:solidFill>
            </a:rPr>
            <a:t>– 64 968,6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0" dirty="0" err="1" smtClean="0">
              <a:solidFill>
                <a:schemeClr val="tx1"/>
              </a:solidFill>
            </a:rPr>
            <a:t>тыс.руб</a:t>
          </a:r>
          <a:r>
            <a:rPr lang="ru-RU" sz="1200" b="0" dirty="0" smtClean="0">
              <a:solidFill>
                <a:schemeClr val="tx1"/>
              </a:solidFill>
            </a:rPr>
            <a:t>.</a:t>
          </a:r>
          <a:endParaRPr lang="ru-RU" sz="1200" b="0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C0AA85AD-8AB6-4DAB-8005-024096FFE93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dirty="0" err="1" smtClean="0">
              <a:solidFill>
                <a:schemeClr val="tx1"/>
              </a:solidFill>
            </a:rPr>
            <a:t>муницип</a:t>
          </a:r>
          <a:r>
            <a:rPr lang="ru-RU" sz="1200" dirty="0" smtClean="0">
              <a:solidFill>
                <a:schemeClr val="tx1"/>
              </a:solidFill>
            </a:rPr>
            <a:t>. жилищного фонда – </a:t>
          </a:r>
          <a:r>
            <a:rPr lang="ru-RU" sz="1200" b="0" dirty="0" smtClean="0">
              <a:solidFill>
                <a:schemeClr val="tx1"/>
              </a:solidFill>
            </a:rPr>
            <a:t>1376,1 тыс. руб.</a:t>
          </a:r>
          <a:endParaRPr lang="ru-RU" sz="1200" b="0" dirty="0">
            <a:solidFill>
              <a:schemeClr val="tx1"/>
            </a:solidFill>
          </a:endParaRPr>
        </a:p>
      </dgm:t>
    </dgm:pt>
    <dgm:pt modelId="{A956BE42-746F-4B36-BCBD-E70D72921331}" type="parTrans" cxnId="{E3D982C5-E4B4-4808-BEA6-CCEB2043FAD7}">
      <dgm:prSet/>
      <dgm:spPr/>
      <dgm:t>
        <a:bodyPr/>
        <a:lstStyle/>
        <a:p>
          <a:endParaRPr lang="ru-RU" sz="1400"/>
        </a:p>
      </dgm:t>
    </dgm:pt>
    <dgm:pt modelId="{4773AF49-5003-455D-8258-37B99914F45C}" type="sibTrans" cxnId="{E3D982C5-E4B4-4808-BEA6-CCEB2043FAD7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  <a:r>
            <a:rPr lang="ru-RU" sz="1500" b="1" dirty="0" smtClean="0"/>
            <a:t>28572,4</a:t>
          </a:r>
        </a:p>
        <a:p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BF6E0ED7-2315-46CF-A6CD-C00C6BA2080E}">
      <dgm:prSet phldrT="[Текст]" custT="1"/>
      <dgm:spPr/>
      <dgm:t>
        <a:bodyPr/>
        <a:lstStyle/>
        <a:p>
          <a:pPr algn="l"/>
          <a:r>
            <a:rPr lang="ru-RU" sz="1000" b="0" dirty="0" smtClean="0">
              <a:solidFill>
                <a:schemeClr val="tx1"/>
              </a:solidFill>
            </a:rPr>
            <a:t>- Модернизация и повышение </a:t>
          </a:r>
          <a:r>
            <a:rPr lang="ru-RU" sz="1000" b="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000" b="0" dirty="0" smtClean="0">
              <a:solidFill>
                <a:schemeClr val="tx1"/>
              </a:solidFill>
            </a:rPr>
            <a:t> коммунальных систем – 1622,0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Реконструкция водозабора №8200 – 3452,5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Прокладка водопровода </a:t>
          </a:r>
          <a:r>
            <a:rPr lang="ru-RU" sz="1000" b="0" dirty="0" err="1" smtClean="0">
              <a:solidFill>
                <a:schemeClr val="tx1"/>
              </a:solidFill>
            </a:rPr>
            <a:t>мкр</a:t>
          </a:r>
          <a:r>
            <a:rPr lang="ru-RU" sz="1000" b="0" dirty="0" smtClean="0">
              <a:solidFill>
                <a:schemeClr val="tx1"/>
              </a:solidFill>
            </a:rPr>
            <a:t>. Солнечный – 3808,6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Муниципальные гарантии – 7718,6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Очистные сооружения – 4453,8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Ремонт теплотрассы – 7516,9</a:t>
          </a:r>
        </a:p>
        <a:p>
          <a:pPr algn="l"/>
          <a:endParaRPr lang="ru-RU" sz="1000" b="0" dirty="0" smtClean="0">
            <a:solidFill>
              <a:schemeClr val="tx1"/>
            </a:solidFill>
          </a:endParaRPr>
        </a:p>
      </dgm:t>
    </dgm:pt>
    <dgm:pt modelId="{D0E0FA35-599A-4CA7-9955-0780E2CBB9D5}" type="parTrans" cxnId="{0625C86F-F692-47E7-B097-9AD986F800F5}">
      <dgm:prSet/>
      <dgm:spPr/>
      <dgm:t>
        <a:bodyPr/>
        <a:lstStyle/>
        <a:p>
          <a:endParaRPr lang="ru-RU" sz="1400"/>
        </a:p>
      </dgm:t>
    </dgm:pt>
    <dgm:pt modelId="{CA4C1052-48D0-4BE3-8A7A-AD877D8F3638}" type="sibTrans" cxnId="{0625C86F-F692-47E7-B097-9AD986F800F5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/>
        <a:lstStyle/>
        <a:p>
          <a:r>
            <a:rPr lang="ru-RU" sz="1500" dirty="0" smtClean="0"/>
            <a:t>Подпрограмма «Благоустройство населенных пунктов Слободо-Туринского сельского поселения –       18590,1</a:t>
          </a:r>
          <a:r>
            <a:rPr lang="ru-RU" sz="1500" b="1" dirty="0" smtClean="0"/>
            <a:t> 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200" dirty="0" smtClean="0">
              <a:solidFill>
                <a:schemeClr val="tx1"/>
              </a:solidFill>
            </a:rPr>
            <a:t>    </a:t>
          </a:r>
          <a:r>
            <a:rPr lang="ru-RU" sz="1200" b="1" dirty="0" smtClean="0">
              <a:solidFill>
                <a:schemeClr val="tx1"/>
              </a:solidFill>
            </a:rPr>
            <a:t> 11106,9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dirty="0" smtClean="0">
              <a:solidFill>
                <a:schemeClr val="tx1"/>
              </a:solidFill>
            </a:rPr>
            <a:t>4121,5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МКУ «Управление благоустройства Слободо-Туринского с/п» – 3361,7</a:t>
          </a:r>
          <a:endParaRPr lang="ru-RU" sz="12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AEC9C63C-746B-44B1-991F-C0F543FB74D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b="0" dirty="0" smtClean="0">
              <a:solidFill>
                <a:schemeClr val="tx1"/>
              </a:solidFill>
            </a:rPr>
            <a:t>770,0 тыс. руб.</a:t>
          </a:r>
          <a:endParaRPr lang="ru-RU" sz="1200" b="0" dirty="0">
            <a:solidFill>
              <a:schemeClr val="tx1"/>
            </a:solidFill>
          </a:endParaRPr>
        </a:p>
      </dgm:t>
    </dgm:pt>
    <dgm:pt modelId="{1A0474A3-3AB0-4D4A-94CC-2A53F5964F4E}" type="parTrans" cxnId="{F098921F-832E-482F-A0B2-C0B15E634284}">
      <dgm:prSet/>
      <dgm:spPr/>
      <dgm:t>
        <a:bodyPr/>
        <a:lstStyle/>
        <a:p>
          <a:endParaRPr lang="ru-RU" sz="1400"/>
        </a:p>
      </dgm:t>
    </dgm:pt>
    <dgm:pt modelId="{1ED774FA-9891-44D2-8493-A6E8D560224C}" type="sibTrans" cxnId="{F098921F-832E-482F-A0B2-C0B15E634284}">
      <dgm:prSet/>
      <dgm:spPr/>
      <dgm:t>
        <a:bodyPr/>
        <a:lstStyle/>
        <a:p>
          <a:endParaRPr lang="ru-RU" sz="1400"/>
        </a:p>
      </dgm:t>
    </dgm:pt>
    <dgm:pt modelId="{CBACCF03-4E07-4F9F-ABA9-83ABBC37154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Обязательные платежи на проведение капитального ремонта – 306,0 тыс. руб.</a:t>
          </a:r>
          <a:endParaRPr lang="ru-RU" sz="1200" dirty="0">
            <a:solidFill>
              <a:schemeClr val="tx1"/>
            </a:solidFill>
          </a:endParaRPr>
        </a:p>
      </dgm:t>
    </dgm:pt>
    <dgm:pt modelId="{F1F8BA5F-23F9-4323-BAD1-FF572B870A0C}" type="parTrans" cxnId="{B7BB7519-245C-4DF3-8EFA-A7CD34D23174}">
      <dgm:prSet/>
      <dgm:spPr/>
      <dgm:t>
        <a:bodyPr/>
        <a:lstStyle/>
        <a:p>
          <a:endParaRPr lang="ru-RU"/>
        </a:p>
      </dgm:t>
    </dgm:pt>
    <dgm:pt modelId="{169670A6-E464-45DE-A0E2-E2A7E8F4B93A}" type="sibTrans" cxnId="{B7BB7519-245C-4DF3-8EFA-A7CD34D23174}">
      <dgm:prSet/>
      <dgm:spPr/>
      <dgm:t>
        <a:bodyPr/>
        <a:lstStyle/>
        <a:p>
          <a:endParaRPr lang="ru-RU"/>
        </a:p>
      </dgm:t>
    </dgm:pt>
    <dgm:pt modelId="{F1FC5F43-2E53-453E-BA1E-455B2BD0030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3248,3</a:t>
          </a:r>
          <a:r>
            <a:rPr lang="ru-RU" sz="1200" b="1" dirty="0" smtClean="0">
              <a:solidFill>
                <a:schemeClr val="tx1"/>
              </a:solidFill>
            </a:rPr>
            <a:t> </a:t>
          </a:r>
          <a:r>
            <a:rPr lang="ru-RU" sz="1200" b="0" dirty="0" smtClean="0">
              <a:solidFill>
                <a:schemeClr val="tx1"/>
              </a:solidFill>
            </a:rPr>
            <a:t>тыс. руб.</a:t>
          </a:r>
        </a:p>
        <a:p>
          <a:endParaRPr lang="ru-RU" sz="1200" dirty="0" smtClean="0">
            <a:solidFill>
              <a:schemeClr val="tx1"/>
            </a:solidFill>
          </a:endParaRPr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9" custScaleY="684624" custLinFactY="-70192" custLinFactNeighborX="29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D4EFA-FA6F-4EA6-AB7B-A5495694EC06}" type="pres">
      <dgm:prSet presAssocID="{6E45EB35-D23A-4EE6-94D7-AAF2A3CEDA95}" presName="aSpace2" presStyleCnt="0"/>
      <dgm:spPr/>
      <dgm:t>
        <a:bodyPr/>
        <a:lstStyle/>
        <a:p>
          <a:endParaRPr lang="ru-RU"/>
        </a:p>
      </dgm:t>
    </dgm:pt>
    <dgm:pt modelId="{75E84707-FE30-4DEC-B3B1-6970EB598CEF}" type="pres">
      <dgm:prSet presAssocID="{C0AA85AD-8AB6-4DAB-8005-024096FFE93D}" presName="childNode" presStyleLbl="node1" presStyleIdx="1" presStyleCnt="9" custScaleY="447874" custLinFactY="-44977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B1902-59A5-40F2-839E-6A526DC66332}" type="pres">
      <dgm:prSet presAssocID="{C0AA85AD-8AB6-4DAB-8005-024096FFE93D}" presName="aSpace2" presStyleCnt="0"/>
      <dgm:spPr/>
      <dgm:t>
        <a:bodyPr/>
        <a:lstStyle/>
        <a:p>
          <a:endParaRPr lang="ru-RU"/>
        </a:p>
      </dgm:t>
    </dgm:pt>
    <dgm:pt modelId="{D98D5B13-DC41-4967-81FD-85C2AC25A5AB}" type="pres">
      <dgm:prSet presAssocID="{AEC9C63C-746B-44B1-991F-C0F543FB74DF}" presName="childNode" presStyleLbl="node1" presStyleIdx="2" presStyleCnt="9" custScaleY="326168" custLinFactY="-6951" custLinFactNeighborX="13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6204-1338-477F-93CA-19CF11DF7632}" type="pres">
      <dgm:prSet presAssocID="{AEC9C63C-746B-44B1-991F-C0F543FB74DF}" presName="aSpace2" presStyleCnt="0"/>
      <dgm:spPr/>
      <dgm:t>
        <a:bodyPr/>
        <a:lstStyle/>
        <a:p>
          <a:endParaRPr lang="ru-RU"/>
        </a:p>
      </dgm:t>
    </dgm:pt>
    <dgm:pt modelId="{9C4936D2-C2F3-4B44-A0D5-AFBA6F297510}" type="pres">
      <dgm:prSet presAssocID="{CBACCF03-4E07-4F9F-ABA9-83ABBC371543}" presName="childNode" presStyleLbl="node1" presStyleIdx="3" presStyleCnt="9" custScaleY="449976" custLinFactY="28841" custLinFactNeighborX="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138374" custLinFactNeighborX="1888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567259C9-0EBC-41FC-9C53-BC0D65C3DCFA}" type="pres">
      <dgm:prSet presAssocID="{BF6E0ED7-2315-46CF-A6CD-C00C6BA2080E}" presName="childNode" presStyleLbl="node1" presStyleIdx="4" presStyleCnt="9" custScaleX="156782" custScaleY="115969" custLinFactNeighborX="9782" custLinFactNeighborY="-90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729A1-E9E7-4D72-BF2B-50B76290C2D7}" type="pres">
      <dgm:prSet presAssocID="{BF6E0ED7-2315-46CF-A6CD-C00C6BA2080E}" presName="aSpace2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5" presStyleCnt="9" custAng="0" custScaleX="141987" custScaleY="39244" custLinFactY="-2980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 custLinFactNeighborX="3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6" presStyleCnt="9" custLinFactY="-5139" custLinFactNeighborX="-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7" presStyleCnt="9" custLinFactNeighborX="-500" custLinFactNeighborY="-1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CE4354FE-4F83-425A-84AD-DF9284C83F7C}" type="pres">
      <dgm:prSet presAssocID="{ADF818C2-847B-4A84-86EF-0B4206AC8F8A}" presName="childNode" presStyleLbl="node1" presStyleIdx="8" presStyleCnt="9" custScaleX="102151" custLinFactY="665" custLinFactNeighborX="-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E3D982C5-E4B4-4808-BEA6-CCEB2043FAD7}" srcId="{7399D775-698E-48B9-B3C2-AB4A278D454D}" destId="{C0AA85AD-8AB6-4DAB-8005-024096FFE93D}" srcOrd="1" destOrd="0" parTransId="{A956BE42-746F-4B36-BCBD-E70D72921331}" sibTransId="{4773AF49-5003-455D-8258-37B99914F45C}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B88AE251-259C-4DAE-B864-13B57607CD41}" srcId="{7B2F4376-2505-4BA9-A5D6-6421F7D8606D}" destId="{F1FC5F43-2E53-453E-BA1E-455B2BD00301}" srcOrd="1" destOrd="0" parTransId="{B86E772B-79C9-4FA1-BA31-03684F99AF07}" sibTransId="{04765D81-77C2-45BB-9BD4-ECE67F1BCC7C}"/>
    <dgm:cxn modelId="{0625C86F-F692-47E7-B097-9AD986F800F5}" srcId="{7B2F4376-2505-4BA9-A5D6-6421F7D8606D}" destId="{BF6E0ED7-2315-46CF-A6CD-C00C6BA2080E}" srcOrd="0" destOrd="0" parTransId="{D0E0FA35-599A-4CA7-9955-0780E2CBB9D5}" sibTransId="{CA4C1052-48D0-4BE3-8A7A-AD877D8F3638}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F098921F-832E-482F-A0B2-C0B15E634284}" srcId="{7399D775-698E-48B9-B3C2-AB4A278D454D}" destId="{AEC9C63C-746B-44B1-991F-C0F543FB74DF}" srcOrd="2" destOrd="0" parTransId="{1A0474A3-3AB0-4D4A-94CC-2A53F5964F4E}" sibTransId="{1ED774FA-9891-44D2-8493-A6E8D560224C}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EB6E7B1F-7882-44AB-899B-C5BA9B32E85D}" type="presOf" srcId="{BF6E0ED7-2315-46CF-A6CD-C00C6BA2080E}" destId="{567259C9-0EBC-41FC-9C53-BC0D65C3DCFA}" srcOrd="0" destOrd="0" presId="urn:microsoft.com/office/officeart/2005/8/layout/lProcess2"/>
    <dgm:cxn modelId="{E35D8193-1411-4C4F-9418-3A75A1A97518}" srcId="{16830507-7D57-4F55-89A3-FCA162AB9D7D}" destId="{ADF818C2-847B-4A84-86EF-0B4206AC8F8A}" srcOrd="2" destOrd="0" parTransId="{DB5B216B-CAD8-44BE-8816-027986FDE3B9}" sibTransId="{312B0D9C-F60C-4369-BC16-916D7C2DA26C}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B7BB7519-245C-4DF3-8EFA-A7CD34D23174}" srcId="{7399D775-698E-48B9-B3C2-AB4A278D454D}" destId="{CBACCF03-4E07-4F9F-ABA9-83ABBC371543}" srcOrd="3" destOrd="0" parTransId="{F1F8BA5F-23F9-4323-BAD1-FF572B870A0C}" sibTransId="{169670A6-E464-45DE-A0E2-E2A7E8F4B93A}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BB423B64-11A6-43E7-B85C-43B573E7EAEA}" type="presOf" srcId="{CBACCF03-4E07-4F9F-ABA9-83ABBC371543}" destId="{9C4936D2-C2F3-4B44-A0D5-AFBA6F297510}" srcOrd="0" destOrd="0" presId="urn:microsoft.com/office/officeart/2005/8/layout/lProcess2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D5D5C5F4-5C71-4774-9A2A-37E9584BC034}" type="presOf" srcId="{C0AA85AD-8AB6-4DAB-8005-024096FFE93D}" destId="{75E84707-FE30-4DEC-B3B1-6970EB598CEF}" srcOrd="0" destOrd="0" presId="urn:microsoft.com/office/officeart/2005/8/layout/lProcess2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769EE435-7A03-4DC0-B7C5-6B2775293C07}" type="presOf" srcId="{AEC9C63C-746B-44B1-991F-C0F543FB74DF}" destId="{D98D5B13-DC41-4967-81FD-85C2AC25A5AB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173D806F-6037-458E-95FB-EFA32692E100}" type="presParOf" srcId="{280DD908-BFA5-4D2D-8887-FD2A2323AC9E}" destId="{7F5D4EFA-FA6F-4EA6-AB7B-A5495694EC06}" srcOrd="1" destOrd="0" presId="urn:microsoft.com/office/officeart/2005/8/layout/lProcess2"/>
    <dgm:cxn modelId="{BAF1D8C6-929B-4B82-ADD1-7BB3B2CC8673}" type="presParOf" srcId="{280DD908-BFA5-4D2D-8887-FD2A2323AC9E}" destId="{75E84707-FE30-4DEC-B3B1-6970EB598CEF}" srcOrd="2" destOrd="0" presId="urn:microsoft.com/office/officeart/2005/8/layout/lProcess2"/>
    <dgm:cxn modelId="{139674E8-69A9-4FE6-B85F-4A7DBBA9E343}" type="presParOf" srcId="{280DD908-BFA5-4D2D-8887-FD2A2323AC9E}" destId="{8F9B1902-59A5-40F2-839E-6A526DC66332}" srcOrd="3" destOrd="0" presId="urn:microsoft.com/office/officeart/2005/8/layout/lProcess2"/>
    <dgm:cxn modelId="{87DA1B91-C78A-4E7C-95CA-7FDDE84D90EF}" type="presParOf" srcId="{280DD908-BFA5-4D2D-8887-FD2A2323AC9E}" destId="{D98D5B13-DC41-4967-81FD-85C2AC25A5AB}" srcOrd="4" destOrd="0" presId="urn:microsoft.com/office/officeart/2005/8/layout/lProcess2"/>
    <dgm:cxn modelId="{1C5CFD22-FFDB-40D4-A4F2-7541EDD26CB2}" type="presParOf" srcId="{280DD908-BFA5-4D2D-8887-FD2A2323AC9E}" destId="{3C166204-1338-477F-93CA-19CF11DF7632}" srcOrd="5" destOrd="0" presId="urn:microsoft.com/office/officeart/2005/8/layout/lProcess2"/>
    <dgm:cxn modelId="{A342D513-F3CD-4191-BBE6-0B84B339B954}" type="presParOf" srcId="{280DD908-BFA5-4D2D-8887-FD2A2323AC9E}" destId="{9C4936D2-C2F3-4B44-A0D5-AFBA6F297510}" srcOrd="6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636EC2B-3886-4D13-90EE-260DDF790643}" type="presParOf" srcId="{9F6ADCAF-6130-42B5-91FE-63E729A3161D}" destId="{567259C9-0EBC-41FC-9C53-BC0D65C3DCFA}" srcOrd="0" destOrd="0" presId="urn:microsoft.com/office/officeart/2005/8/layout/lProcess2"/>
    <dgm:cxn modelId="{AC55A2FC-3056-40C2-A67A-3DB426A1C9D0}" type="presParOf" srcId="{9F6ADCAF-6130-42B5-91FE-63E729A3161D}" destId="{2F5729A1-E9E7-4D72-BF2B-50B76290C2D7}" srcOrd="1" destOrd="0" presId="urn:microsoft.com/office/officeart/2005/8/layout/lProcess2"/>
    <dgm:cxn modelId="{2E2C287A-FAFB-4120-A4DC-9158713E4F8F}" type="presParOf" srcId="{9F6ADCAF-6130-42B5-91FE-63E729A3161D}" destId="{45C300AE-3278-47DB-953F-7A87CFE762BF}" srcOrd="2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869C509B-45B2-44AA-8787-15688905A252}" type="presParOf" srcId="{68A5ECDF-7389-47FB-87E3-2B1E42172F74}" destId="{CE4354FE-4F83-425A-84AD-DF9284C83F7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95" y="12566"/>
        <a:ext cx="3955881" cy="523712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1285" y="12801"/>
        <a:ext cx="3804939" cy="533511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117382"/>
        <a:ext cx="4313973" cy="704289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45841" y="45841"/>
        <a:ext cx="3019063" cy="847371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1050976"/>
        <a:ext cx="4309416" cy="704289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51050" y="1080354"/>
        <a:ext cx="3013201" cy="87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39" y="283591"/>
          <a:ext cx="1843192" cy="127600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61753" y="638003"/>
        <a:ext cx="1276008" cy="567184"/>
      </dsp:txXfrm>
    </dsp:sp>
    <dsp:sp modelId="{F721C7DA-5BAD-4359-8EA1-FED75A13117D}">
      <dsp:nvSpPr>
        <dsp:cNvPr id="0" name=""/>
        <dsp:cNvSpPr/>
      </dsp:nvSpPr>
      <dsp:spPr>
        <a:xfrm rot="5400000">
          <a:off x="4019724" y="-2139176"/>
          <a:ext cx="1756973" cy="636369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Налог, взимаемый в связи с применением упрощенной системы налогообложения;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716365" y="249951"/>
        <a:ext cx="6277924" cy="1585437"/>
      </dsp:txXfrm>
    </dsp:sp>
    <dsp:sp modelId="{CD187842-0613-471F-BE65-5241B8C1D879}">
      <dsp:nvSpPr>
        <dsp:cNvPr id="0" name=""/>
        <dsp:cNvSpPr/>
      </dsp:nvSpPr>
      <dsp:spPr>
        <a:xfrm rot="5400000">
          <a:off x="-134180" y="2323220"/>
          <a:ext cx="1789400" cy="130209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09472" y="2730616"/>
        <a:ext cx="1302096" cy="487304"/>
      </dsp:txXfrm>
    </dsp:sp>
    <dsp:sp modelId="{7C21BC16-FB2B-4788-BF5D-4361D883DF18}">
      <dsp:nvSpPr>
        <dsp:cNvPr id="0" name=""/>
        <dsp:cNvSpPr/>
      </dsp:nvSpPr>
      <dsp:spPr>
        <a:xfrm rot="5400000">
          <a:off x="4021076" y="-141833"/>
          <a:ext cx="1621977" cy="62612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-5400000">
        <a:off x="1701439" y="2256982"/>
        <a:ext cx="6182074" cy="1463621"/>
      </dsp:txXfrm>
    </dsp:sp>
    <dsp:sp modelId="{53A21676-D815-483C-B194-9EF0787EA493}">
      <dsp:nvSpPr>
        <dsp:cNvPr id="0" name=""/>
        <dsp:cNvSpPr/>
      </dsp:nvSpPr>
      <dsp:spPr>
        <a:xfrm rot="5400000">
          <a:off x="97313" y="3878760"/>
          <a:ext cx="1507600" cy="139206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55082" y="4517022"/>
        <a:ext cx="1392062" cy="115538"/>
      </dsp:txXfrm>
    </dsp:sp>
    <dsp:sp modelId="{FE457F36-B053-44D9-91F4-A009CB613B5F}">
      <dsp:nvSpPr>
        <dsp:cNvPr id="0" name=""/>
        <dsp:cNvSpPr/>
      </dsp:nvSpPr>
      <dsp:spPr>
        <a:xfrm rot="5400000">
          <a:off x="3480390" y="2197452"/>
          <a:ext cx="1047134" cy="43839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-5400000">
        <a:off x="1811988" y="3916972"/>
        <a:ext cx="4332822" cy="94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6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0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0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0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1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6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-selpos.ru/images/b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402316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1412776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ИСПОЛНЕНИЕ БЮДЖЕТА 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2022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 решению Думы Слободо-Туринского сельского поселения № 49 от 30 мая 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 "О бюджете Слободо-Туринского сельского поселения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годов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Туринская Слобода, 2023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69895"/>
              </p:ext>
            </p:extLst>
          </p:nvPr>
        </p:nvGraphicFramePr>
        <p:xfrm>
          <a:off x="611560" y="980728"/>
          <a:ext cx="7776863" cy="582234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38638"/>
                <a:gridCol w="777686"/>
                <a:gridCol w="777686"/>
                <a:gridCol w="842494"/>
                <a:gridCol w="907301"/>
                <a:gridCol w="777686"/>
                <a:gridCol w="777686"/>
                <a:gridCol w="777686"/>
              </a:tblGrid>
              <a:tr h="6712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 измерения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факт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оценка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план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факт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организации (по полному кругу)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1176,0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1263,7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1300,4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1359,1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 в основной</a:t>
                      </a:r>
                      <a:r>
                        <a:rPr lang="ru-RU" sz="1400" baseline="0" dirty="0" smtClean="0"/>
                        <a:t> капитал за счет всех источников финансирования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Оплата труда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576,2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587,7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661,7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648,0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Среднедушевые</a:t>
                      </a:r>
                      <a:r>
                        <a:rPr lang="ru-RU" sz="1400" baseline="0" dirty="0" smtClean="0"/>
                        <a:t> доходы населения (в месяц)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Руб./чел.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13892,0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14124,0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14398,0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16784,2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14951,0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15529,0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розничной торговли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632,5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689,4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778,0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783,4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общественного</a:t>
                      </a:r>
                      <a:r>
                        <a:rPr lang="ru-RU" sz="1400" baseline="0" dirty="0" smtClean="0"/>
                        <a:t> питания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МО (на начало года)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7043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7071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7021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7040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в трудоспособном возрасте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3523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3802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3884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3621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0"/>
            <a:ext cx="8352928" cy="6926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СЛОБОДО-ТУРИНСКОГО СЕЛЬСКОГО ПОСЕЛЕНИЯ 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33023"/>
              </p:ext>
            </p:extLst>
          </p:nvPr>
        </p:nvGraphicFramePr>
        <p:xfrm>
          <a:off x="323528" y="764703"/>
          <a:ext cx="8496944" cy="61530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00295"/>
                <a:gridCol w="2096649"/>
              </a:tblGrid>
              <a:tr h="3385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</a:tr>
              <a:tr h="3385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220 552,17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6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25 170,1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6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195 382,07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4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213 848,13</a:t>
                      </a:r>
                      <a:endParaRPr lang="ru-RU" sz="1400" b="1" dirty="0"/>
                    </a:p>
                  </a:txBody>
                  <a:tcPr/>
                </a:tc>
              </a:tr>
              <a:tr h="306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21486,6</a:t>
                      </a:r>
                      <a:endParaRPr lang="ru-RU" sz="1400" dirty="0"/>
                    </a:p>
                  </a:txBody>
                  <a:tcPr/>
                </a:tc>
              </a:tr>
              <a:tr h="306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626,3</a:t>
                      </a:r>
                      <a:endParaRPr lang="ru-RU" sz="1400" dirty="0"/>
                    </a:p>
                  </a:txBody>
                  <a:tcPr/>
                </a:tc>
              </a:tr>
              <a:tr h="338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377,9</a:t>
                      </a:r>
                      <a:endParaRPr lang="ru-RU" sz="1400" dirty="0"/>
                    </a:p>
                  </a:txBody>
                  <a:tcPr/>
                </a:tc>
              </a:tr>
              <a:tr h="306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24203,4</a:t>
                      </a:r>
                      <a:endParaRPr lang="ru-RU" sz="1400" dirty="0"/>
                    </a:p>
                  </a:txBody>
                  <a:tcPr/>
                </a:tc>
              </a:tr>
              <a:tr h="338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117831,6</a:t>
                      </a:r>
                      <a:endParaRPr lang="ru-RU" sz="1400" dirty="0"/>
                    </a:p>
                  </a:txBody>
                  <a:tcPr/>
                </a:tc>
              </a:tr>
              <a:tr h="338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Охрана окружающей среды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580,0</a:t>
                      </a:r>
                      <a:endParaRPr lang="ru-RU" sz="1400" dirty="0"/>
                    </a:p>
                  </a:txBody>
                  <a:tcPr/>
                </a:tc>
              </a:tr>
              <a:tr h="306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120,0</a:t>
                      </a:r>
                      <a:endParaRPr lang="ru-RU" sz="1400" dirty="0"/>
                    </a:p>
                  </a:txBody>
                  <a:tcPr/>
                </a:tc>
              </a:tr>
              <a:tr h="338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47672,5</a:t>
                      </a:r>
                      <a:endParaRPr lang="ru-RU" sz="1400" dirty="0"/>
                    </a:p>
                  </a:txBody>
                  <a:tcPr/>
                </a:tc>
              </a:tr>
              <a:tr h="3124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</a:tr>
              <a:tr h="338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636,63</a:t>
                      </a:r>
                      <a:endParaRPr lang="ru-RU" sz="1400" dirty="0"/>
                    </a:p>
                  </a:txBody>
                  <a:tcPr/>
                </a:tc>
              </a:tr>
              <a:tr h="306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282,2</a:t>
                      </a:r>
                      <a:endParaRPr lang="ru-RU" sz="1400" dirty="0"/>
                    </a:p>
                  </a:txBody>
                  <a:tcPr/>
                </a:tc>
              </a:tr>
              <a:tr h="3065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385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385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МУНИЦИПАЛЬНЫЙ</a:t>
                      </a:r>
                      <a:r>
                        <a:rPr lang="ru-RU" sz="1400" b="1" baseline="0" dirty="0" smtClean="0"/>
                        <a:t> ДОЛГ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9509,34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СЛОБОДО-ТУРИНСКОГО СЕЛЬСКОГО ПОСЕЛЕНИЯ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В 2022 ГОДУ И ПЛАНОВОМ ПЕРИОДЕ 2023 И 2024 ГОДОВ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11205441"/>
              </p:ext>
            </p:extLst>
          </p:nvPr>
        </p:nvGraphicFramePr>
        <p:xfrm>
          <a:off x="323528" y="1052736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94289029"/>
              </p:ext>
            </p:extLst>
          </p:nvPr>
        </p:nvGraphicFramePr>
        <p:xfrm>
          <a:off x="4247456" y="1412776"/>
          <a:ext cx="52210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86371502"/>
              </p:ext>
            </p:extLst>
          </p:nvPr>
        </p:nvGraphicFramePr>
        <p:xfrm>
          <a:off x="683568" y="3789040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91689"/>
              </p:ext>
            </p:extLst>
          </p:nvPr>
        </p:nvGraphicFramePr>
        <p:xfrm>
          <a:off x="251520" y="1088371"/>
          <a:ext cx="8496944" cy="5626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66964"/>
                <a:gridCol w="1660321"/>
                <a:gridCol w="1269659"/>
              </a:tblGrid>
              <a:tr h="5717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61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22084,0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25170,1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2804,0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2956,6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8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15647,9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взимаемый в связи с упрощенной системой налогообложения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физ.лиц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1761,0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3666,3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платежи, зачисляемые в бюджет сельских поселений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249312,4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192382,07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271396,4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220552,17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1937991"/>
              </p:ext>
            </p:extLst>
          </p:nvPr>
        </p:nvGraphicFramePr>
        <p:xfrm>
          <a:off x="32281" y="1052736"/>
          <a:ext cx="911171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217523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2022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1772816"/>
            <a:ext cx="1008112" cy="2043505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626,3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377,9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68144" y="3465004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581128"/>
            <a:ext cx="792088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377,9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2088232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</a:rPr>
              <a:t>«Обеспечение общественной безопасности населения на территории Слободо-Туринского сельского поселения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99592" y="2852936"/>
            <a:ext cx="648072" cy="7200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2160240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в области водохозяйственных отношений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8680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транспорта и дорожного хозяйства Слободо-Туринского сельского поселения–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25683,0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288032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204864"/>
            <a:ext cx="432048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паромной переправы–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492,7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996952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Транспортное обслуживание населения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800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861048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автодорог общ. пользования местного значения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5000,0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797152"/>
            <a:ext cx="43204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Капитальный и текущий ремонт автодорог общ. пользования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17244,4тыс.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620688"/>
            <a:ext cx="1763688" cy="273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градостроительной деятельности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329,2,0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3233323"/>
              </p:ext>
            </p:extLst>
          </p:nvPr>
        </p:nvGraphicFramePr>
        <p:xfrm>
          <a:off x="323528" y="836712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ндрей\Desktop\Бюджет для граждан 2018\2 слайд стел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880320" cy="38452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Слободо-Туринского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3699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Слободо-Туринского сельского поселения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Ю.В.Сабуров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ндрей\Desktop\подпи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171" y="5369932"/>
            <a:ext cx="2085762" cy="87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3668" y="1340768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«Молодежная политика» - 120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52936"/>
            <a:ext cx="1008112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4077072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Летний трудовой лагерь -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120,0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57350"/>
            <a:ext cx="7200800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31,0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80754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ежегодного вознаграждения почетным гражданам Слободо-Туринского сельского поселения 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861048"/>
            <a:ext cx="338437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Поддержка социально ориентированных некоммерческих организаций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47672,5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774941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33051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деятельности культуры–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33972,0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645024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библиотечной деятельности –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5 378,4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206420"/>
            <a:ext cx="1728192" cy="29469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Текущий ремонт зданий ДК –5709,0 тыс. руб.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Здоровое село – 400,0 тыс. руб.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Модернизация гос. Библиотек – 160,0 тыс. руб.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Денежное поощрение лучшим учреждениям культуры – 208,1 тыс. </a:t>
            </a:r>
            <a:r>
              <a:rPr lang="ru-RU" sz="1200" dirty="0" err="1" smtClean="0">
                <a:solidFill>
                  <a:schemeClr val="tx1"/>
                </a:solidFill>
              </a:rPr>
              <a:t>руб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Приобретение мебели для </a:t>
            </a:r>
            <a:r>
              <a:rPr lang="ru-RU" sz="1200" dirty="0" err="1" smtClean="0">
                <a:solidFill>
                  <a:schemeClr val="tx1"/>
                </a:solidFill>
              </a:rPr>
              <a:t>Храмцовского</a:t>
            </a:r>
            <a:r>
              <a:rPr lang="ru-RU" sz="1200" dirty="0" smtClean="0">
                <a:solidFill>
                  <a:schemeClr val="tx1"/>
                </a:solidFill>
              </a:rPr>
              <a:t> ДК – 200,0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4631" y="2708921"/>
            <a:ext cx="484632" cy="42606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КУЛЬТУРА И СПОРТ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124744"/>
            <a:ext cx="7344816" cy="129614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«Развитие физической культуры и спорта в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Слободо-Туринском сельском поселении 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636,7 тыс.руб.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r="3651" b="27406"/>
          <a:stretch/>
        </p:blipFill>
        <p:spPr>
          <a:xfrm rot="-360000">
            <a:off x="423421" y="2781599"/>
            <a:ext cx="2618387" cy="180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8507" r="4166"/>
          <a:stretch/>
        </p:blipFill>
        <p:spPr>
          <a:xfrm rot="300000">
            <a:off x="5854467" y="2809729"/>
            <a:ext cx="2952328" cy="1775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2700" r="6601" b="9050"/>
          <a:stretch/>
        </p:blipFill>
        <p:spPr>
          <a:xfrm>
            <a:off x="3218238" y="3501008"/>
            <a:ext cx="24138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21665" r="-1588" b="12200"/>
          <a:stretch/>
        </p:blipFill>
        <p:spPr>
          <a:xfrm>
            <a:off x="5508105" y="3068961"/>
            <a:ext cx="3402124" cy="254474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9417" b="3139"/>
          <a:stretch/>
        </p:blipFill>
        <p:spPr bwMode="auto">
          <a:xfrm>
            <a:off x="5796137" y="203320"/>
            <a:ext cx="3114092" cy="2577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7961" b="12427"/>
          <a:stretch/>
        </p:blipFill>
        <p:spPr bwMode="auto">
          <a:xfrm>
            <a:off x="359531" y="203320"/>
            <a:ext cx="3060341" cy="25776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Слободо-Туринского сельского поселения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623930, Свердловская область, Слободо-Туринский район, с. Туринская Слобода, ул. Ленина, 1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8(34361) 2-13-89, 2-18-71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sl_tur_sp1@mail.ru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26362" b="5159"/>
          <a:stretch/>
        </p:blipFill>
        <p:spPr>
          <a:xfrm>
            <a:off x="179511" y="3068960"/>
            <a:ext cx="3312369" cy="2544742"/>
          </a:xfrm>
          <a:prstGeom prst="rect">
            <a:avLst/>
          </a:prstGeom>
        </p:spPr>
      </p:pic>
      <p:pic>
        <p:nvPicPr>
          <p:cNvPr id="2050" name="Picture 2" descr="C:\Users\Андрей\Desktop\Бюджет для граждан 2018\01_slobodo-turinskoe_selskoe_poselenie.jpg"/>
          <p:cNvPicPr>
            <a:picLocks noChangeAspect="1" noChangeArrowheads="1"/>
          </p:cNvPicPr>
          <p:nvPr/>
        </p:nvPicPr>
        <p:blipFill rotWithShape="1">
          <a:blip r:embed="rId6" cstate="print"/>
          <a:srcRect l="7258" t="8136" r="11731" b="16405"/>
          <a:stretch/>
        </p:blipFill>
        <p:spPr bwMode="auto">
          <a:xfrm>
            <a:off x="2900645" y="2037228"/>
            <a:ext cx="3370992" cy="25554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97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 И ПРИОРИТЕТНЫЕ НАПРАВЛЕНИЯ БЮДЖЕТНОЙ ПОЛИТИКИ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СЛОБОДО-ТУРИНСКОГО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948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сновных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 бюджетной политики является определение условий, используемых при составлении проекта бюджета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сельского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на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годов, основных подходов к его формированию, а также обеспечение прозрачности и открытости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повышение эффективности и результативности управления бюджетными средствами при достижении приоритетных целей социально-экономического развития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формировании и реализации бюджетной политики необходимо исходить из решения следующих основных задач: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Стратегической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мерой, способствующей проведению эффективной бюджетной политики, является расширение горизонтов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1"/>
            <a:ext cx="83529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мероприятий, направленных на повышение эффективности социально-экономической политики муниципального образования.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оказания муниципальных услуг за счет повышения доступности и качества предоставления услуг.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внутреннего финансового контроля.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6395416"/>
              </p:ext>
            </p:extLst>
          </p:nvPr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92866676"/>
              </p:ext>
            </p:extLst>
          </p:nvPr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1"/>
          <p:cNvGrpSpPr/>
          <p:nvPr/>
        </p:nvGrpSpPr>
        <p:grpSpPr>
          <a:xfrm>
            <a:off x="0" y="1054440"/>
            <a:ext cx="8753400" cy="5686928"/>
            <a:chOff x="210960" y="1054440"/>
            <a:chExt cx="8753400" cy="3021120"/>
          </a:xfrm>
        </p:grpSpPr>
        <p:sp>
          <p:nvSpPr>
            <p:cNvPr id="28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3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9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9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90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90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542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542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8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8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6" name="CustomShape 14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7" name="CustomShape 15"/>
          <p:cNvSpPr/>
          <p:nvPr/>
        </p:nvSpPr>
        <p:spPr>
          <a:xfrm>
            <a:off x="1137960" y="1105200"/>
            <a:ext cx="7491960" cy="4578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0" indent="-114300">
              <a:lnSpc>
                <a:spcPts val="1560"/>
              </a:lnSpc>
              <a:spcBef>
                <a:spcPts val="10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Утверждение бюджета очередного года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 бюджета в текущем </a:t>
            </a:r>
            <a:r>
              <a:rPr lang="ru-RU" sz="1400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</a:p>
          <a:p>
            <a:pPr marL="12700" lvl="0">
              <a:lnSpc>
                <a:spcPts val="1560"/>
              </a:lnSpc>
              <a:buClr>
                <a:srgbClr val="000000"/>
              </a:buClr>
              <a:tabLst>
                <a:tab pos="127000" algn="l"/>
              </a:tabLst>
            </a:pPr>
            <a:endParaRPr lang="ru-RU" sz="1400" spc="-1" dirty="0" smtClean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Составление проекта бюджета на очередной год</a:t>
            </a: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Рассмотрение проекта бюджета очередного года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98" name="TextShape 16"/>
          <p:cNvSpPr txBox="1"/>
          <p:nvPr/>
        </p:nvSpPr>
        <p:spPr>
          <a:xfrm>
            <a:off x="1548000" y="199288"/>
            <a:ext cx="6192720" cy="905912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БЮДЖЕТНЫЙ ПРОЦЕСС – ежегодное формирование и исполнение бюджета</a:t>
            </a:r>
            <a:endParaRPr lang="ru-RU" sz="2000" b="1" strike="noStrik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1"/>
          <p:cNvGrpSpPr/>
          <p:nvPr/>
        </p:nvGrpSpPr>
        <p:grpSpPr>
          <a:xfrm>
            <a:off x="210960" y="1054440"/>
            <a:ext cx="8753400" cy="5587200"/>
            <a:chOff x="210960" y="1054440"/>
            <a:chExt cx="8753400" cy="5587200"/>
          </a:xfrm>
        </p:grpSpPr>
        <p:sp>
          <p:nvSpPr>
            <p:cNvPr id="28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8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000" y="2492280"/>
              <a:ext cx="6479640" cy="4149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5" name="CustomShape 3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9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9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90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90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542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542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8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8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4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7" name="CustomShape 15"/>
          <p:cNvSpPr/>
          <p:nvPr/>
        </p:nvSpPr>
        <p:spPr>
          <a:xfrm>
            <a:off x="1137960" y="1105200"/>
            <a:ext cx="7491960" cy="2462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0" indent="-114300">
              <a:lnSpc>
                <a:spcPts val="1560"/>
              </a:lnSpc>
              <a:spcBef>
                <a:spcPts val="10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обсуждения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муниципальной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560"/>
              </a:lnSpc>
              <a:tabLst>
                <a:tab pos="12700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программы</a:t>
            </a:r>
            <a:r>
              <a:rPr lang="ru-RU" sz="1400" b="0" strike="noStrike" spc="-3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(размещаются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сайте администрации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35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сельского поселения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проекту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 </a:t>
            </a:r>
            <a:r>
              <a:rPr lang="ru-RU" sz="14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сельского поселения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декабре)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spcBef>
                <a:spcPts val="10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отчету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исполнении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 </a:t>
            </a:r>
            <a:r>
              <a:rPr lang="ru-RU" sz="14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сельского поселения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мае)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98" name="TextShape 16"/>
          <p:cNvSpPr txBox="1"/>
          <p:nvPr/>
        </p:nvSpPr>
        <p:spPr>
          <a:xfrm>
            <a:off x="1548000" y="199288"/>
            <a:ext cx="61927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trike="noStrik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ВОЗМОЖНОСТИ ВЛИЯНИЯ ГРАЖДАНИНА</a:t>
            </a: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1" strike="noStrik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СОСТАВ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5867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поселение образовано с 01.01.2006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октября 2005 года образовался представительный орган местного самоуправления – Дума Слободо-Туринского сельского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Территорию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2899</TotalTime>
  <Words>1875</Words>
  <Application>Microsoft Office PowerPoint</Application>
  <PresentationFormat>Экран (4:3)</PresentationFormat>
  <Paragraphs>347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3-1</cp:lastModifiedBy>
  <cp:revision>191</cp:revision>
  <cp:lastPrinted>2019-04-11T10:04:21Z</cp:lastPrinted>
  <dcterms:created xsi:type="dcterms:W3CDTF">2018-02-28T05:25:11Z</dcterms:created>
  <dcterms:modified xsi:type="dcterms:W3CDTF">2023-10-11T06:46:25Z</dcterms:modified>
</cp:coreProperties>
</file>