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4" r:id="rId9"/>
    <p:sldId id="282" r:id="rId10"/>
    <p:sldId id="263" r:id="rId11"/>
    <p:sldId id="264" r:id="rId12"/>
    <p:sldId id="265" r:id="rId13"/>
    <p:sldId id="266" r:id="rId14"/>
    <p:sldId id="267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72" autoAdjust="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en-US" sz="216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2160" b="1" strike="noStrike" spc="-1">
                <a:solidFill>
                  <a:srgbClr val="000000"/>
                </a:solidFill>
                <a:latin typeface="Calibri"/>
                <a:ea typeface="DejaVu Sans"/>
              </a:rPr>
              <a:t>2023 год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3.2387106700515401E-2"/>
          <c:y val="0.14284161321882799"/>
          <c:w val="0.50742364797292105"/>
          <c:h val="0.68931405587563899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bubble3D val="0"/>
            <c:explosion val="11"/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</c:dLbl>
            <c:numFmt formatCode="General" sourceLinked="0"/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28190</c:v>
                </c:pt>
                <c:pt idx="1">
                  <c:v>142529.4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26203071453595"/>
          <c:y val="0.22319658926785901"/>
          <c:w val="0.33548964644953999"/>
          <c:h val="0.429077324741695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en-US" sz="216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2160" b="1" strike="noStrike" spc="-1">
                <a:solidFill>
                  <a:srgbClr val="000000"/>
                </a:solidFill>
                <a:latin typeface="Calibri"/>
                <a:ea typeface="DejaVu Sans"/>
              </a:rPr>
              <a:t>2024 год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3.2342597062271598E-2"/>
          <c:y val="0.142914291429143"/>
          <c:w val="0.50741328184263201"/>
          <c:h val="0.68936893689368905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explosion val="21"/>
          <c:dPt>
            <c:idx val="0"/>
            <c:bubble3D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bubble3D val="0"/>
            <c:explosion val="11"/>
          </c:dPt>
          <c:dLbls>
            <c:dLbl>
              <c:idx val="0"/>
              <c:numFmt formatCode="#,##0.00" sourceLinked="0"/>
              <c:spPr/>
              <c:txPr>
                <a:bodyPr wrap="squar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dLbl>
              <c:idx val="1"/>
              <c:numFmt formatCode="#,##0.00" sourceLinked="0"/>
              <c:spPr/>
              <c:txPr>
                <a:bodyPr wrap="squar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txPr>
              <a:bodyPr wrap="square"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29035</c:v>
                </c:pt>
                <c:pt idx="1">
                  <c:v>128869.1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26203071453595"/>
          <c:y val="0.22319658926785901"/>
          <c:w val="0.33548964644953999"/>
          <c:h val="0.429077324741695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en-US" sz="216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2160" b="1" strike="noStrike" spc="-1">
                <a:solidFill>
                  <a:srgbClr val="000000"/>
                </a:solidFill>
                <a:latin typeface="Calibri"/>
                <a:ea typeface="DejaVu Sans"/>
              </a:rPr>
              <a:t>2025 год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3.5695053465651203E-2"/>
          <c:y val="0.233286226763779"/>
          <c:w val="0.50696207400569304"/>
          <c:h val="0.40982715512555701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D84C6"/>
            </a:solidFill>
            <a:ln w="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420E"/>
              </a:solidFill>
              <a:ln w="0">
                <a:solidFill>
                  <a:srgbClr val="000000"/>
                </a:solidFill>
              </a:ln>
            </c:spPr>
          </c:dPt>
          <c:dLbls>
            <c:txPr>
              <a:bodyPr wrap="none"/>
              <a:lstStyle/>
              <a:p>
                <a:pPr>
                  <a:defRPr sz="1400" b="0" strike="noStrike" spc="-1">
                    <a:latin typeface="Times New Roman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30354</c:v>
                </c:pt>
                <c:pt idx="1">
                  <c:v>127683.6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039576799159098"/>
          <c:y val="0.196357711462011"/>
          <c:w val="0.33548964644953999"/>
          <c:h val="0.429077324741695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7030A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54925380989696"/>
          <c:y val="0.18350098425196851"/>
          <c:w val="0.35338390291731481"/>
          <c:h val="0.713732529527559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22997.3</c:v>
                </c:pt>
                <c:pt idx="1">
                  <c:v>672.9</c:v>
                </c:pt>
                <c:pt idx="2">
                  <c:v>646</c:v>
                </c:pt>
                <c:pt idx="3">
                  <c:v>30512</c:v>
                </c:pt>
                <c:pt idx="4">
                  <c:v>38875.599999999999</c:v>
                </c:pt>
                <c:pt idx="5">
                  <c:v>157</c:v>
                </c:pt>
                <c:pt idx="6">
                  <c:v>47803</c:v>
                </c:pt>
                <c:pt idx="7">
                  <c:v>171.7</c:v>
                </c:pt>
                <c:pt idx="8">
                  <c:v>1049</c:v>
                </c:pt>
                <c:pt idx="9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60612351512459"/>
          <c:y val="0.11039837598425195"/>
          <c:w val="0.33511035933302924"/>
          <c:h val="0.88960162401574805"/>
        </c:manualLayout>
      </c:layout>
      <c:overlay val="0"/>
      <c:txPr>
        <a:bodyPr/>
        <a:lstStyle/>
        <a:p>
          <a:pPr>
            <a:defRPr sz="1200" b="1" i="1" baseline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4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</a:t>
          </a:r>
          <a:r>
            <a:rPr lang="ru-RU" sz="1600" b="0" dirty="0" smtClean="0">
              <a:solidFill>
                <a:schemeClr val="tx1"/>
              </a:solidFill>
            </a:rPr>
            <a:t>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05" y="0"/>
          <a:ext cx="3980571" cy="53621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69" y="12564"/>
        <a:ext cx="3955443" cy="523654"/>
      </dsp:txXfrm>
    </dsp:sp>
    <dsp:sp modelId="{BD56E209-9639-493D-8E81-C02A304822B7}">
      <dsp:nvSpPr>
        <dsp:cNvPr id="0" name=""/>
        <dsp:cNvSpPr/>
      </dsp:nvSpPr>
      <dsp:spPr>
        <a:xfrm>
          <a:off x="143997" y="705234"/>
          <a:ext cx="3983312" cy="141789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4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</a:t>
          </a:r>
          <a:r>
            <a:rPr lang="ru-RU" sz="1600" b="0" kern="1200" dirty="0" smtClean="0">
              <a:solidFill>
                <a:schemeClr val="tx1"/>
              </a:solidFill>
            </a:rPr>
            <a:t>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3997" y="705234"/>
        <a:ext cx="2805149" cy="1417894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79998" y="1151637"/>
          <a:ext cx="1283766" cy="8892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012" y="0"/>
          <a:ext cx="3830115" cy="546251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0811" y="12799"/>
        <a:ext cx="3804517" cy="533452"/>
      </dsp:txXfrm>
    </dsp:sp>
    <dsp:sp modelId="{22C8F94F-4B65-4110-9D4F-C77918B0CDBE}">
      <dsp:nvSpPr>
        <dsp:cNvPr id="0" name=""/>
        <dsp:cNvSpPr/>
      </dsp:nvSpPr>
      <dsp:spPr>
        <a:xfrm>
          <a:off x="4248012" y="682864"/>
          <a:ext cx="3861884" cy="146262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012" y="682864"/>
        <a:ext cx="2719636" cy="1462626"/>
      </dsp:txXfrm>
    </dsp:sp>
    <dsp:sp modelId="{EDCB605D-2D1D-4607-8BA0-F6D12158C9DB}">
      <dsp:nvSpPr>
        <dsp:cNvPr id="0" name=""/>
        <dsp:cNvSpPr/>
      </dsp:nvSpPr>
      <dsp:spPr>
        <a:xfrm>
          <a:off x="7128001" y="1223645"/>
          <a:ext cx="992682" cy="7331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256" y="0"/>
          <a:ext cx="4665384" cy="938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256" y="117319"/>
        <a:ext cx="4313427" cy="703913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256" cy="938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16" y="45816"/>
        <a:ext cx="3018624" cy="846919"/>
      </dsp:txXfrm>
    </dsp:sp>
    <dsp:sp modelId="{211969D9-1340-4CEA-AF8F-539357CFE562}">
      <dsp:nvSpPr>
        <dsp:cNvPr id="0" name=""/>
        <dsp:cNvSpPr/>
      </dsp:nvSpPr>
      <dsp:spPr>
        <a:xfrm>
          <a:off x="3114812" y="933095"/>
          <a:ext cx="4660827" cy="938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4812" y="1050414"/>
        <a:ext cx="4308870" cy="703913"/>
      </dsp:txXfrm>
    </dsp:sp>
    <dsp:sp modelId="{66320CA8-72DD-4714-8ECE-346D0F65B893}">
      <dsp:nvSpPr>
        <dsp:cNvPr id="0" name=""/>
        <dsp:cNvSpPr/>
      </dsp:nvSpPr>
      <dsp:spPr>
        <a:xfrm>
          <a:off x="3796" y="1032549"/>
          <a:ext cx="3107218" cy="967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24" y="1079777"/>
        <a:ext cx="3012762" cy="873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3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40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41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42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EFF452D9-2B3A-467C-9084-303A382D577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25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13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38B78C-B661-43EE-B770-4D7309D7B75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14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6C69339-2EE4-486A-ABE8-CBE711572DF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15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3827F1-98A8-4E81-ABF6-823269A52EC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093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972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6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5C68036-4D32-4E1D-AF7C-9FC733DF12B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704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67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673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528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93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109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55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071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74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9FC"/>
            </a:gs>
            <a:gs pos="100000">
              <a:srgbClr val="DAC8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4" descr="http://st-selpos.ru/images/bg/logo.png"/>
          <p:cNvPicPr/>
          <p:nvPr/>
        </p:nvPicPr>
        <p:blipFill>
          <a:blip r:embed="rId2"/>
          <a:stretch/>
        </p:blipFill>
        <p:spPr>
          <a:xfrm>
            <a:off x="395640" y="0"/>
            <a:ext cx="1401120" cy="2347920"/>
          </a:xfrm>
          <a:prstGeom prst="rect">
            <a:avLst/>
          </a:prstGeom>
          <a:ln w="0">
            <a:noFill/>
          </a:ln>
        </p:spPr>
      </p:pic>
      <p:sp>
        <p:nvSpPr>
          <p:cNvPr id="144" name="TextBox 7"/>
          <p:cNvSpPr/>
          <p:nvPr/>
        </p:nvSpPr>
        <p:spPr>
          <a:xfrm>
            <a:off x="1619672" y="1412640"/>
            <a:ext cx="6335608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5400" b="1" strike="noStrike" spc="293" dirty="0" smtClean="0">
              <a:solidFill>
                <a:schemeClr val="accent1">
                  <a:lumMod val="50000"/>
                </a:schemeClr>
              </a:solidFill>
              <a:latin typeface="Corbe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293" dirty="0" smtClean="0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БЮДЖЕТ 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293" dirty="0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ДЛЯ ГРАЖДАН</a:t>
            </a:r>
            <a:endParaRPr lang="ru-RU" sz="5400" b="0" strike="noStrike" spc="-1" dirty="0">
              <a:latin typeface="Arial"/>
            </a:endParaRPr>
          </a:p>
        </p:txBody>
      </p:sp>
      <p:sp>
        <p:nvSpPr>
          <p:cNvPr id="145" name="TextBox 8"/>
          <p:cNvSpPr/>
          <p:nvPr/>
        </p:nvSpPr>
        <p:spPr>
          <a:xfrm>
            <a:off x="4500000" y="4365000"/>
            <a:ext cx="439128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 решению Думы Слободо-Туринского сельского поселения №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35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от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26 декабря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2022 года "О бюджете Слободо-Туринского сельского поселения на 2023 год и плановый период 2024 и 2025 годов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"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46" name="TextBox 9"/>
          <p:cNvSpPr/>
          <p:nvPr/>
        </p:nvSpPr>
        <p:spPr>
          <a:xfrm>
            <a:off x="1979640" y="620640"/>
            <a:ext cx="48232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 dirty="0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Слободо-Туринское</a:t>
            </a:r>
            <a:r>
              <a:rPr lang="ru-RU" sz="1800" b="1" i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сельское поселение </a:t>
            </a:r>
            <a:endParaRPr lang="ru-RU" sz="1800" b="1" i="1" strike="noStrike" spc="-1" dirty="0">
              <a:latin typeface="Arial"/>
            </a:endParaRPr>
          </a:p>
        </p:txBody>
      </p:sp>
      <p:sp>
        <p:nvSpPr>
          <p:cNvPr id="147" name="TextBox 10"/>
          <p:cNvSpPr/>
          <p:nvPr/>
        </p:nvSpPr>
        <p:spPr>
          <a:xfrm>
            <a:off x="2195640" y="6381360"/>
            <a:ext cx="50396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Туринская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1800" b="0" i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Слобода, </a:t>
            </a:r>
            <a:r>
              <a:rPr lang="ru-RU" sz="1800" b="0" i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2023 </a:t>
            </a:r>
            <a:r>
              <a:rPr lang="ru-RU" sz="1800" b="0" i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год</a:t>
            </a:r>
            <a:endParaRPr lang="ru-RU" sz="1800" b="0" i="1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Скругленный прямоугольник 1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C1B23"/>
                </a:solidFill>
                <a:latin typeface="Calibri"/>
                <a:ea typeface="DejaVu Sans"/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68" name="Таблица 2"/>
          <p:cNvGraphicFramePr/>
          <p:nvPr>
            <p:extLst>
              <p:ext uri="{D42A27DB-BD31-4B8C-83A1-F6EECF244321}">
                <p14:modId xmlns:p14="http://schemas.microsoft.com/office/powerpoint/2010/main" val="2190635066"/>
              </p:ext>
            </p:extLst>
          </p:nvPr>
        </p:nvGraphicFramePr>
        <p:xfrm>
          <a:off x="611640" y="980640"/>
          <a:ext cx="7776360" cy="5243040"/>
        </p:xfrm>
        <a:graphic>
          <a:graphicData uri="http://schemas.openxmlformats.org/drawingml/2006/table">
            <a:tbl>
              <a:tblPr/>
              <a:tblGrid>
                <a:gridCol w="2376000"/>
                <a:gridCol w="864000"/>
                <a:gridCol w="864000"/>
                <a:gridCol w="936000"/>
                <a:gridCol w="1008000"/>
                <a:gridCol w="864000"/>
                <a:gridCol w="864360"/>
              </a:tblGrid>
              <a:tr h="67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Наименование показателя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Единица измерения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2021 год факт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2022 год оценка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2023 год прогноз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2024 год прогноз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2025 год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прогноз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Оборот организации (по полному кругу)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1189,80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1263,7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1343,20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1431,8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1497,00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90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Объем инвестиций в основной капитал за счет всех источников финансирования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508,7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108,20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65,0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69,0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71,00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9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Оплата труда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619,0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661,7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695,5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733,00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780,70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Среднедушевые доходы населения (в месяц)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Руб./чел.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16056,40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16784,20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17626,10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18633,50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19709,90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9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Оборот розничной торговли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704,6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778,00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848,00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929,00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985,00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Оборот общественного питания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млн.руб.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11,20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11,50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12,60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14,00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14,50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69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Численность постоянного населения МО (на начало года)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человек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7071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7021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7013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7005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7000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70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Численность постоянного населения в трудоспособном возрасте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человек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3495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3621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3734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3772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3719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Скругленный прямоугольник 1"/>
          <p:cNvSpPr/>
          <p:nvPr/>
        </p:nvSpPr>
        <p:spPr>
          <a:xfrm>
            <a:off x="323640" y="0"/>
            <a:ext cx="8352000" cy="6915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1C1B23"/>
                </a:solidFill>
                <a:latin typeface="Calibri"/>
                <a:ea typeface="DejaVu Sans"/>
              </a:rPr>
              <a:t>ДОХОДЫ И РАСХОДЫ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1C1B23"/>
                </a:solidFill>
                <a:latin typeface="Calibri"/>
                <a:ea typeface="DejaVu Sans"/>
              </a:rPr>
              <a:t>СЛОБОДО-ТУРИНСКОГО СЕЛЬСКОГО ПОСЕЛЕНИЯ , тыс. руб.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170" name="Таблица 2"/>
          <p:cNvGraphicFramePr/>
          <p:nvPr>
            <p:extLst>
              <p:ext uri="{D42A27DB-BD31-4B8C-83A1-F6EECF244321}">
                <p14:modId xmlns:p14="http://schemas.microsoft.com/office/powerpoint/2010/main" val="1671584306"/>
              </p:ext>
            </p:extLst>
          </p:nvPr>
        </p:nvGraphicFramePr>
        <p:xfrm>
          <a:off x="323640" y="798480"/>
          <a:ext cx="8280720" cy="6299520"/>
        </p:xfrm>
        <a:graphic>
          <a:graphicData uri="http://schemas.openxmlformats.org/drawingml/2006/table">
            <a:tbl>
              <a:tblPr/>
              <a:tblGrid>
                <a:gridCol w="4176360"/>
                <a:gridCol w="1368000"/>
                <a:gridCol w="1368000"/>
                <a:gridCol w="1368360"/>
              </a:tblGrid>
              <a:tr h="33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Наименование показателя 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2023 год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2024 год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2025 год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ДОХОДЫ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всего, в том числе: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142529,4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128869,1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127683,6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Налоговые и неналоговые доходы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28190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29035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30354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Безвозмездные поступления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114399,4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99834,1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97329,6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3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РАСХОДЫ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всего, в том числе: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142529,4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128869,1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127683,6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Общегосударственные вопросы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22997,3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22886,0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23631,9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оборона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672,9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702,7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727,2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безопасность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646,0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346,0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346,0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экономика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30512,0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30021,8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29786,0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Жилищно-коммунальное хозяйство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38875,6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24337,4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19473,7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Образование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157,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37,0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37,0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Культура и кинематография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47803,0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46556,0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46556,0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Социальная политика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Физическая культура и спорт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1049,0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449,0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449,0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Средства массовой информации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300,0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Обслуживание государственного муниципального долга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Условно утвержденные расходы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3204,2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6347,8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Дефицит (-), профицит (+)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A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МУНИЦИПАЛЬНЫЙ ДОЛГ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Arial"/>
                        </a:rPr>
                        <a:t>7799,0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Arial"/>
                        </a:rPr>
                        <a:t>8248,0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smtClean="0">
                          <a:latin typeface="Arial"/>
                        </a:rPr>
                        <a:t>9404,0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267792259"/>
              </p:ext>
            </p:extLst>
          </p:nvPr>
        </p:nvGraphicFramePr>
        <p:xfrm>
          <a:off x="323640" y="1124640"/>
          <a:ext cx="8208000" cy="532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1" name="Скругленный прямоугольник 2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C1B23"/>
                </a:solidFill>
                <a:latin typeface="Calibri"/>
                <a:ea typeface="DejaVu Sans"/>
              </a:rPr>
              <a:t>ДОХОДЫ БЮДЖЕТА СЛОБОДО-ТУРИНСКОГО СЕЛЬСКОГО ПОСЕЛЕНИЯ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Скругленный прямоугольник 1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C1B23"/>
                </a:solidFill>
                <a:latin typeface="Calibri"/>
                <a:ea typeface="DejaVu Sans"/>
              </a:rPr>
              <a:t>ДОХОДЫ БЮДЖЕТА В 2023 ГОДУ И ПЛАНОВОМ ПЕРИОДЕ 2024 И 2025 ГОДОВ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173" name="Диаграмма 2"/>
          <p:cNvGraphicFramePr/>
          <p:nvPr/>
        </p:nvGraphicFramePr>
        <p:xfrm>
          <a:off x="323640" y="1052640"/>
          <a:ext cx="4679280" cy="331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4" name="Диаграмма 3"/>
          <p:cNvGraphicFramePr/>
          <p:nvPr/>
        </p:nvGraphicFramePr>
        <p:xfrm>
          <a:off x="4247280" y="1412640"/>
          <a:ext cx="5220000" cy="359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5" name="Диаграмма 4"/>
          <p:cNvGraphicFramePr/>
          <p:nvPr/>
        </p:nvGraphicFramePr>
        <p:xfrm>
          <a:off x="675720" y="3789000"/>
          <a:ext cx="4679280" cy="331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"/>
          <p:cNvSpPr/>
          <p:nvPr/>
        </p:nvSpPr>
        <p:spPr>
          <a:xfrm>
            <a:off x="323640" y="188640"/>
            <a:ext cx="8352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C1B23"/>
                </a:solidFill>
                <a:latin typeface="Calibri"/>
                <a:ea typeface="DejaVu Sans"/>
              </a:rPr>
              <a:t>ОСНОВНЫЕ ДОХОДНЫЕ ИСТОЧНИКИ БЮДЖЕТА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77" name="Таблица 2"/>
          <p:cNvGraphicFramePr/>
          <p:nvPr/>
        </p:nvGraphicFramePr>
        <p:xfrm>
          <a:off x="323640" y="1124640"/>
          <a:ext cx="8352720" cy="5667480"/>
        </p:xfrm>
        <a:graphic>
          <a:graphicData uri="http://schemas.openxmlformats.org/drawingml/2006/table">
            <a:tbl>
              <a:tblPr/>
              <a:tblGrid>
                <a:gridCol w="4104360"/>
                <a:gridCol w="1224000"/>
                <a:gridCol w="936000"/>
                <a:gridCol w="1008000"/>
                <a:gridCol w="1080360"/>
              </a:tblGrid>
              <a:tr h="3708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Наименование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Утверждено, всего тыс.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2022 год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2023 год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2024 год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2025 год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1) Налоговые и неналоговые доходы в т.ч.: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23030,5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28190,0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29035,0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30354,0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Налог на доход физ. лиц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2745,0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3036,0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3166,0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3311,0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Акцизы по подакцизным товарам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14933,0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16651,0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17317,0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18010,0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Налог, взимаемый в связи с упрощенной системой налогообложения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8,0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Налог на имущество физ.лиц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1671,0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2201,0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2245,0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2719,0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6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Земельный налог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3116,0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5856,0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5856,0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5856,0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Доход от использования имущества, находящегося в муниципальной собственности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253,5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274,0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279,0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286,0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215,0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163,0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163,0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163,0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Инициативные платежи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88,0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2) Безвозмездные поступления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216819,1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114399,4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99834,1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97329,6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Всего доходов: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239849,6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142529,4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128869,1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127683,6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РАСХОДОВ БЮДЖЕТА НА 2023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Скругленный прямоугольник 2"/>
          <p:cNvSpPr/>
          <p:nvPr/>
        </p:nvSpPr>
        <p:spPr>
          <a:xfrm>
            <a:off x="323640" y="217440"/>
            <a:ext cx="8352000" cy="10513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7030A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РАСХОДОВ БЮДЖЕТА </a:t>
            </a:r>
            <a:endParaRPr lang="ru-RU" sz="2400" b="0" strike="noStrike" spc="-1" dirty="0">
              <a:solidFill>
                <a:srgbClr val="7030A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961942"/>
              </p:ext>
            </p:extLst>
          </p:nvPr>
        </p:nvGraphicFramePr>
        <p:xfrm>
          <a:off x="-180528" y="1268760"/>
          <a:ext cx="92170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8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Скругленный прямоугольник 1"/>
          <p:cNvSpPr/>
          <p:nvPr/>
        </p:nvSpPr>
        <p:spPr>
          <a:xfrm>
            <a:off x="323640" y="188640"/>
            <a:ext cx="8352000" cy="1078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НАЦИОНАЛЬНАЯ ОБОРОНА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81" name="Скругленный прямоугольник 2"/>
          <p:cNvSpPr/>
          <p:nvPr/>
        </p:nvSpPr>
        <p:spPr>
          <a:xfrm>
            <a:off x="323640" y="1457280"/>
            <a:ext cx="8352000" cy="1034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74EA9"/>
              </a:gs>
              <a:gs pos="100000">
                <a:srgbClr val="D5F5C0"/>
              </a:gs>
            </a:gsLst>
            <a:lin ang="13500000"/>
          </a:gradFill>
          <a:ln>
            <a:solidFill>
              <a:srgbClr val="00B05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Непрограммные направления деятельности – 672,9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тыс. руб</a:t>
            </a: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82" name="Стрелка вниз 3"/>
          <p:cNvSpPr/>
          <p:nvPr/>
        </p:nvSpPr>
        <p:spPr>
          <a:xfrm>
            <a:off x="3996000" y="2736360"/>
            <a:ext cx="1006920" cy="1078920"/>
          </a:xfrm>
          <a:prstGeom prst="downArrow">
            <a:avLst>
              <a:gd name="adj1" fmla="val 37402"/>
              <a:gd name="adj2" fmla="val 42441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6200000"/>
          </a:gradFill>
          <a:ln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Скругленный прямоугольник 4"/>
          <p:cNvSpPr/>
          <p:nvPr/>
        </p:nvSpPr>
        <p:spPr>
          <a:xfrm>
            <a:off x="323640" y="4149000"/>
            <a:ext cx="8352000" cy="187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74EA9"/>
              </a:gs>
              <a:gs pos="100000">
                <a:srgbClr val="D5F5C0"/>
              </a:gs>
            </a:gsLst>
            <a:lin ang="13500000"/>
          </a:gradFill>
          <a:ln>
            <a:solidFill>
              <a:srgbClr val="00B050"/>
            </a:solidFill>
            <a:round/>
          </a:ln>
          <a:effectLst>
            <a:glow rad="101520">
              <a:srgbClr val="71B7C9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Осуществление первичного воинского учета на территориях, где отсутствуют военные комиссариаты – 672,9</a:t>
            </a: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тыс. руб.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Скругленный прямоугольник 1"/>
          <p:cNvSpPr/>
          <p:nvPr/>
        </p:nvSpPr>
        <p:spPr>
          <a:xfrm>
            <a:off x="323640" y="188640"/>
            <a:ext cx="8352000" cy="125892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НАЦИОНАЛЬНАЯ БЕЗОПАСНОСТЬ И ПРАВООХРАНИТЕЛЬНАЯ ДЕЯТЕЛЬСНОСТЬ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5" name="Скругленный прямоугольник 2"/>
          <p:cNvSpPr/>
          <p:nvPr/>
        </p:nvSpPr>
        <p:spPr>
          <a:xfrm>
            <a:off x="467640" y="1628640"/>
            <a:ext cx="7775640" cy="1655280"/>
          </a:xfrm>
          <a:prstGeom prst="roundRect">
            <a:avLst>
              <a:gd name="adj" fmla="val 29397"/>
            </a:avLst>
          </a:prstGeom>
          <a:gradFill rotWithShape="0">
            <a:gsLst>
              <a:gs pos="0">
                <a:srgbClr val="DEEFFF"/>
              </a:gs>
              <a:gs pos="100000">
                <a:srgbClr val="95D0FF"/>
              </a:gs>
            </a:gsLst>
            <a:lin ang="18900000"/>
          </a:gradFill>
          <a:ln>
            <a:solidFill>
              <a:srgbClr val="00B0F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646,0 тыс. руб.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86" name="Стрелка вниз 3"/>
          <p:cNvSpPr/>
          <p:nvPr/>
        </p:nvSpPr>
        <p:spPr>
          <a:xfrm>
            <a:off x="5868000" y="3465000"/>
            <a:ext cx="1006920" cy="934920"/>
          </a:xfrm>
          <a:prstGeom prst="downArrow">
            <a:avLst>
              <a:gd name="adj1" fmla="val 37402"/>
              <a:gd name="adj2" fmla="val 42441"/>
            </a:avLst>
          </a:prstGeom>
          <a:gradFill rotWithShape="0">
            <a:gsLst>
              <a:gs pos="0">
                <a:srgbClr val="95D0FF"/>
              </a:gs>
              <a:gs pos="100000">
                <a:srgbClr val="BEE0FF"/>
              </a:gs>
            </a:gsLst>
            <a:lin ang="8100000"/>
          </a:gradFill>
          <a:ln>
            <a:solidFill>
              <a:srgbClr val="00B0F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Скругленный прямоугольник 4"/>
          <p:cNvSpPr/>
          <p:nvPr/>
        </p:nvSpPr>
        <p:spPr>
          <a:xfrm>
            <a:off x="539640" y="4581000"/>
            <a:ext cx="7919640" cy="1655280"/>
          </a:xfrm>
          <a:prstGeom prst="roundRect">
            <a:avLst>
              <a:gd name="adj" fmla="val 18544"/>
            </a:avLst>
          </a:prstGeom>
          <a:gradFill rotWithShape="0">
            <a:gsLst>
              <a:gs pos="0">
                <a:srgbClr val="DEEFFF"/>
              </a:gs>
              <a:gs pos="100000">
                <a:srgbClr val="95D0FF"/>
              </a:gs>
            </a:gsLst>
            <a:lin ang="18900000"/>
          </a:gradFill>
          <a:ln>
            <a:solidFill>
              <a:srgbClr val="00B0F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646,0 тыс. руб.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C:\Users\Андрей\Desktop\Бюджет для граждан 2018\37c0643de55b38e267a61f64b49a8571.jpg"/>
          <p:cNvPicPr/>
          <p:nvPr/>
        </p:nvPicPr>
        <p:blipFill>
          <a:blip r:embed="rId2"/>
          <a:stretch/>
        </p:blipFill>
        <p:spPr>
          <a:xfrm>
            <a:off x="0" y="886320"/>
            <a:ext cx="9119160" cy="5948280"/>
          </a:xfrm>
          <a:prstGeom prst="rect">
            <a:avLst/>
          </a:prstGeom>
          <a:ln w="0">
            <a:noFill/>
          </a:ln>
        </p:spPr>
      </p:pic>
      <p:sp>
        <p:nvSpPr>
          <p:cNvPr id="189" name="Скругленный прямоугольник 1"/>
          <p:cNvSpPr/>
          <p:nvPr/>
        </p:nvSpPr>
        <p:spPr>
          <a:xfrm>
            <a:off x="430920" y="30600"/>
            <a:ext cx="8352000" cy="50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98486"/>
              </a:gs>
              <a:gs pos="100000">
                <a:srgbClr val="ACBCBF"/>
              </a:gs>
            </a:gsLst>
            <a:lin ang="8100000"/>
          </a:gra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НАЦИОНАЛЬНАЯ ЭКОНОМИКА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0" name="Прямоугольник 2"/>
          <p:cNvSpPr/>
          <p:nvPr/>
        </p:nvSpPr>
        <p:spPr>
          <a:xfrm>
            <a:off x="251640" y="620640"/>
            <a:ext cx="2087280" cy="2159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Подпрограмма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«Обеспечение общественной безопасности населения на территории Слободо-Туринского сельского поселения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133,0 тыс.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1" name="Стрелка вниз 3"/>
          <p:cNvSpPr/>
          <p:nvPr/>
        </p:nvSpPr>
        <p:spPr>
          <a:xfrm>
            <a:off x="899640" y="2853000"/>
            <a:ext cx="646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Прямоугольник 4"/>
          <p:cNvSpPr/>
          <p:nvPr/>
        </p:nvSpPr>
        <p:spPr>
          <a:xfrm>
            <a:off x="179640" y="3645000"/>
            <a:ext cx="2159280" cy="2159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Мероприятия в области водохозяйственных отношений –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133,0 тыс. руб.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3" name="Прямоугольник 5"/>
          <p:cNvSpPr/>
          <p:nvPr/>
        </p:nvSpPr>
        <p:spPr>
          <a:xfrm>
            <a:off x="2483640" y="548640"/>
            <a:ext cx="4319280" cy="1366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Подпрограмма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«Развитие транспорта и дорожного хозяйства Слободо-Туринского сельского поселения–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28928,0 тыс. руб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4" name="Стрелка вниз 6"/>
          <p:cNvSpPr/>
          <p:nvPr/>
        </p:nvSpPr>
        <p:spPr>
          <a:xfrm>
            <a:off x="3780000" y="1917000"/>
            <a:ext cx="1655280" cy="286920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Прямоугольник 7"/>
          <p:cNvSpPr/>
          <p:nvPr/>
        </p:nvSpPr>
        <p:spPr>
          <a:xfrm>
            <a:off x="2483640" y="2205000"/>
            <a:ext cx="4319280" cy="64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Организация паромной переправы–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1045,0 тыс. руб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6" name="Прямоугольник 8"/>
          <p:cNvSpPr/>
          <p:nvPr/>
        </p:nvSpPr>
        <p:spPr>
          <a:xfrm>
            <a:off x="2483640" y="2997000"/>
            <a:ext cx="4319280" cy="79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Транспортное обслуживание населения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800 тыс.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7" name="Прямоугольник 9"/>
          <p:cNvSpPr/>
          <p:nvPr/>
        </p:nvSpPr>
        <p:spPr>
          <a:xfrm>
            <a:off x="2483640" y="3861000"/>
            <a:ext cx="4319280" cy="79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Содержание автодорог общ. пользования местного значения 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5000,0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8" name="Прямоугольник 10"/>
          <p:cNvSpPr/>
          <p:nvPr/>
        </p:nvSpPr>
        <p:spPr>
          <a:xfrm>
            <a:off x="2483640" y="4797000"/>
            <a:ext cx="4319280" cy="862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Капитальный и текущий ремонт автодорог общ. пользования  –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8308,3 тыс. руб.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9" name="Прямоугольник 12"/>
          <p:cNvSpPr/>
          <p:nvPr/>
        </p:nvSpPr>
        <p:spPr>
          <a:xfrm>
            <a:off x="7020360" y="620640"/>
            <a:ext cx="1762560" cy="2735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Подпрограмма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«Развитие градостроительной деятельности  –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1451,0 тыс. руб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0" name="Прямоугольник 1"/>
          <p:cNvSpPr/>
          <p:nvPr/>
        </p:nvSpPr>
        <p:spPr>
          <a:xfrm>
            <a:off x="2483640" y="4797000"/>
            <a:ext cx="4319280" cy="168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Капитальный и текущий ремонт автодорог общ. пользования  –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16280,0 тыс. руб.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Приобретение основных средств для транспортного обслуживания населения — 4803,0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Скругленный прямоугольник 1"/>
          <p:cNvSpPr/>
          <p:nvPr/>
        </p:nvSpPr>
        <p:spPr>
          <a:xfrm>
            <a:off x="395640" y="188640"/>
            <a:ext cx="8352000" cy="50292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ЖИЛИЩНО-КОММУНАЛЬНОЕ ХОЗЯЙСТВО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202" name="Diagram4"/>
          <p:cNvGrpSpPr/>
          <p:nvPr/>
        </p:nvGrpSpPr>
        <p:grpSpPr>
          <a:xfrm>
            <a:off x="323640" y="836640"/>
            <a:ext cx="8136000" cy="5832360"/>
            <a:chOff x="323640" y="836640"/>
            <a:chExt cx="8136000" cy="5832360"/>
          </a:xfrm>
        </p:grpSpPr>
        <p:sp>
          <p:nvSpPr>
            <p:cNvPr id="203" name="Прямоугольник 202"/>
            <p:cNvSpPr/>
            <p:nvPr/>
          </p:nvSpPr>
          <p:spPr>
            <a:xfrm>
              <a:off x="323640" y="836640"/>
              <a:ext cx="8136000" cy="58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Скругленный прямоугольник 203"/>
            <p:cNvSpPr/>
            <p:nvPr/>
          </p:nvSpPr>
          <p:spPr>
            <a:xfrm>
              <a:off x="327600" y="836640"/>
              <a:ext cx="230004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240" tIns="114480" rIns="57240" bIns="4197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Подпрограмма «Жилищное хозяйство» – </a:t>
              </a:r>
              <a:endParaRPr lang="ru-RU" sz="15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9033,8 тыс. руб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05" name="Скругленный прямоугольник 204"/>
            <p:cNvSpPr/>
            <p:nvPr/>
          </p:nvSpPr>
          <p:spPr>
            <a:xfrm>
              <a:off x="595080" y="2406600"/>
              <a:ext cx="1839960" cy="13273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9480" tIns="61920" rIns="30600" bIns="619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переселению граждан из жилых домов, признанных непригодными для проживания 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– 7772,8</a:t>
              </a:r>
              <a:r>
                <a:rPr lang="ru-RU" sz="12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тыс.руб.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206" name="Скругленный прямоугольник 205"/>
            <p:cNvSpPr/>
            <p:nvPr/>
          </p:nvSpPr>
          <p:spPr>
            <a:xfrm>
              <a:off x="595080" y="3827160"/>
              <a:ext cx="1839960" cy="8679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48600" rIns="30600" bIns="48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кап. ремонту общего имущества </a:t>
              </a:r>
              <a:r>
                <a:rPr lang="ru-RU" sz="12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муницип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 жилищного фонда –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399,0 тыс. руб.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07" name="Скругленный прямоугольник 206"/>
            <p:cNvSpPr/>
            <p:nvPr/>
          </p:nvSpPr>
          <p:spPr>
            <a:xfrm>
              <a:off x="583200" y="4799160"/>
              <a:ext cx="1839960" cy="6321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48960" tIns="41400" rIns="3060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сносу ветхого жилья –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550,0 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08" name="Скругленный прямоугольник 207"/>
            <p:cNvSpPr/>
            <p:nvPr/>
          </p:nvSpPr>
          <p:spPr>
            <a:xfrm>
              <a:off x="583200" y="5590440"/>
              <a:ext cx="1839960" cy="8722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48600" rIns="30600" bIns="486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Обязательные платежи на проведение капитального ремонта –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312,0 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09" name="Скругленный прямоугольник 208"/>
            <p:cNvSpPr/>
            <p:nvPr/>
          </p:nvSpPr>
          <p:spPr>
            <a:xfrm>
              <a:off x="2844000" y="836640"/>
              <a:ext cx="318276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240" tIns="114480" rIns="57240" bIns="4197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Подпрограмма «Развитие и модернизация коммунальной инфраструктуры Слободо-Туринского сельского поселения» – </a:t>
              </a:r>
              <a:r>
                <a:rPr lang="ru-RU" sz="15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13276,6 тыс. руб</a:t>
              </a:r>
              <a:endParaRPr lang="ru-RU" sz="15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endParaRPr lang="ru-RU" sz="1500" b="0" strike="noStrike" spc="-1">
                <a:latin typeface="Arial"/>
              </a:endParaRPr>
            </a:p>
          </p:txBody>
        </p:sp>
        <p:sp>
          <p:nvSpPr>
            <p:cNvPr id="210" name="Скругленный прямоугольник 209"/>
            <p:cNvSpPr/>
            <p:nvPr/>
          </p:nvSpPr>
          <p:spPr>
            <a:xfrm>
              <a:off x="3129480" y="2272320"/>
              <a:ext cx="2885040" cy="2575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6200" tIns="98640" rIns="30600" bIns="98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модернизации и повышению </a:t>
              </a:r>
              <a:r>
                <a:rPr lang="ru-RU" sz="12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энергоэффективности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 коммунальных услуг – 7970,0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тыс. руб.:</a:t>
              </a:r>
              <a:endParaRPr lang="ru-RU" sz="1200" b="0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 Модернизация и повышение </a:t>
              </a:r>
              <a:r>
                <a:rPr lang="ru-RU" sz="10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энергоэффективности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коммунальных систем – </a:t>
              </a:r>
              <a:r>
                <a:rPr lang="ru-RU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400,0 </a:t>
              </a:r>
              <a:endParaRPr lang="ru-RU" sz="1000" b="1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 Муниципальные гарантии – </a:t>
              </a:r>
              <a:r>
                <a:rPr lang="ru-RU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5500,0</a:t>
              </a:r>
              <a:endParaRPr lang="ru-RU" sz="1000" b="1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 Приобретение оборудования для очистки воды д. </a:t>
              </a:r>
              <a:r>
                <a:rPr lang="ru-RU" sz="10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Тимофеево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— </a:t>
              </a:r>
              <a:r>
                <a:rPr lang="ru-RU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1000,0</a:t>
              </a:r>
              <a:endParaRPr lang="ru-RU" sz="1000" b="1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 Содержание очистных сооружений – </a:t>
              </a:r>
              <a:r>
                <a:rPr lang="ru-RU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1000,0</a:t>
              </a:r>
              <a:endParaRPr lang="ru-RU" sz="1000" b="1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 Приобретение сетевых насосов на водозаборы  – </a:t>
              </a:r>
              <a:r>
                <a:rPr lang="ru-RU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70,0</a:t>
              </a:r>
              <a:endParaRPr lang="ru-RU" sz="1000" b="1" strike="noStrike" spc="-1" dirty="0">
                <a:latin typeface="Arial"/>
              </a:endParaRPr>
            </a:p>
          </p:txBody>
        </p:sp>
        <p:sp>
          <p:nvSpPr>
            <p:cNvPr id="211" name="Скругленный прямоугольник 210"/>
            <p:cNvSpPr/>
            <p:nvPr/>
          </p:nvSpPr>
          <p:spPr>
            <a:xfrm>
              <a:off x="3204000" y="5097240"/>
              <a:ext cx="2612520" cy="8715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48600" rIns="30600" bIns="486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Энергоснабжение и повышение энергетической эффективности  –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5306,6 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2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12" name="Скругленный прямоугольник 211"/>
            <p:cNvSpPr/>
            <p:nvPr/>
          </p:nvSpPr>
          <p:spPr>
            <a:xfrm>
              <a:off x="6156360" y="836640"/>
              <a:ext cx="230004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240" tIns="114480" rIns="57240" bIns="4197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Подпрограмма «Благоустройство населенных пунктов Слободо-Туринского сельского поселения –       </a:t>
              </a:r>
              <a:r>
                <a:rPr lang="ru-RU" sz="15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13604,80 </a:t>
              </a:r>
              <a:r>
                <a:rPr lang="ru-RU" sz="15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руб.</a:t>
              </a:r>
              <a:endParaRPr lang="ru-RU" sz="1500" b="0" strike="noStrike" spc="-1" dirty="0">
                <a:latin typeface="Arial"/>
              </a:endParaRPr>
            </a:p>
          </p:txBody>
        </p:sp>
        <p:sp>
          <p:nvSpPr>
            <p:cNvPr id="213" name="Скругленный прямоугольник 212"/>
            <p:cNvSpPr/>
            <p:nvPr/>
          </p:nvSpPr>
          <p:spPr>
            <a:xfrm>
              <a:off x="6372360" y="2351880"/>
              <a:ext cx="1839960" cy="11455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4080" tIns="56520" rIns="30600" bIns="565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Благоустройство населенных пунктов – </a:t>
              </a:r>
              <a:endParaRPr lang="ru-RU" sz="12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  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4200,3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14" name="Скругленный прямоугольник 213"/>
            <p:cNvSpPr/>
            <p:nvPr/>
          </p:nvSpPr>
          <p:spPr>
            <a:xfrm>
              <a:off x="6377040" y="3883320"/>
              <a:ext cx="1839960" cy="11455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4080" tIns="56520" rIns="30600" bIns="565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Организация уличного освещения –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4343,0 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15" name="Скругленный прямоугольник 214"/>
            <p:cNvSpPr/>
            <p:nvPr/>
          </p:nvSpPr>
          <p:spPr>
            <a:xfrm>
              <a:off x="6340680" y="5415120"/>
              <a:ext cx="1879560" cy="11455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4080" tIns="56520" rIns="30600" bIns="565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Содержание МКУ «Управление благоустройства </a:t>
              </a:r>
              <a:r>
                <a:rPr lang="ru-RU" sz="12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Сл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-Тур </a:t>
              </a:r>
              <a:r>
                <a:rPr lang="ru-RU" sz="12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сп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» –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5061,5</a:t>
              </a:r>
              <a:endParaRPr lang="ru-RU" sz="1200" b="1" strike="noStrike" spc="-1" dirty="0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" descr="C:\Users\Андрей\Desktop\Бюджет для граждан 2018\2 слайд стелла.jpg"/>
          <p:cNvPicPr/>
          <p:nvPr/>
        </p:nvPicPr>
        <p:blipFill>
          <a:blip r:embed="rId3"/>
          <a:stretch/>
        </p:blipFill>
        <p:spPr>
          <a:xfrm>
            <a:off x="251640" y="836640"/>
            <a:ext cx="2879280" cy="3844080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149" name="TextBox 4"/>
          <p:cNvSpPr/>
          <p:nvPr/>
        </p:nvSpPr>
        <p:spPr>
          <a:xfrm>
            <a:off x="3492000" y="404640"/>
            <a:ext cx="51116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Уважаемые жители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Слободо-Туринского сельского поселения!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0" name="TextBox 5"/>
          <p:cNvSpPr/>
          <p:nvPr/>
        </p:nvSpPr>
        <p:spPr>
          <a:xfrm>
            <a:off x="3420000" y="1779840"/>
            <a:ext cx="5255640" cy="30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accent2">
                    <a:lumMod val="50000"/>
                  </a:schemeClr>
                </a:solidFill>
                <a:latin typeface="Corbel"/>
                <a:ea typeface="DejaVu Sans"/>
              </a:rPr>
              <a:t>         </a:t>
            </a:r>
            <a:r>
              <a:rPr lang="ru-RU" sz="16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         Наверняка многих волнует вопрос, на какие цели расходуются средства местного бюджета?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         Каждый вправе в максимально удобной и доступной форме получать информацию о направлениях бюджетной политики, проводимой на территории Слободо-Туринского сельского поселения, чтобы иметь возможность самостоятельно делать выводы об эффективности расходования средств.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1" name="TextBox 6"/>
          <p:cNvSpPr/>
          <p:nvPr/>
        </p:nvSpPr>
        <p:spPr>
          <a:xfrm>
            <a:off x="395640" y="5369760"/>
            <a:ext cx="3311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 уважением,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Глава Слободо-Туринского сельского поселения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2" name="TextBox 7"/>
          <p:cNvSpPr/>
          <p:nvPr/>
        </p:nvSpPr>
        <p:spPr>
          <a:xfrm>
            <a:off x="6372360" y="5806440"/>
            <a:ext cx="2015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Ю.В.Сабуров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3" name="Picture 2" descr="C:\Users\Андрей\Desktop\подпись.jpg"/>
          <p:cNvPicPr/>
          <p:nvPr/>
        </p:nvPicPr>
        <p:blipFill>
          <a:blip r:embed="rId4"/>
          <a:stretch/>
        </p:blipFill>
        <p:spPr>
          <a:xfrm>
            <a:off x="3997080" y="5369760"/>
            <a:ext cx="2084760" cy="87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Скругленный прямоугольник 1"/>
          <p:cNvSpPr/>
          <p:nvPr/>
        </p:nvSpPr>
        <p:spPr>
          <a:xfrm>
            <a:off x="395640" y="188640"/>
            <a:ext cx="8352000" cy="79092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ОБРАЗОВАНИЕ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7" name="Скругленный прямоугольник 2"/>
          <p:cNvSpPr/>
          <p:nvPr/>
        </p:nvSpPr>
        <p:spPr>
          <a:xfrm>
            <a:off x="1583640" y="1340640"/>
            <a:ext cx="5975640" cy="1150920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«Молодежная политика» -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157,0 тыс. руб</a:t>
            </a: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18" name="Стрелка вниз 3"/>
          <p:cNvSpPr/>
          <p:nvPr/>
        </p:nvSpPr>
        <p:spPr>
          <a:xfrm>
            <a:off x="4140000" y="2853000"/>
            <a:ext cx="1006920" cy="862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solidFill>
              <a:srgbClr val="A89FA8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Скругленный прямоугольник 4"/>
          <p:cNvSpPr/>
          <p:nvPr/>
        </p:nvSpPr>
        <p:spPr>
          <a:xfrm>
            <a:off x="1583640" y="4077000"/>
            <a:ext cx="5975640" cy="1150920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Летний трудовой лагерь -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157,0 тыс. руб</a:t>
            </a: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кругленный прямоугольник 1"/>
          <p:cNvSpPr/>
          <p:nvPr/>
        </p:nvSpPr>
        <p:spPr>
          <a:xfrm>
            <a:off x="395640" y="188640"/>
            <a:ext cx="8352000" cy="50292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СОЦИАЛЬНАЯ ПОЛИТИКА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21" name="Скругленный прямоугольник 3"/>
          <p:cNvSpPr/>
          <p:nvPr/>
        </p:nvSpPr>
        <p:spPr>
          <a:xfrm>
            <a:off x="971640" y="1157400"/>
            <a:ext cx="7199640" cy="151092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DEF3E3"/>
              </a:gs>
              <a:gs pos="100000">
                <a:srgbClr val="BDC7D7"/>
              </a:gs>
            </a:gsLst>
            <a:lin ang="2700000"/>
          </a:gra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29,0 тыс. руб.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2" name="Стрелка вниз 4"/>
          <p:cNvSpPr/>
          <p:nvPr/>
        </p:nvSpPr>
        <p:spPr>
          <a:xfrm rot="1962600">
            <a:off x="2189160" y="284580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5462000"/>
          </a:gra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Стрелка вниз 5"/>
          <p:cNvSpPr/>
          <p:nvPr/>
        </p:nvSpPr>
        <p:spPr>
          <a:xfrm rot="19619400">
            <a:off x="6365520" y="280764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1514000"/>
          </a:gra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Прямоугольник 6"/>
          <p:cNvSpPr/>
          <p:nvPr/>
        </p:nvSpPr>
        <p:spPr>
          <a:xfrm>
            <a:off x="755640" y="3861000"/>
            <a:ext cx="3599280" cy="2303280"/>
          </a:xfrm>
          <a:prstGeom prst="rect">
            <a:avLst/>
          </a:prstGeom>
          <a:gradFill rotWithShape="0">
            <a:gsLst>
              <a:gs pos="0">
                <a:srgbClr val="BDC7D7"/>
              </a:gs>
              <a:gs pos="100000">
                <a:srgbClr val="D5F5C0"/>
              </a:gs>
            </a:gsLst>
            <a:lin ang="8100000"/>
          </a:gra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Выплата ежегодного вознаграждения почетным гражданам Слободо-Туринского сельского поселения –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3,0 тыс. руб</a:t>
            </a: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5" name="Прямоугольник 7"/>
          <p:cNvSpPr/>
          <p:nvPr/>
        </p:nvSpPr>
        <p:spPr>
          <a:xfrm>
            <a:off x="5364000" y="3861000"/>
            <a:ext cx="3383280" cy="2303280"/>
          </a:xfrm>
          <a:prstGeom prst="rect">
            <a:avLst/>
          </a:prstGeom>
          <a:gradFill rotWithShape="0">
            <a:gsLst>
              <a:gs pos="0">
                <a:srgbClr val="BDC7D7"/>
              </a:gs>
              <a:gs pos="100000">
                <a:srgbClr val="D5F5C0"/>
              </a:gs>
            </a:gsLst>
            <a:lin ang="8100000"/>
          </a:gra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Поддержка социально ориентированных некоммерческих организаций –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26,0 тыс. руб</a:t>
            </a: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Скругленный прямоугольник 1"/>
          <p:cNvSpPr/>
          <p:nvPr/>
        </p:nvSpPr>
        <p:spPr>
          <a:xfrm>
            <a:off x="395640" y="188640"/>
            <a:ext cx="8352000" cy="77904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Культура и кинематография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27" name="Скругленный прямоугольник 3"/>
          <p:cNvSpPr/>
          <p:nvPr/>
        </p:nvSpPr>
        <p:spPr>
          <a:xfrm>
            <a:off x="1043640" y="1121760"/>
            <a:ext cx="7199640" cy="151092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47803,0 тыс. руб.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8" name="Стрелка вниз 4"/>
          <p:cNvSpPr/>
          <p:nvPr/>
        </p:nvSpPr>
        <p:spPr>
          <a:xfrm rot="1962600">
            <a:off x="2189160" y="284580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Стрелка вниз 5"/>
          <p:cNvSpPr/>
          <p:nvPr/>
        </p:nvSpPr>
        <p:spPr>
          <a:xfrm rot="19619400">
            <a:off x="6365520" y="277524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Прямоугольник 6"/>
          <p:cNvSpPr/>
          <p:nvPr/>
        </p:nvSpPr>
        <p:spPr>
          <a:xfrm>
            <a:off x="755640" y="3633120"/>
            <a:ext cx="2735280" cy="2519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Субсидии на обеспечение муниципального задания в сфере деятельности культуры–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37672,0 тыс. руб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1" name="Прямоугольник 7"/>
          <p:cNvSpPr/>
          <p:nvPr/>
        </p:nvSpPr>
        <p:spPr>
          <a:xfrm>
            <a:off x="5364000" y="3645000"/>
            <a:ext cx="2735280" cy="2519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Субсидии на обеспечение муниципального задания в сфере библиотечной деятельности –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5608,3 тыс. руб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Модернизация библиотек — 171,7 тыс. руб.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2" name="Прямоугольник 8"/>
          <p:cNvSpPr/>
          <p:nvPr/>
        </p:nvSpPr>
        <p:spPr>
          <a:xfrm>
            <a:off x="3564000" y="3704040"/>
            <a:ext cx="1727280" cy="1502640"/>
          </a:xfrm>
          <a:prstGeom prst="rect">
            <a:avLst/>
          </a:prstGeom>
          <a:gradFill rotWithShape="0">
            <a:gsLst>
              <a:gs pos="0">
                <a:srgbClr val="C8AFD9"/>
              </a:gs>
              <a:gs pos="100000">
                <a:srgbClr val="D7C2E6"/>
              </a:gs>
            </a:gsLst>
            <a:path path="circle">
              <a:fillToRect l="50000" t="50000" r="50000" b="50000"/>
            </a:path>
          </a:gradFill>
          <a:ln>
            <a:solidFill>
              <a:srgbClr val="AD84C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Текущий ремонт зданий ДК –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4351,0 тыс. руб.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33" name="Стрелка вниз 9"/>
          <p:cNvSpPr/>
          <p:nvPr/>
        </p:nvSpPr>
        <p:spPr>
          <a:xfrm>
            <a:off x="4214520" y="2853000"/>
            <a:ext cx="483480" cy="502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C8AFD9"/>
              </a:gs>
              <a:gs pos="100000">
                <a:srgbClr val="D7C2E6"/>
              </a:gs>
            </a:gsLst>
            <a:path path="circle">
              <a:fillToRect l="50000" t="50000" r="50000" b="50000"/>
            </a:path>
          </a:gradFill>
          <a:ln>
            <a:solidFill>
              <a:srgbClr val="AD84C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Скругленный прямоугольник 1"/>
          <p:cNvSpPr/>
          <p:nvPr/>
        </p:nvSpPr>
        <p:spPr>
          <a:xfrm>
            <a:off x="395640" y="188640"/>
            <a:ext cx="8352000" cy="79092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ФИЗИЧЕСКАЯ КУЛЬТУРА И СПОРТ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35" name="Скругленный прямоугольник 2"/>
          <p:cNvSpPr/>
          <p:nvPr/>
        </p:nvSpPr>
        <p:spPr>
          <a:xfrm>
            <a:off x="971640" y="1124640"/>
            <a:ext cx="7343640" cy="129492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«Развитие физической культуры и спорта в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Слободо-Туринском сельском поселении –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1049,0 тыс.руб.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36" name="Рисунок 4"/>
          <p:cNvPicPr/>
          <p:nvPr/>
        </p:nvPicPr>
        <p:blipFill>
          <a:blip r:embed="rId2"/>
          <a:srcRect t="14422" r="3654" b="27404"/>
          <a:stretch/>
        </p:blipFill>
        <p:spPr>
          <a:xfrm rot="21240000">
            <a:off x="423360" y="2781720"/>
            <a:ext cx="2617200" cy="1804320"/>
          </a:xfrm>
          <a:prstGeom prst="rect">
            <a:avLst/>
          </a:prstGeom>
          <a:ln w="0">
            <a:noFill/>
          </a:ln>
        </p:spPr>
      </p:pic>
      <p:pic>
        <p:nvPicPr>
          <p:cNvPr id="237" name="Рисунок 5"/>
          <p:cNvPicPr/>
          <p:nvPr/>
        </p:nvPicPr>
        <p:blipFill>
          <a:blip r:embed="rId3"/>
          <a:srcRect l="10413" t="8513" r="4169"/>
          <a:stretch/>
        </p:blipFill>
        <p:spPr>
          <a:xfrm rot="300000">
            <a:off x="5853600" y="2808720"/>
            <a:ext cx="2951280" cy="1774440"/>
          </a:xfrm>
          <a:prstGeom prst="rect">
            <a:avLst/>
          </a:prstGeom>
          <a:ln w="0">
            <a:noFill/>
          </a:ln>
        </p:spPr>
      </p:pic>
      <p:pic>
        <p:nvPicPr>
          <p:cNvPr id="238" name="Рисунок 6"/>
          <p:cNvPicPr/>
          <p:nvPr/>
        </p:nvPicPr>
        <p:blipFill>
          <a:blip r:embed="rId4"/>
          <a:srcRect l="6598" t="22689" r="6598" b="9047"/>
          <a:stretch/>
        </p:blipFill>
        <p:spPr>
          <a:xfrm>
            <a:off x="3218400" y="3501000"/>
            <a:ext cx="2412720" cy="273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2"/>
          <p:cNvPicPr/>
          <p:nvPr/>
        </p:nvPicPr>
        <p:blipFill>
          <a:blip r:embed="rId2"/>
          <a:srcRect l="18890" t="21665" r="-1587" b="12196"/>
          <a:stretch/>
        </p:blipFill>
        <p:spPr>
          <a:xfrm>
            <a:off x="5508000" y="3069000"/>
            <a:ext cx="3400920" cy="254376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4"/>
          <p:cNvPicPr/>
          <p:nvPr/>
        </p:nvPicPr>
        <p:blipFill>
          <a:blip r:embed="rId3"/>
          <a:srcRect l="4480" r="9418" b="3140"/>
          <a:stretch/>
        </p:blipFill>
        <p:spPr>
          <a:xfrm>
            <a:off x="5796000" y="203400"/>
            <a:ext cx="3112920" cy="2576520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41" name="Picture 3"/>
          <p:cNvPicPr/>
          <p:nvPr/>
        </p:nvPicPr>
        <p:blipFill>
          <a:blip r:embed="rId4"/>
          <a:srcRect l="59" t="7961" b="12431"/>
          <a:stretch/>
        </p:blipFill>
        <p:spPr>
          <a:xfrm>
            <a:off x="359640" y="203400"/>
            <a:ext cx="3059280" cy="2576520"/>
          </a:xfrm>
          <a:prstGeom prst="rect">
            <a:avLst/>
          </a:prstGeom>
          <a:ln w="0">
            <a:noFill/>
          </a:ln>
          <a:effectLst>
            <a:glow rad="22860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242" name="TextBox 4"/>
          <p:cNvSpPr/>
          <p:nvPr/>
        </p:nvSpPr>
        <p:spPr>
          <a:xfrm>
            <a:off x="0" y="5780880"/>
            <a:ext cx="9142920" cy="7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Администрация Слободо-Туринского сельского поселения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623930, Свердловская область, Слободо-Туринский район, с. Туринская Слобода, ул. Ленина, 1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Тел.: 8(34361) 2-13-89, 2-18-71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E-mail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sl_tur_sp1@mail.ru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3" name="TextBox 8"/>
          <p:cNvSpPr/>
          <p:nvPr/>
        </p:nvSpPr>
        <p:spPr>
          <a:xfrm>
            <a:off x="3002040" y="461160"/>
            <a:ext cx="31672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СПАСИБО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ЗА ВНИМАНИЕ !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44" name="Рисунок 1"/>
          <p:cNvPicPr/>
          <p:nvPr/>
        </p:nvPicPr>
        <p:blipFill>
          <a:blip r:embed="rId5"/>
          <a:srcRect t="5535" r="26351" b="5161"/>
          <a:stretch/>
        </p:blipFill>
        <p:spPr>
          <a:xfrm>
            <a:off x="179640" y="3069000"/>
            <a:ext cx="3311280" cy="254376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" descr="C:\Users\Андрей\Desktop\Бюджет для граждан 2018\01_slobodo-turinskoe_selskoe_poselenie.jpg"/>
          <p:cNvPicPr/>
          <p:nvPr/>
        </p:nvPicPr>
        <p:blipFill>
          <a:blip r:embed="rId6"/>
          <a:srcRect l="7257" t="8132" r="11731" b="16403"/>
          <a:stretch/>
        </p:blipFill>
        <p:spPr>
          <a:xfrm>
            <a:off x="2886480" y="2002320"/>
            <a:ext cx="3369960" cy="2554560"/>
          </a:xfrm>
          <a:prstGeom prst="rect">
            <a:avLst/>
          </a:prstGeom>
          <a:ln w="0">
            <a:noFill/>
          </a:ln>
          <a:effectLst>
            <a:glow rad="22860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"/>
          <p:cNvSpPr/>
          <p:nvPr/>
        </p:nvSpPr>
        <p:spPr>
          <a:xfrm>
            <a:off x="395640" y="159840"/>
            <a:ext cx="842400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ОСНОВНЫЕ ЗАДАЧИ И ПРИОРИТЕТНЫЕ НАПРАВЛЕНИЯ БЮДЖЕТНОЙ ПОЛИТИКИ СЛОБОДО-ТУРИНСКОГО СЕЛЬСКОГО ПОСЕЛЕНИЯ НА 2022 ГОД И ПЛАНОВЫЙ ПЕРИОД 2023 И 2024 ГОДОВ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5" name="TextBox 2"/>
          <p:cNvSpPr/>
          <p:nvPr/>
        </p:nvSpPr>
        <p:spPr>
          <a:xfrm>
            <a:off x="251640" y="994680"/>
            <a:ext cx="8496000" cy="556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500" b="1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Целью основных направлений бюджетной политики является определение условий, используемых при составлении проекта бюджета Слободо-Туринского сельского поселения на 2023 год и плановый период 2024 и 2025 годов, основных подходов к его формированию, а также обеспечение прозрачности и открытости бюджетного планирования.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Бюджетная политика направлена на повышение эффективности и результативности управления бюджетными средствами при достижении приоритетных целей социально-экономического развития Слободо-Туринского сельского поселения.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При формировании и реализации бюджетной политики необходимо исходить из решения следующих основных задач: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Стратегической мерой, способствующей проведению эффективной бюджетной политики, является расширение горизонтов бюджетного планирования.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Необходимо 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При 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"/>
          <p:cNvSpPr/>
          <p:nvPr/>
        </p:nvSpPr>
        <p:spPr>
          <a:xfrm>
            <a:off x="395640" y="188640"/>
            <a:ext cx="8352000" cy="64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Направления 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эффективности оказания муниципальных услуг за счет повышения доступности и качества предоставления услуг.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Внедрение системы муниципального финансового контроля, внутреннего финансового контроля.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Внедрение 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  <a:endParaRPr lang="ru-RU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 descr="C:\Users\Андрей\Desktop\Бюджет для граждан 2018\451f4a45d163.jpg"/>
          <p:cNvPicPr/>
          <p:nvPr/>
        </p:nvPicPr>
        <p:blipFill>
          <a:blip r:embed="rId2"/>
          <a:stretch/>
        </p:blipFill>
        <p:spPr>
          <a:xfrm>
            <a:off x="376560" y="2637000"/>
            <a:ext cx="4391280" cy="3201840"/>
          </a:xfrm>
          <a:prstGeom prst="rect">
            <a:avLst/>
          </a:prstGeom>
          <a:ln w="0">
            <a:noFill/>
          </a:ln>
        </p:spPr>
      </p:pic>
      <p:sp>
        <p:nvSpPr>
          <p:cNvPr id="158" name="Скругленный прямоугольник 2"/>
          <p:cNvSpPr/>
          <p:nvPr/>
        </p:nvSpPr>
        <p:spPr>
          <a:xfrm>
            <a:off x="467640" y="332640"/>
            <a:ext cx="8136000" cy="1150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FD9"/>
              </a:gs>
              <a:gs pos="100000">
                <a:srgbClr val="C3C2E7"/>
              </a:gs>
            </a:gsLst>
            <a:path path="circle">
              <a:fillToRect l="50000" t="50000" r="50000" b="50000"/>
            </a:path>
          </a:gradFill>
          <a:ln>
            <a:solidFill>
              <a:srgbClr val="8784C7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Times New Roman"/>
                <a:ea typeface="DejaVu Sans"/>
              </a:rPr>
              <a:t>ЧТО ТАКОЕ «БЮДЖЕТ ДЛЯ ГРАЖДАН»?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9" name="TextBox 4"/>
          <p:cNvSpPr/>
          <p:nvPr/>
        </p:nvSpPr>
        <p:spPr>
          <a:xfrm>
            <a:off x="395640" y="1628640"/>
            <a:ext cx="820800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60" name="Picture 5" descr="C:\Users\Андрей\Desktop\Бюджет для граждан 2018\c4b42e9e5ad9fef6314a615944cbfac4.jpg"/>
          <p:cNvPicPr/>
          <p:nvPr/>
        </p:nvPicPr>
        <p:blipFill>
          <a:blip r:embed="rId3"/>
          <a:stretch/>
        </p:blipFill>
        <p:spPr>
          <a:xfrm>
            <a:off x="4140000" y="3429000"/>
            <a:ext cx="4768200" cy="267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9"/>
          <p:cNvSpPr/>
          <p:nvPr/>
        </p:nvSpPr>
        <p:spPr>
          <a:xfrm>
            <a:off x="287640" y="5949360"/>
            <a:ext cx="8568000" cy="646920"/>
          </a:xfrm>
          <a:prstGeom prst="rect">
            <a:avLst/>
          </a:prstGeom>
          <a:solidFill>
            <a:schemeClr val="bg1"/>
          </a:solidFill>
          <a:ln w="28575">
            <a:solidFill>
              <a:srgbClr val="37347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1C1B23"/>
                </a:solidFill>
                <a:latin typeface="Times New Roman"/>
                <a:ea typeface="DejaVu Sans"/>
              </a:rPr>
              <a:t>Сбалансированность  бюджета по доходам и расходам </a:t>
            </a:r>
            <a:r>
              <a:rPr lang="ru-RU" sz="1600" b="0" strike="noStrike" spc="-1">
                <a:solidFill>
                  <a:srgbClr val="1C1B23"/>
                </a:solidFill>
                <a:latin typeface="Times New Roman"/>
                <a:ea typeface="DejaVu Sans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2" name="Прямоугольник 2"/>
          <p:cNvSpPr/>
          <p:nvPr/>
        </p:nvSpPr>
        <p:spPr>
          <a:xfrm>
            <a:off x="2916720" y="0"/>
            <a:ext cx="3484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5E59C3"/>
                </a:solidFill>
                <a:latin typeface="Calibri"/>
                <a:ea typeface="DejaVu Sans"/>
              </a:rPr>
              <a:t>ЧТО ТАКОЕ БЮДЖЕТ?</a:t>
            </a: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3" name="Diagram1"/>
          <p:cNvGraphicFramePr/>
          <p:nvPr>
            <p:extLst>
              <p:ext uri="{D42A27DB-BD31-4B8C-83A1-F6EECF244321}">
                <p14:modId xmlns:p14="http://schemas.microsoft.com/office/powerpoint/2010/main" val="4209415494"/>
              </p:ext>
            </p:extLst>
          </p:nvPr>
        </p:nvGraphicFramePr>
        <p:xfrm>
          <a:off x="467640" y="692640"/>
          <a:ext cx="8136000" cy="316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" name="Скругленный прямоугольник 7"/>
          <p:cNvSpPr/>
          <p:nvPr/>
        </p:nvSpPr>
        <p:spPr>
          <a:xfrm>
            <a:off x="575640" y="3259440"/>
            <a:ext cx="8280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  <a:effectLst>
            <a:glow rad="63360">
              <a:srgbClr val="68878A">
                <a:alpha val="40000"/>
              </a:srgbClr>
            </a:glow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7030A0"/>
                </a:solidFill>
                <a:latin typeface="Calibri"/>
                <a:ea typeface="DejaVu Sans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4" name="Скругленный прямоугольник 6"/>
          <p:cNvSpPr/>
          <p:nvPr/>
        </p:nvSpPr>
        <p:spPr>
          <a:xfrm>
            <a:off x="2555640" y="2709000"/>
            <a:ext cx="4319280" cy="57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F6192"/>
            </a:solidFill>
            <a:round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БЮДЖЕТ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86715373"/>
              </p:ext>
            </p:extLst>
          </p:nvPr>
        </p:nvGraphicFramePr>
        <p:xfrm>
          <a:off x="683640" y="3979440"/>
          <a:ext cx="7775640" cy="200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0" y="1054440"/>
            <a:ext cx="8753400" cy="5686928"/>
            <a:chOff x="210960" y="1054440"/>
            <a:chExt cx="8753400" cy="3021120"/>
          </a:xfrm>
        </p:grpSpPr>
        <p:sp>
          <p:nvSpPr>
            <p:cNvPr id="28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6" name="CustomShape 14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1137960" y="1105200"/>
            <a:ext cx="7491960" cy="4578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Утверждение бюджета очередного года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 бюджета в текущем </a:t>
            </a:r>
            <a:r>
              <a:rPr lang="ru-RU" sz="1400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</a:p>
          <a:p>
            <a:pPr marL="12700" lvl="0">
              <a:lnSpc>
                <a:spcPts val="1560"/>
              </a:lnSpc>
              <a:buClr>
                <a:srgbClr val="000000"/>
              </a:buClr>
              <a:tabLst>
                <a:tab pos="127000" algn="l"/>
              </a:tabLst>
            </a:pPr>
            <a:endParaRPr lang="ru-RU" sz="1400" spc="-1" dirty="0" smtClean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Составление проекта бюджета на очередной год</a:t>
            </a: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Рассмотрение проекта бюджета очередного года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548000" y="199288"/>
            <a:ext cx="6192720" cy="905912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БЮДЖЕТНЫЙ ПРОЦЕСС – ежегодное формирование и исполнение бюджета</a:t>
            </a:r>
            <a:endParaRPr lang="ru-RU" sz="2000" b="1" strike="noStrik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210960" y="1054440"/>
            <a:ext cx="8753400" cy="5587200"/>
            <a:chOff x="210960" y="1054440"/>
            <a:chExt cx="8753400" cy="5587200"/>
          </a:xfrm>
        </p:grpSpPr>
        <p:sp>
          <p:nvSpPr>
            <p:cNvPr id="28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8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000" y="2492280"/>
              <a:ext cx="6479640" cy="414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4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1137960" y="1105200"/>
            <a:ext cx="7491960" cy="2462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обсуждения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муниципальной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560"/>
              </a:lnSpc>
              <a:tabLst>
                <a:tab pos="12700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программы</a:t>
            </a:r>
            <a:r>
              <a:rPr lang="ru-RU" sz="1400" b="0" strike="noStrike" spc="-3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(размещаются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сайте администрации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35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проекту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</a:t>
            </a:r>
            <a:r>
              <a:rPr lang="ru-RU" sz="14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декабре)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spcBef>
                <a:spcPts val="10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отчету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исполнении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</a:t>
            </a:r>
            <a:r>
              <a:rPr lang="ru-RU" sz="14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мае)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548000" y="199288"/>
            <a:ext cx="61927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trike="noStrik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ВОЗМОЖНОСТИ ВЛИЯНИЯ ГРАЖДАНИНА</a:t>
            </a: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1" strike="noStrik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СОСТАВ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7880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Скругленный прямоугольник 1"/>
          <p:cNvSpPr/>
          <p:nvPr/>
        </p:nvSpPr>
        <p:spPr>
          <a:xfrm>
            <a:off x="323640" y="260640"/>
            <a:ext cx="8424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C1B23"/>
                </a:solidFill>
                <a:latin typeface="Calibri"/>
                <a:ea typeface="DejaVu Sans"/>
              </a:rPr>
              <a:t>ОПИСАНИЕ АДМИНИСТРАТИВНОГО-ТЕРРИТОРИАЛЬНОГО ДЕЛЕНИЯ МУНИЦИПАЛЬНОГО ОБРАЗОВАНИЯ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6" name="TextBox 2"/>
          <p:cNvSpPr/>
          <p:nvPr/>
        </p:nvSpPr>
        <p:spPr>
          <a:xfrm>
            <a:off x="251640" y="1340640"/>
            <a:ext cx="8352000" cy="41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Слободо-Туринское сельское поселение образовано с 01.01.2006 г.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Устав 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года.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С октября 2005 года образовался представительный орган местного самоуправления – Дума Слободо-Туринского сельского поселения.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Территорию 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5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</TotalTime>
  <Words>1948</Words>
  <Application>Microsoft Office PowerPoint</Application>
  <PresentationFormat>Экран (4:3)</PresentationFormat>
  <Paragraphs>405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3-1</cp:lastModifiedBy>
  <cp:revision>197</cp:revision>
  <cp:lastPrinted>2019-04-11T10:04:21Z</cp:lastPrinted>
  <dcterms:created xsi:type="dcterms:W3CDTF">2018-02-28T05:25:11Z</dcterms:created>
  <dcterms:modified xsi:type="dcterms:W3CDTF">2023-10-11T06:43:01Z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22</vt:i4>
  </property>
</Properties>
</file>