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5" r:id="rId6"/>
    <p:sldId id="264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219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Налоговые и неналоговые </a:t>
            </a:r>
            <a:r>
              <a:rPr lang="ru-RU" dirty="0" smtClean="0"/>
              <a:t>доходы</a:t>
            </a:r>
          </a:p>
          <a:p>
            <a:pPr>
              <a:defRPr/>
            </a:pPr>
            <a:r>
              <a:rPr lang="ru-RU" dirty="0" smtClean="0"/>
              <a:t>21 442,5 тыс. руб.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Лист1!$A$2:$A$16</c:f>
              <c:strCache>
                <c:ptCount val="11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аренды земельных участков</c:v>
                </c:pt>
                <c:pt idx="6">
                  <c:v>Доходы от сдачи в аренду имущества</c:v>
                </c:pt>
                <c:pt idx="7">
                  <c:v>Прочие поступления от использования имущества</c:v>
                </c:pt>
                <c:pt idx="8">
                  <c:v>Доходы от продажи муниципальных квартир</c:v>
                </c:pt>
                <c:pt idx="9">
                  <c:v>Доходы от продажи земельных участков</c:v>
                </c:pt>
                <c:pt idx="10">
                  <c:v>Штрафы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2746</c:v>
                </c:pt>
                <c:pt idx="1">
                  <c:v>13433</c:v>
                </c:pt>
                <c:pt idx="2">
                  <c:v>8</c:v>
                </c:pt>
                <c:pt idx="3" formatCode="0.0">
                  <c:v>1671</c:v>
                </c:pt>
                <c:pt idx="4">
                  <c:v>3116</c:v>
                </c:pt>
                <c:pt idx="5">
                  <c:v>59.5</c:v>
                </c:pt>
                <c:pt idx="6">
                  <c:v>10</c:v>
                </c:pt>
                <c:pt idx="7">
                  <c:v>184</c:v>
                </c:pt>
                <c:pt idx="8" formatCode="0.0">
                  <c:v>78</c:v>
                </c:pt>
                <c:pt idx="9">
                  <c:v>137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013024934383201"/>
          <c:y val="0.19740488236349807"/>
          <c:w val="0.33736975065616798"/>
          <c:h val="0.80259511763650193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err="1"/>
              <a:t>Безвоздмездные</a:t>
            </a:r>
            <a:r>
              <a:rPr lang="ru-RU" dirty="0"/>
              <a:t> </a:t>
            </a:r>
            <a:r>
              <a:rPr lang="ru-RU" dirty="0" smtClean="0"/>
              <a:t>поступления </a:t>
            </a:r>
          </a:p>
          <a:p>
            <a:pPr>
              <a:defRPr/>
            </a:pPr>
            <a:r>
              <a:rPr lang="ru-RU" dirty="0" smtClean="0"/>
              <a:t>131 277,7 тыс. руб.</a:t>
            </a:r>
          </a:p>
          <a:p>
            <a:pPr>
              <a:defRPr/>
            </a:pP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Безвоздмездные поступления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Дотации на выравнивание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Прочие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10306.200000000001</c:v>
                </c:pt>
                <c:pt idx="1">
                  <c:v>3647.7</c:v>
                </c:pt>
                <c:pt idx="2" formatCode="0.0">
                  <c:v>625.1</c:v>
                </c:pt>
                <c:pt idx="3" formatCode="0.0">
                  <c:v>116892.8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013024934383201"/>
          <c:y val="0.19740488236349807"/>
          <c:w val="0.33736975065616798"/>
          <c:h val="0.43628966439626365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расходов 271367,7 тыс. руб.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 и кинематография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25077.8</c:v>
                </c:pt>
                <c:pt idx="1">
                  <c:v>605.6</c:v>
                </c:pt>
                <c:pt idx="2">
                  <c:v>378</c:v>
                </c:pt>
                <c:pt idx="3">
                  <c:v>23853.200000000001</c:v>
                </c:pt>
                <c:pt idx="4">
                  <c:v>60143.7</c:v>
                </c:pt>
                <c:pt idx="6">
                  <c:v>120</c:v>
                </c:pt>
                <c:pt idx="7">
                  <c:v>45427.5</c:v>
                </c:pt>
                <c:pt idx="8" formatCode="0.0">
                  <c:v>31</c:v>
                </c:pt>
                <c:pt idx="9">
                  <c:v>490</c:v>
                </c:pt>
                <c:pt idx="10">
                  <c:v>155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69654925347278"/>
          <c:y val="0.12094321169701683"/>
          <c:w val="0.33406657734827955"/>
          <c:h val="0.84994596559978186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Муниципальный долг </a:t>
            </a:r>
            <a:r>
              <a:rPr lang="ru-RU" dirty="0" smtClean="0"/>
              <a:t> </a:t>
            </a:r>
            <a:r>
              <a:rPr lang="ru-RU" dirty="0" smtClean="0"/>
              <a:t>7734,0 </a:t>
            </a:r>
            <a:r>
              <a:rPr lang="ru-RU" dirty="0"/>
              <a:t>тыс. руб.</a:t>
            </a:r>
          </a:p>
        </c:rich>
      </c:tx>
      <c:layout/>
      <c:overlay val="0"/>
    </c:title>
    <c:autoTitleDeleted val="0"/>
    <c:view3D>
      <c:rotX val="7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Муниципальный долг на 01.01.2022 составил 3377,7 тыс. руб.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Обязательства по муниципальной гарантии 2020 года АО "Уралсевергаз"</c:v>
                </c:pt>
                <c:pt idx="1">
                  <c:v>Обязательства по муниципальной гарантии 2021 года АО "Уралсевергаз"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3393.2</c:v>
                </c:pt>
                <c:pt idx="1">
                  <c:v>4340.8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Муниципальный долг </a:t>
            </a:r>
            <a:r>
              <a:rPr lang="ru-RU" dirty="0" smtClean="0"/>
              <a:t> </a:t>
            </a:r>
            <a:r>
              <a:rPr lang="ru-RU" dirty="0"/>
              <a:t>3377,7 тыс. руб.</a:t>
            </a:r>
          </a:p>
        </c:rich>
      </c:tx>
      <c:layout/>
      <c:overlay val="0"/>
    </c:title>
    <c:autoTitleDeleted val="0"/>
    <c:view3D>
      <c:rotX val="7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Муниципальный долг на 01.01.2022 составил 3377,7 тыс. руб.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Обязательства по муниципальной гарантии 2020 года АО "Уралсевергаз"</c:v>
                </c:pt>
                <c:pt idx="1">
                  <c:v>Обязательства по муниципальной гарантии 2021 года АО "Уралсевергаз"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2738.1</c:v>
                </c:pt>
                <c:pt idx="1">
                  <c:v>639.6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Муниципальный долг </a:t>
            </a:r>
            <a:r>
              <a:rPr lang="ru-RU" dirty="0" smtClean="0"/>
              <a:t> </a:t>
            </a:r>
            <a:r>
              <a:rPr lang="ru-RU" dirty="0" smtClean="0"/>
              <a:t>8 721,0 тыс</a:t>
            </a:r>
            <a:r>
              <a:rPr lang="ru-RU" dirty="0"/>
              <a:t>. руб.</a:t>
            </a:r>
          </a:p>
        </c:rich>
      </c:tx>
      <c:layout/>
      <c:overlay val="0"/>
    </c:title>
    <c:autoTitleDeleted val="0"/>
    <c:view3D>
      <c:rotX val="7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Муниципальный долг на 01.01.2022 составил 3377,7 тыс. руб.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1"/>
                <c:pt idx="0">
                  <c:v>Обязательства по муниципальной гарантии 2022 года АО "Уралсевергаз"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.00">
                  <c:v>8721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Муниципальный долг </a:t>
            </a:r>
            <a:r>
              <a:rPr lang="ru-RU" dirty="0" smtClean="0"/>
              <a:t> </a:t>
            </a:r>
            <a:r>
              <a:rPr lang="ru-RU" dirty="0" smtClean="0"/>
              <a:t>1038,5 </a:t>
            </a:r>
            <a:r>
              <a:rPr lang="ru-RU" dirty="0"/>
              <a:t>тыс. руб.</a:t>
            </a:r>
          </a:p>
        </c:rich>
      </c:tx>
      <c:layout/>
      <c:overlay val="0"/>
    </c:title>
    <c:autoTitleDeleted val="0"/>
    <c:view3D>
      <c:rotX val="7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Муниципальный долг на 01.01.2022 составил 3377,7 тыс. руб.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1"/>
                <c:pt idx="0">
                  <c:v>Обязательства по муниципальной гарантии 2022 года АО "Уралсевергаз"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1038.5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403570-52E7-4DD5-A72C-78F02169D129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8A21806B-9A94-4CCC-8115-CD5404EF2247}" type="pres">
      <dgm:prSet presAssocID="{21403570-52E7-4DD5-A72C-78F02169D12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83D88593-E502-4EC4-A2E9-25C190BBCE99}" type="presOf" srcId="{21403570-52E7-4DD5-A72C-78F02169D129}" destId="{8A21806B-9A94-4CCC-8115-CD5404EF2247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403570-52E7-4DD5-A72C-78F02169D129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8A21806B-9A94-4CCC-8115-CD5404EF2247}" type="pres">
      <dgm:prSet presAssocID="{21403570-52E7-4DD5-A72C-78F02169D12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EA3D133C-32DF-42BB-A0CE-F6B237BFCAA6}" type="presOf" srcId="{21403570-52E7-4DD5-A72C-78F02169D129}" destId="{8A21806B-9A94-4CCC-8115-CD5404EF2247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chart" Target="../charts/char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1330716"/>
              </p:ext>
            </p:extLst>
          </p:nvPr>
        </p:nvGraphicFramePr>
        <p:xfrm>
          <a:off x="467544" y="1844824"/>
          <a:ext cx="823696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ОСНОВНЫЕ ПАРАМЕТРЫ</a:t>
            </a:r>
            <a:b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</a:br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бюджета </a:t>
            </a:r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Слободо-Туринского сельского </a:t>
            </a:r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поселения </a:t>
            </a:r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2022 </a:t>
            </a:r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год, </a:t>
            </a:r>
            <a:b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</a:br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тыс</a:t>
            </a:r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. руб</a:t>
            </a:r>
            <a:r>
              <a:rPr lang="ru-RU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.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637514261"/>
              </p:ext>
            </p:extLst>
          </p:nvPr>
        </p:nvGraphicFramePr>
        <p:xfrm>
          <a:off x="539552" y="2348880"/>
          <a:ext cx="708044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32499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5400482"/>
              </p:ext>
            </p:extLst>
          </p:nvPr>
        </p:nvGraphicFramePr>
        <p:xfrm>
          <a:off x="467544" y="2276872"/>
          <a:ext cx="8236966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endParaRPr lang="ru-RU" sz="1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32086708"/>
              </p:ext>
            </p:extLst>
          </p:nvPr>
        </p:nvGraphicFramePr>
        <p:xfrm>
          <a:off x="539552" y="764704"/>
          <a:ext cx="792088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81523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7163613"/>
              </p:ext>
            </p:extLst>
          </p:nvPr>
        </p:nvGraphicFramePr>
        <p:xfrm>
          <a:off x="395536" y="1772816"/>
          <a:ext cx="84969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Расходы бюджета Слободо-Туринского сельского поселения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2022 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год,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тыс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.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руб.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91372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967980"/>
              </p:ext>
            </p:extLst>
          </p:nvPr>
        </p:nvGraphicFramePr>
        <p:xfrm>
          <a:off x="395536" y="1772816"/>
          <a:ext cx="84969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Размер муниципального долга Слободо-Туринского 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сельского поселения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на 01.10.2021 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год,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тыс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.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руб.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50269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3566194"/>
              </p:ext>
            </p:extLst>
          </p:nvPr>
        </p:nvGraphicFramePr>
        <p:xfrm>
          <a:off x="395536" y="1772816"/>
          <a:ext cx="84969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Размер муниципального долга Слободо-Туринского 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сельского поселения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на 01.01.2022 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год,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тыс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.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руб.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7658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1021605"/>
              </p:ext>
            </p:extLst>
          </p:nvPr>
        </p:nvGraphicFramePr>
        <p:xfrm>
          <a:off x="395536" y="1772816"/>
          <a:ext cx="84969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Размер муниципального долга Слободо-Туринского 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сельского поселения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на 01.04.2022 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год,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тыс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.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руб.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05980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6578848"/>
              </p:ext>
            </p:extLst>
          </p:nvPr>
        </p:nvGraphicFramePr>
        <p:xfrm>
          <a:off x="395536" y="1772816"/>
          <a:ext cx="84969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Размер муниципального долга Слободо-Туринского 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сельского поселения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на 01.07.2022 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год,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тыс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.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руб.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059801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123</TotalTime>
  <Words>124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ОСНОВНЫЕ ПАРАМЕТРЫ бюджета Слободо-Туринского сельского поселения 2022 год,  тыс. руб.</vt:lpstr>
      <vt:lpstr>Презентация PowerPoint</vt:lpstr>
      <vt:lpstr>Расходы бюджета Слободо-Туринского сельского поселения 2022 год, тыс. руб.</vt:lpstr>
      <vt:lpstr>Размер муниципального долга Слободо-Туринского сельского поселения на 01.10.2021 год, тыс. руб.</vt:lpstr>
      <vt:lpstr>Размер муниципального долга Слободо-Туринского сельского поселения на 01.01.2022 год, тыс. руб.</vt:lpstr>
      <vt:lpstr>Размер муниципального долга Слободо-Туринского сельского поселения на 01.04.2022 год, тыс. руб.</vt:lpstr>
      <vt:lpstr>Размер муниципального долга Слободо-Туринского сельского поселения на 01.07.2022 год, тыс. руб.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налоговых и неналоговых доходов бюджета</dc:title>
  <dc:creator>6-2</dc:creator>
  <cp:lastModifiedBy>6-2</cp:lastModifiedBy>
  <cp:revision>16</cp:revision>
  <dcterms:created xsi:type="dcterms:W3CDTF">2022-06-01T09:58:34Z</dcterms:created>
  <dcterms:modified xsi:type="dcterms:W3CDTF">2022-10-14T09:41:34Z</dcterms:modified>
</cp:coreProperties>
</file>