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и неналоговые </a:t>
            </a:r>
            <a:r>
              <a:rPr lang="ru-RU" dirty="0" smtClean="0"/>
              <a:t>доходы</a:t>
            </a:r>
          </a:p>
          <a:p>
            <a:pPr>
              <a:defRPr/>
            </a:pPr>
            <a:r>
              <a:rPr lang="ru-RU" dirty="0" smtClean="0"/>
              <a:t>28190,00 тыс. руб.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аренды земельных участков</c:v>
                </c:pt>
                <c:pt idx="6">
                  <c:v>Доходы от сдачи в аренду имущества</c:v>
                </c:pt>
                <c:pt idx="7">
                  <c:v>Прочие поступления от использования имущества</c:v>
                </c:pt>
                <c:pt idx="8">
                  <c:v>Доходы от продажи муниципальных квартир</c:v>
                </c:pt>
                <c:pt idx="9">
                  <c:v>Доходы от продажи земельных участков</c:v>
                </c:pt>
                <c:pt idx="10">
                  <c:v>Штрафы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3036</c:v>
                </c:pt>
                <c:pt idx="1">
                  <c:v>16651</c:v>
                </c:pt>
                <c:pt idx="2">
                  <c:v>9</c:v>
                </c:pt>
                <c:pt idx="3" formatCode="0.0">
                  <c:v>2201</c:v>
                </c:pt>
                <c:pt idx="4">
                  <c:v>5856</c:v>
                </c:pt>
                <c:pt idx="5">
                  <c:v>61</c:v>
                </c:pt>
                <c:pt idx="6">
                  <c:v>10</c:v>
                </c:pt>
                <c:pt idx="7">
                  <c:v>203</c:v>
                </c:pt>
                <c:pt idx="8" formatCode="0.0">
                  <c:v>95</c:v>
                </c:pt>
                <c:pt idx="9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802595117636501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Безвоздмездные</a:t>
            </a:r>
            <a:r>
              <a:rPr lang="ru-RU" dirty="0"/>
              <a:t> </a:t>
            </a:r>
            <a:r>
              <a:rPr lang="ru-RU" dirty="0" smtClean="0"/>
              <a:t>поступления </a:t>
            </a:r>
          </a:p>
          <a:p>
            <a:pPr>
              <a:defRPr/>
            </a:pPr>
            <a:r>
              <a:rPr lang="ru-RU" dirty="0" smtClean="0"/>
              <a:t>114 399,4 тыс. руб.</a:t>
            </a:r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10567</c:v>
                </c:pt>
                <c:pt idx="1">
                  <c:v>12013.4</c:v>
                </c:pt>
                <c:pt idx="2" formatCode="0.0">
                  <c:v>673.3</c:v>
                </c:pt>
                <c:pt idx="3" formatCode="0.0">
                  <c:v>91085.7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4362896643962636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142 529,4 </a:t>
            </a:r>
            <a:r>
              <a:rPr lang="ru-RU" dirty="0"/>
              <a:t>тыс. руб.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271367,7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22997.3</c:v>
                </c:pt>
                <c:pt idx="1">
                  <c:v>672.9</c:v>
                </c:pt>
                <c:pt idx="2">
                  <c:v>646</c:v>
                </c:pt>
                <c:pt idx="3">
                  <c:v>30512</c:v>
                </c:pt>
                <c:pt idx="4">
                  <c:v>38875.599999999999</c:v>
                </c:pt>
                <c:pt idx="6">
                  <c:v>157</c:v>
                </c:pt>
                <c:pt idx="7">
                  <c:v>47803</c:v>
                </c:pt>
                <c:pt idx="8" formatCode="0.0">
                  <c:v>29</c:v>
                </c:pt>
                <c:pt idx="9">
                  <c:v>1049</c:v>
                </c:pt>
                <c:pt idx="10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654925347278"/>
          <c:y val="0.12094321169701683"/>
          <c:w val="0.33406657734827955"/>
          <c:h val="0.8499459655997818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 01.10.2022 года</c:v>
                </c:pt>
                <c:pt idx="1">
                  <c:v>на 01.01.2023 года</c:v>
                </c:pt>
                <c:pt idx="2">
                  <c:v>на 01.04.2023 года</c:v>
                </c:pt>
                <c:pt idx="3">
                  <c:v>на 01.07.2023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3242.9</c:v>
                </c:pt>
                <c:pt idx="1">
                  <c:v>0</c:v>
                </c:pt>
                <c:pt idx="2">
                  <c:v>7531.6</c:v>
                </c:pt>
                <c:pt idx="3">
                  <c:v>9799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88593-E502-4EC4-A2E9-25C190BBCE99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D133C-32DF-42BB-A0CE-F6B237BFCAA6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30716"/>
              </p:ext>
            </p:extLst>
          </p:nvPr>
        </p:nvGraphicFramePr>
        <p:xfrm>
          <a:off x="467544" y="1844824"/>
          <a:ext cx="823696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ОСНОВНЫЕ ПАРАМЕТРЫ</a:t>
            </a:r>
            <a:b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бюджета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2023 год,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руб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96269850"/>
              </p:ext>
            </p:extLst>
          </p:nvPr>
        </p:nvGraphicFramePr>
        <p:xfrm>
          <a:off x="539552" y="2348880"/>
          <a:ext cx="70804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4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400482"/>
              </p:ext>
            </p:extLst>
          </p:nvPr>
        </p:nvGraphicFramePr>
        <p:xfrm>
          <a:off x="467544" y="2276872"/>
          <a:ext cx="823696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18441849"/>
              </p:ext>
            </p:extLst>
          </p:nvPr>
        </p:nvGraphicFramePr>
        <p:xfrm>
          <a:off x="539552" y="764704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152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251783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Расходы бюджета Слободо-Туринского 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2023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13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288579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поселения, 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598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Доходы 2023 – 142 529,4</a:t>
            </a:r>
          </a:p>
          <a:p>
            <a:r>
              <a:rPr lang="ru-RU" dirty="0" smtClean="0"/>
              <a:t>Расходы 2023 – 142 529,4</a:t>
            </a:r>
          </a:p>
          <a:p>
            <a:r>
              <a:rPr lang="ru-RU" dirty="0" smtClean="0"/>
              <a:t>Дефицит/профицит  </a:t>
            </a:r>
            <a:r>
              <a:rPr lang="ru-RU" dirty="0" smtClean="0"/>
              <a:t>- 0,00</a:t>
            </a:r>
          </a:p>
          <a:p>
            <a:pPr lvl="0">
              <a:buClr>
                <a:srgbClr val="31B6FD"/>
              </a:buClr>
            </a:pPr>
            <a:r>
              <a:rPr lang="ru-RU" dirty="0" smtClean="0"/>
              <a:t>                                                             </a:t>
            </a:r>
            <a:r>
              <a:rPr lang="ru-RU" dirty="0">
                <a:solidFill>
                  <a:srgbClr val="073E87"/>
                </a:solidFill>
              </a:rPr>
              <a:t>Доходы </a:t>
            </a:r>
            <a:r>
              <a:rPr lang="ru-RU" dirty="0" smtClean="0">
                <a:solidFill>
                  <a:srgbClr val="073E87"/>
                </a:solidFill>
              </a:rPr>
              <a:t>2025 </a:t>
            </a:r>
            <a:r>
              <a:rPr lang="ru-RU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rgbClr val="073E87"/>
                </a:solidFill>
              </a:rPr>
              <a:t>127 683,6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                                                             Расходы 2025 </a:t>
            </a:r>
            <a:r>
              <a:rPr lang="ru-RU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rgbClr val="073E87"/>
                </a:solidFill>
              </a:rPr>
              <a:t>127 683,6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                                                             </a:t>
            </a:r>
            <a:r>
              <a:rPr lang="ru-RU" dirty="0" smtClean="0">
                <a:solidFill>
                  <a:srgbClr val="073E87"/>
                </a:solidFill>
              </a:rPr>
              <a:t>Дефицит/профицит  </a:t>
            </a:r>
            <a:r>
              <a:rPr lang="ru-RU" dirty="0">
                <a:solidFill>
                  <a:srgbClr val="073E87"/>
                </a:solidFill>
              </a:rPr>
              <a:t>- 0,00</a:t>
            </a: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Доходы </a:t>
            </a:r>
            <a:r>
              <a:rPr lang="ru-RU" dirty="0">
                <a:solidFill>
                  <a:srgbClr val="073E87"/>
                </a:solidFill>
              </a:rPr>
              <a:t>2023 – </a:t>
            </a:r>
            <a:r>
              <a:rPr lang="ru-RU" dirty="0" smtClean="0">
                <a:solidFill>
                  <a:srgbClr val="073E87"/>
                </a:solidFill>
              </a:rPr>
              <a:t>128 869,1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Расходы 2023 – </a:t>
            </a:r>
            <a:r>
              <a:rPr lang="ru-RU" dirty="0" smtClean="0">
                <a:solidFill>
                  <a:srgbClr val="073E87"/>
                </a:solidFill>
              </a:rPr>
              <a:t>128 869,1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Дефицит/профицит  </a:t>
            </a:r>
            <a:r>
              <a:rPr lang="ru-RU" dirty="0">
                <a:solidFill>
                  <a:srgbClr val="073E87"/>
                </a:solidFill>
              </a:rPr>
              <a:t>- </a:t>
            </a:r>
            <a:r>
              <a:rPr lang="ru-RU" dirty="0" smtClean="0">
                <a:solidFill>
                  <a:srgbClr val="073E87"/>
                </a:solidFill>
              </a:rPr>
              <a:t>0,00</a:t>
            </a:r>
            <a:endParaRPr lang="ru-RU" dirty="0">
              <a:solidFill>
                <a:srgbClr val="073E87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Дефицит бюджета  </a:t>
            </a:r>
            <a:r>
              <a:rPr lang="ru-RU" sz="2400" b="1" i="1" dirty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поселения,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929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</TotalTime>
  <Words>102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ОСНОВНЫЕ ПАРАМЕТРЫ бюджета Слободо-Туринского сельского поселения 2023 год,  тыс. руб.</vt:lpstr>
      <vt:lpstr>Презентация PowerPoint</vt:lpstr>
      <vt:lpstr>Расходы бюджета Слободо-Туринского сельского поселения 2023 год, тыс. руб.</vt:lpstr>
      <vt:lpstr>Размер муниципального долга Слободо-Туринского сельского поселения, тыс. руб.</vt:lpstr>
      <vt:lpstr>Дефицит бюджета  Слободо-Туринского сельского поселения,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налоговых и неналоговых доходов бюджета</dc:title>
  <dc:creator>6-2</dc:creator>
  <cp:lastModifiedBy>3-1</cp:lastModifiedBy>
  <cp:revision>22</cp:revision>
  <dcterms:created xsi:type="dcterms:W3CDTF">2022-06-01T09:58:34Z</dcterms:created>
  <dcterms:modified xsi:type="dcterms:W3CDTF">2023-10-10T10:45:41Z</dcterms:modified>
</cp:coreProperties>
</file>