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9" r:id="rId21"/>
    <p:sldId id="276" r:id="rId22"/>
    <p:sldId id="277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88530" autoAdjust="0"/>
  </p:normalViewPr>
  <p:slideViewPr>
    <p:cSldViewPr>
      <p:cViewPr varScale="1">
        <p:scale>
          <a:sx n="89" d="100"/>
          <a:sy n="89" d="100"/>
        </p:scale>
        <p:origin x="-126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</a:t>
            </a:r>
            <a:r>
              <a:rPr lang="ru-RU" dirty="0" smtClean="0"/>
              <a:t>21 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374180646594836E-2"/>
          <c:y val="0.14285273858460171"/>
          <c:w val="0.50750728551528457"/>
          <c:h val="0.68947950227752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explosion val="11"/>
          </c:dPt>
          <c:dLbls>
            <c:dLbl>
              <c:idx val="0"/>
              <c:layout>
                <c:manualLayout>
                  <c:x val="-0.12425510413372873"/>
                  <c:y val="7.65745231206194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22084,0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473622588943117"/>
                  <c:y val="-0.1054505417272477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80695,0</a:t>
                    </a:r>
                  </a:p>
                  <a:p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22084</c:v>
                </c:pt>
                <c:pt idx="1">
                  <c:v>80695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55326203071453561"/>
          <c:y val="0.22319658926785921"/>
          <c:w val="0.33548964644953982"/>
          <c:h val="0.429077324741695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</a:t>
            </a:r>
            <a:r>
              <a:rPr lang="ru-RU" dirty="0" smtClean="0"/>
              <a:t>22 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374180646594815E-2"/>
          <c:y val="0.14285273858460171"/>
          <c:w val="0.50750728551528457"/>
          <c:h val="0.689479502277524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21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bubble3D val="0"/>
            <c:explosion val="11"/>
            <c:spPr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0.11272246302698399"/>
                  <c:y val="5.9591808639619763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dirty="0" smtClean="0"/>
                      <a:t>32301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baseline="0" dirty="0" smtClean="0"/>
                      <a:t>35149</a:t>
                    </a:r>
                    <a:r>
                      <a:rPr lang="en-US" baseline="0" dirty="0" smtClean="0"/>
                      <a:t>,</a:t>
                    </a:r>
                    <a:r>
                      <a:rPr lang="ru-RU" baseline="0" dirty="0" smtClean="0"/>
                      <a:t>0</a:t>
                    </a:r>
                    <a:endParaRPr lang="en-US" dirty="0"/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22855</c:v>
                </c:pt>
                <c:pt idx="1">
                  <c:v>64214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5532620307145355"/>
          <c:y val="0.22319658926785912"/>
          <c:w val="0.33548964644953982"/>
          <c:h val="0.429077324741695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</a:t>
            </a:r>
            <a:r>
              <a:rPr lang="ru-RU" dirty="0" smtClean="0"/>
              <a:t>23</a:t>
            </a:r>
            <a:r>
              <a:rPr lang="ru-RU" baseline="0" dirty="0" smtClean="0"/>
              <a:t> </a:t>
            </a:r>
            <a:r>
              <a:rPr lang="ru-RU" dirty="0" smtClean="0"/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374180646594815E-2"/>
          <c:y val="0.14285273858460171"/>
          <c:w val="0.50750728551528457"/>
          <c:h val="0.689479502277524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hardEdge"/>
            </a:sp3d>
          </c:spPr>
          <c:dPt>
            <c:idx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</c:dPt>
          <c:dPt>
            <c:idx val="1"/>
            <c:bubble3D val="0"/>
            <c:explosion val="20"/>
          </c:dPt>
          <c:dLbls>
            <c:dLbl>
              <c:idx val="0"/>
              <c:layout>
                <c:manualLayout>
                  <c:x val="-0.11020666507140239"/>
                  <c:y val="4.534580698762939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baseline="0" dirty="0" smtClean="0"/>
                      <a:t>33750</a:t>
                    </a:r>
                    <a:r>
                      <a:rPr lang="en-US" baseline="0" dirty="0" smtClean="0"/>
                      <a:t>,0</a:t>
                    </a:r>
                    <a:endParaRPr lang="en-US" dirty="0"/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066372967106223"/>
                  <c:y val="-0.12553888939876245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baseline="0" smtClean="0"/>
                      <a:t>33155</a:t>
                    </a:r>
                    <a:r>
                      <a:rPr lang="en-US" baseline="0" smtClean="0"/>
                      <a:t>,0</a:t>
                    </a:r>
                    <a:endParaRPr lang="en-US" baseline="0" dirty="0" smtClean="0"/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24008</c:v>
                </c:pt>
                <c:pt idx="1">
                  <c:v>65548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58039576799159054"/>
          <c:y val="0.19635771146201147"/>
          <c:w val="0.33548964644953982"/>
          <c:h val="0.429077324741695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134288109401983E-3"/>
          <c:y val="0.13340919636380272"/>
          <c:w val="0.60968819121107753"/>
          <c:h val="0.835607042160480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4"/>
            <c:bubble3D val="0"/>
            <c:explosion val="3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8269</a:t>
                    </a:r>
                    <a:r>
                      <a:rPr lang="en-US" baseline="0" dirty="0" smtClean="0"/>
                      <a:t>,</a:t>
                    </a:r>
                    <a:r>
                      <a:rPr lang="ru-RU" baseline="0" dirty="0" smtClean="0"/>
                      <a:t>9</a:t>
                    </a:r>
                    <a:endParaRPr lang="en-US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37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4</a:t>
                    </a:r>
                    <a:r>
                      <a:rPr lang="ru-RU" dirty="0" smtClean="0"/>
                      <a:t>74</a:t>
                    </a:r>
                    <a:r>
                      <a:rPr lang="en-US" dirty="0" smtClean="0"/>
                      <a:t>,5</a:t>
                    </a:r>
                    <a:endParaRPr lang="en-US" dirty="0"/>
                  </a:p>
                </c:rich>
              </c:tx>
              <c:numFmt formatCode="@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8898</a:t>
                    </a:r>
                    <a:r>
                      <a:rPr lang="en-US" baseline="0" dirty="0" smtClean="0"/>
                      <a:t>,0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3477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31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22858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464,0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/>
                      <a:t> </a:t>
                    </a:r>
                    <a:r>
                      <a:rPr lang="ru-RU" baseline="0" dirty="0" smtClean="0"/>
                      <a:t>0,2</a:t>
                    </a:r>
                    <a:endParaRPr lang="en-US" dirty="0"/>
                  </a:p>
                </c:rich>
              </c:tx>
              <c:numFmt formatCode="@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@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оборона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Обслуживние, гос.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22858</c:v>
                </c:pt>
                <c:pt idx="1">
                  <c:v>611.20000000000005</c:v>
                </c:pt>
                <c:pt idx="2">
                  <c:v>377</c:v>
                </c:pt>
                <c:pt idx="3">
                  <c:v>26082</c:v>
                </c:pt>
                <c:pt idx="4">
                  <c:v>15649</c:v>
                </c:pt>
                <c:pt idx="5">
                  <c:v>90</c:v>
                </c:pt>
                <c:pt idx="6">
                  <c:v>36463</c:v>
                </c:pt>
                <c:pt idx="7">
                  <c:v>31</c:v>
                </c:pt>
                <c:pt idx="8">
                  <c:v>464</c:v>
                </c:pt>
                <c:pt idx="9">
                  <c:v>153</c:v>
                </c:pt>
                <c:pt idx="10">
                  <c:v>0.2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580569330680428"/>
          <c:y val="1.4536485435552214E-2"/>
          <c:w val="0.32457416347678542"/>
          <c:h val="0.9041330242585659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5F619-AC52-4CD9-B67B-B1788DA45F0E}" type="doc">
      <dgm:prSet loTypeId="urn:microsoft.com/office/officeart/2005/8/layout/bList2#1" loCatId="list" qsTypeId="urn:microsoft.com/office/officeart/2005/8/quickstyle/simple1" qsCatId="simple" csTypeId="urn:microsoft.com/office/officeart/2005/8/colors/colorful1#1" csCatId="colorful" phldr="1"/>
      <dgm:spPr/>
    </dgm:pt>
    <dgm:pt modelId="{3A0DCA5C-1A3E-4770-A4AD-8FF7131F16DB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</a:rPr>
            <a:t>Поступающие в бюджет денежные средства </a:t>
          </a:r>
          <a:r>
            <a:rPr lang="ru-RU" sz="1600" b="0" dirty="0" smtClean="0">
              <a:solidFill>
                <a:schemeClr val="tx1"/>
              </a:solidFill>
            </a:rPr>
            <a:t>(налоги юридических и физических лиц, штрафы, административные платежи и сборы, финансовая помощь)</a:t>
          </a:r>
          <a:endParaRPr lang="ru-RU" sz="1600" b="0" dirty="0">
            <a:solidFill>
              <a:schemeClr val="tx1"/>
            </a:solidFill>
          </a:endParaRPr>
        </a:p>
      </dgm:t>
    </dgm:pt>
    <dgm:pt modelId="{7574A601-5A1A-4E07-84A4-51B7D715D2BA}" type="parTrans" cxnId="{F1501F01-D92C-4BD8-8C72-2A72E7F4BB79}">
      <dgm:prSet/>
      <dgm:spPr/>
      <dgm:t>
        <a:bodyPr/>
        <a:lstStyle/>
        <a:p>
          <a:endParaRPr lang="ru-RU"/>
        </a:p>
      </dgm:t>
    </dgm:pt>
    <dgm:pt modelId="{C543E562-3C3B-4EB1-AF12-6AB9C1AD6420}" type="sibTrans" cxnId="{F1501F01-D92C-4BD8-8C72-2A72E7F4BB79}">
      <dgm:prSet/>
      <dgm:spPr/>
      <dgm:t>
        <a:bodyPr/>
        <a:lstStyle/>
        <a:p>
          <a:endParaRPr lang="ru-RU"/>
        </a:p>
      </dgm:t>
    </dgm:pt>
    <dgm:pt modelId="{3BB4F36D-DF6D-484C-BCA8-0E721F0913E2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</a:rPr>
            <a:t>Выплачиваемые из бюджета денежные средства </a:t>
          </a:r>
          <a:r>
            <a:rPr lang="ru-RU" sz="1600" dirty="0" smtClean="0">
              <a:solidFill>
                <a:schemeClr val="tx1"/>
              </a:solidFill>
            </a:rPr>
            <a:t>(культура, благоустройство, жилищно-коммунальное хозяйство  и др.)</a:t>
          </a:r>
          <a:endParaRPr lang="ru-RU" sz="1600" dirty="0">
            <a:solidFill>
              <a:schemeClr val="tx1"/>
            </a:solidFill>
          </a:endParaRPr>
        </a:p>
      </dgm:t>
    </dgm:pt>
    <dgm:pt modelId="{E99844AE-22BC-4533-B388-54C957728E20}" type="parTrans" cxnId="{FFBB74FA-7258-4E8A-867C-C27D0B63B64D}">
      <dgm:prSet/>
      <dgm:spPr/>
      <dgm:t>
        <a:bodyPr/>
        <a:lstStyle/>
        <a:p>
          <a:endParaRPr lang="ru-RU"/>
        </a:p>
      </dgm:t>
    </dgm:pt>
    <dgm:pt modelId="{2D8D1851-CADA-4CA7-8EB2-BB71CDF1BBB8}" type="sibTrans" cxnId="{FFBB74FA-7258-4E8A-867C-C27D0B63B64D}">
      <dgm:prSet/>
      <dgm:spPr/>
      <dgm:t>
        <a:bodyPr/>
        <a:lstStyle/>
        <a:p>
          <a:endParaRPr lang="ru-RU"/>
        </a:p>
      </dgm:t>
    </dgm:pt>
    <dgm:pt modelId="{98F80731-730C-4EFB-B903-DE7F026D2AAC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457981-2B8F-433B-9913-A175F71F61AB}" type="parTrans" cxnId="{6CB63C95-B266-4884-A81C-2E5F312AE186}">
      <dgm:prSet/>
      <dgm:spPr/>
      <dgm:t>
        <a:bodyPr/>
        <a:lstStyle/>
        <a:p>
          <a:endParaRPr lang="ru-RU"/>
        </a:p>
      </dgm:t>
    </dgm:pt>
    <dgm:pt modelId="{5486006D-2C4E-4504-979F-F8A48B2E0503}" type="sibTrans" cxnId="{6CB63C95-B266-4884-A81C-2E5F312AE186}">
      <dgm:prSet/>
      <dgm:spPr/>
      <dgm:t>
        <a:bodyPr/>
        <a:lstStyle/>
        <a:p>
          <a:endParaRPr lang="ru-RU"/>
        </a:p>
      </dgm:t>
    </dgm:pt>
    <dgm:pt modelId="{69D6532B-B391-4BF7-941C-092E55844CF0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CE139A-E0F1-406F-8183-EA39D83DA202}" type="parTrans" cxnId="{EC378371-9AEA-48F9-9CF8-0B75FF20C8D7}">
      <dgm:prSet/>
      <dgm:spPr/>
      <dgm:t>
        <a:bodyPr/>
        <a:lstStyle/>
        <a:p>
          <a:endParaRPr lang="ru-RU"/>
        </a:p>
      </dgm:t>
    </dgm:pt>
    <dgm:pt modelId="{94639BEC-15FB-436D-B1D9-D2DAA5C8BEF6}" type="sibTrans" cxnId="{EC378371-9AEA-48F9-9CF8-0B75FF20C8D7}">
      <dgm:prSet/>
      <dgm:spPr/>
      <dgm:t>
        <a:bodyPr/>
        <a:lstStyle/>
        <a:p>
          <a:endParaRPr lang="ru-RU"/>
        </a:p>
      </dgm:t>
    </dgm:pt>
    <dgm:pt modelId="{93FCA2AC-4B89-4854-9113-7F131B654981}" type="pres">
      <dgm:prSet presAssocID="{6B45F619-AC52-4CD9-B67B-B1788DA45F0E}" presName="diagram" presStyleCnt="0">
        <dgm:presLayoutVars>
          <dgm:dir/>
          <dgm:animLvl val="lvl"/>
          <dgm:resizeHandles val="exact"/>
        </dgm:presLayoutVars>
      </dgm:prSet>
      <dgm:spPr/>
    </dgm:pt>
    <dgm:pt modelId="{D1590D72-C6E9-4545-8C4A-EDFF6A7CC976}" type="pres">
      <dgm:prSet presAssocID="{3A0DCA5C-1A3E-4770-A4AD-8FF7131F16DB}" presName="compNode" presStyleCnt="0"/>
      <dgm:spPr/>
    </dgm:pt>
    <dgm:pt modelId="{240B7BD0-5074-4C16-9F6A-945EEBFE69E9}" type="pres">
      <dgm:prSet presAssocID="{3A0DCA5C-1A3E-4770-A4AD-8FF7131F16DB}" presName="childRect" presStyleLbl="bgAcc1" presStyleIdx="0" presStyleCnt="2" custScaleX="120537" custScaleY="21752" custLinFactNeighborX="6432" custLinFactNeighborY="-11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3DBEE-7BFE-4D0F-ADCA-6551F84F6189}" type="pres">
      <dgm:prSet presAssocID="{3A0DCA5C-1A3E-4770-A4AD-8FF7131F16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6E209-9639-493D-8E81-C02A304822B7}" type="pres">
      <dgm:prSet presAssocID="{3A0DCA5C-1A3E-4770-A4AD-8FF7131F16DB}" presName="parentRect" presStyleLbl="alignNode1" presStyleIdx="0" presStyleCnt="2" custScaleX="120620" custScaleY="133762" custLinFactNeighborX="4293" custLinFactNeighborY="-78332"/>
      <dgm:spPr/>
      <dgm:t>
        <a:bodyPr/>
        <a:lstStyle/>
        <a:p>
          <a:endParaRPr lang="ru-RU"/>
        </a:p>
      </dgm:t>
    </dgm:pt>
    <dgm:pt modelId="{090B0649-C803-4144-97D5-6E5FA94A7651}" type="pres">
      <dgm:prSet presAssocID="{3A0DCA5C-1A3E-4770-A4AD-8FF7131F16DB}" presName="adorn" presStyleLbl="fgAccFollowNode1" presStyleIdx="0" presStyleCnt="2" custAng="10800000" custFlipVert="1" custFlipHor="1" custScaleX="111069" custScaleY="76935" custLinFactNeighborX="15767" custLinFactNeighborY="-747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DB4ECF-2031-4277-BFB3-C4B33602B0BD}" type="pres">
      <dgm:prSet presAssocID="{C543E562-3C3B-4EB1-AF12-6AB9C1AD64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9B1D4F7-2FE7-4B34-945E-96F01F47B65F}" type="pres">
      <dgm:prSet presAssocID="{3BB4F36D-DF6D-484C-BCA8-0E721F0913E2}" presName="compNode" presStyleCnt="0"/>
      <dgm:spPr/>
    </dgm:pt>
    <dgm:pt modelId="{5C03BE39-50EA-49E2-8BBD-87B7D4FDBF35}" type="pres">
      <dgm:prSet presAssocID="{3BB4F36D-DF6D-484C-BCA8-0E721F0913E2}" presName="childRect" presStyleLbl="bgAcc1" presStyleIdx="1" presStyleCnt="2" custScaleX="115981" custScaleY="22159" custLinFactNeighborX="-1204" custLinFactNeighborY="-8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C3FC3-13FD-4C90-BB78-78363F706340}" type="pres">
      <dgm:prSet presAssocID="{3BB4F36D-DF6D-484C-BCA8-0E721F0913E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8F94F-4B65-4110-9D4F-C77918B0CDBE}" type="pres">
      <dgm:prSet presAssocID="{3BB4F36D-DF6D-484C-BCA8-0E721F0913E2}" presName="parentRect" presStyleLbl="alignNode1" presStyleIdx="1" presStyleCnt="2" custScaleX="116943" custScaleY="137982" custLinFactNeighborX="-723" custLinFactNeighborY="-77514"/>
      <dgm:spPr/>
      <dgm:t>
        <a:bodyPr/>
        <a:lstStyle/>
        <a:p>
          <a:endParaRPr lang="ru-RU"/>
        </a:p>
      </dgm:t>
    </dgm:pt>
    <dgm:pt modelId="{EDCB605D-2D1D-4607-8BA0-F6D12158C9DB}" type="pres">
      <dgm:prSet presAssocID="{3BB4F36D-DF6D-484C-BCA8-0E721F0913E2}" presName="adorn" presStyleLbl="fgAccFollowNode1" presStyleIdx="1" presStyleCnt="2" custScaleX="85885" custScaleY="63434" custLinFactNeighborX="6554" custLinFactNeighborY="-7456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5D38244C-A70F-4E56-9DEF-7AA7721D2E5F}" type="presOf" srcId="{6B45F619-AC52-4CD9-B67B-B1788DA45F0E}" destId="{93FCA2AC-4B89-4854-9113-7F131B654981}" srcOrd="0" destOrd="0" presId="urn:microsoft.com/office/officeart/2005/8/layout/bList2#1"/>
    <dgm:cxn modelId="{9DA948D2-D00A-470F-8B59-2B3ED7D00CE7}" type="presOf" srcId="{3BB4F36D-DF6D-484C-BCA8-0E721F0913E2}" destId="{22C8F94F-4B65-4110-9D4F-C77918B0CDBE}" srcOrd="1" destOrd="0" presId="urn:microsoft.com/office/officeart/2005/8/layout/bList2#1"/>
    <dgm:cxn modelId="{6F9E8F1D-2D66-4CF2-B74E-1074B0E99C3A}" type="presOf" srcId="{69D6532B-B391-4BF7-941C-092E55844CF0}" destId="{5C03BE39-50EA-49E2-8BBD-87B7D4FDBF35}" srcOrd="0" destOrd="0" presId="urn:microsoft.com/office/officeart/2005/8/layout/bList2#1"/>
    <dgm:cxn modelId="{F1501F01-D92C-4BD8-8C72-2A72E7F4BB79}" srcId="{6B45F619-AC52-4CD9-B67B-B1788DA45F0E}" destId="{3A0DCA5C-1A3E-4770-A4AD-8FF7131F16DB}" srcOrd="0" destOrd="0" parTransId="{7574A601-5A1A-4E07-84A4-51B7D715D2BA}" sibTransId="{C543E562-3C3B-4EB1-AF12-6AB9C1AD6420}"/>
    <dgm:cxn modelId="{E1B5F13E-EE70-420C-A78E-DD67F2CBD06F}" type="presOf" srcId="{98F80731-730C-4EFB-B903-DE7F026D2AAC}" destId="{240B7BD0-5074-4C16-9F6A-945EEBFE69E9}" srcOrd="0" destOrd="0" presId="urn:microsoft.com/office/officeart/2005/8/layout/bList2#1"/>
    <dgm:cxn modelId="{FFBB74FA-7258-4E8A-867C-C27D0B63B64D}" srcId="{6B45F619-AC52-4CD9-B67B-B1788DA45F0E}" destId="{3BB4F36D-DF6D-484C-BCA8-0E721F0913E2}" srcOrd="1" destOrd="0" parTransId="{E99844AE-22BC-4533-B388-54C957728E20}" sibTransId="{2D8D1851-CADA-4CA7-8EB2-BB71CDF1BBB8}"/>
    <dgm:cxn modelId="{329CA780-75DA-4C52-9112-CFC2F2D1CCFB}" type="presOf" srcId="{3BB4F36D-DF6D-484C-BCA8-0E721F0913E2}" destId="{D9DC3FC3-13FD-4C90-BB78-78363F706340}" srcOrd="0" destOrd="0" presId="urn:microsoft.com/office/officeart/2005/8/layout/bList2#1"/>
    <dgm:cxn modelId="{6CB63C95-B266-4884-A81C-2E5F312AE186}" srcId="{3A0DCA5C-1A3E-4770-A4AD-8FF7131F16DB}" destId="{98F80731-730C-4EFB-B903-DE7F026D2AAC}" srcOrd="0" destOrd="0" parTransId="{C2457981-2B8F-433B-9913-A175F71F61AB}" sibTransId="{5486006D-2C4E-4504-979F-F8A48B2E0503}"/>
    <dgm:cxn modelId="{D26511B1-0764-45F8-8028-91B5864869AD}" type="presOf" srcId="{3A0DCA5C-1A3E-4770-A4AD-8FF7131F16DB}" destId="{BD56E209-9639-493D-8E81-C02A304822B7}" srcOrd="1" destOrd="0" presId="urn:microsoft.com/office/officeart/2005/8/layout/bList2#1"/>
    <dgm:cxn modelId="{EC378371-9AEA-48F9-9CF8-0B75FF20C8D7}" srcId="{3BB4F36D-DF6D-484C-BCA8-0E721F0913E2}" destId="{69D6532B-B391-4BF7-941C-092E55844CF0}" srcOrd="0" destOrd="0" parTransId="{DBCE139A-E0F1-406F-8183-EA39D83DA202}" sibTransId="{94639BEC-15FB-436D-B1D9-D2DAA5C8BEF6}"/>
    <dgm:cxn modelId="{1BC49A27-15F6-4B3F-8EC1-D01DEDDCDA28}" type="presOf" srcId="{3A0DCA5C-1A3E-4770-A4AD-8FF7131F16DB}" destId="{54A3DBEE-7BFE-4D0F-ADCA-6551F84F6189}" srcOrd="0" destOrd="0" presId="urn:microsoft.com/office/officeart/2005/8/layout/bList2#1"/>
    <dgm:cxn modelId="{27293FBA-A8BB-4DDE-B0B2-3E6C4B40777C}" type="presOf" srcId="{C543E562-3C3B-4EB1-AF12-6AB9C1AD6420}" destId="{FCDB4ECF-2031-4277-BFB3-C4B33602B0BD}" srcOrd="0" destOrd="0" presId="urn:microsoft.com/office/officeart/2005/8/layout/bList2#1"/>
    <dgm:cxn modelId="{892383F3-49C0-4A5A-810D-41B999F3CD11}" type="presParOf" srcId="{93FCA2AC-4B89-4854-9113-7F131B654981}" destId="{D1590D72-C6E9-4545-8C4A-EDFF6A7CC976}" srcOrd="0" destOrd="0" presId="urn:microsoft.com/office/officeart/2005/8/layout/bList2#1"/>
    <dgm:cxn modelId="{220DF120-C678-48CC-A65D-1EAC40277B36}" type="presParOf" srcId="{D1590D72-C6E9-4545-8C4A-EDFF6A7CC976}" destId="{240B7BD0-5074-4C16-9F6A-945EEBFE69E9}" srcOrd="0" destOrd="0" presId="urn:microsoft.com/office/officeart/2005/8/layout/bList2#1"/>
    <dgm:cxn modelId="{CA844158-6DE6-4483-9A42-FEE806129FCD}" type="presParOf" srcId="{D1590D72-C6E9-4545-8C4A-EDFF6A7CC976}" destId="{54A3DBEE-7BFE-4D0F-ADCA-6551F84F6189}" srcOrd="1" destOrd="0" presId="urn:microsoft.com/office/officeart/2005/8/layout/bList2#1"/>
    <dgm:cxn modelId="{48C5290E-789A-4473-BFDF-EBD8C4E9BA36}" type="presParOf" srcId="{D1590D72-C6E9-4545-8C4A-EDFF6A7CC976}" destId="{BD56E209-9639-493D-8E81-C02A304822B7}" srcOrd="2" destOrd="0" presId="urn:microsoft.com/office/officeart/2005/8/layout/bList2#1"/>
    <dgm:cxn modelId="{13388E57-BC27-43A2-9260-8B6F8E71F92E}" type="presParOf" srcId="{D1590D72-C6E9-4545-8C4A-EDFF6A7CC976}" destId="{090B0649-C803-4144-97D5-6E5FA94A7651}" srcOrd="3" destOrd="0" presId="urn:microsoft.com/office/officeart/2005/8/layout/bList2#1"/>
    <dgm:cxn modelId="{7A393EE6-27E9-4110-AE2D-F0B99270C9FE}" type="presParOf" srcId="{93FCA2AC-4B89-4854-9113-7F131B654981}" destId="{FCDB4ECF-2031-4277-BFB3-C4B33602B0BD}" srcOrd="1" destOrd="0" presId="urn:microsoft.com/office/officeart/2005/8/layout/bList2#1"/>
    <dgm:cxn modelId="{82521543-3343-49B3-B17D-A2221B6646B1}" type="presParOf" srcId="{93FCA2AC-4B89-4854-9113-7F131B654981}" destId="{C9B1D4F7-2FE7-4B34-945E-96F01F47B65F}" srcOrd="2" destOrd="0" presId="urn:microsoft.com/office/officeart/2005/8/layout/bList2#1"/>
    <dgm:cxn modelId="{11ECAE7F-6E3E-412D-837B-DB5AA4486B6C}" type="presParOf" srcId="{C9B1D4F7-2FE7-4B34-945E-96F01F47B65F}" destId="{5C03BE39-50EA-49E2-8BBD-87B7D4FDBF35}" srcOrd="0" destOrd="0" presId="urn:microsoft.com/office/officeart/2005/8/layout/bList2#1"/>
    <dgm:cxn modelId="{CC500CB7-0D94-4410-B950-783F391F9626}" type="presParOf" srcId="{C9B1D4F7-2FE7-4B34-945E-96F01F47B65F}" destId="{D9DC3FC3-13FD-4C90-BB78-78363F706340}" srcOrd="1" destOrd="0" presId="urn:microsoft.com/office/officeart/2005/8/layout/bList2#1"/>
    <dgm:cxn modelId="{64317A58-7B45-4C7F-BA44-E2CEC5598904}" type="presParOf" srcId="{C9B1D4F7-2FE7-4B34-945E-96F01F47B65F}" destId="{22C8F94F-4B65-4110-9D4F-C77918B0CDBE}" srcOrd="2" destOrd="0" presId="urn:microsoft.com/office/officeart/2005/8/layout/bList2#1"/>
    <dgm:cxn modelId="{F0EFF695-5627-4249-86F5-DB235B6DFE98}" type="presParOf" srcId="{C9B1D4F7-2FE7-4B34-945E-96F01F47B65F}" destId="{EDCB605D-2D1D-4607-8BA0-F6D12158C9DB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A65B91-DA97-458D-8595-F0A4730F76E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B1299B-11DF-41FD-8055-34DF8F0EECA4}">
      <dgm:prSet phldrT="[Текст]" custT="1"/>
      <dgm:spPr/>
      <dgm:t>
        <a:bodyPr/>
        <a:lstStyle/>
        <a:p>
          <a:r>
            <a:rPr lang="ru-RU" sz="2800" dirty="0" smtClean="0"/>
            <a:t>Дефицит</a:t>
          </a:r>
          <a:endParaRPr lang="ru-RU" sz="2800" dirty="0"/>
        </a:p>
      </dgm:t>
    </dgm:pt>
    <dgm:pt modelId="{1DF8DCAB-CB8A-4BDD-89CC-A32E7FF06032}" type="parTrans" cxnId="{FB907A26-CCF0-4C9F-9E9C-3364D276D990}">
      <dgm:prSet/>
      <dgm:spPr/>
      <dgm:t>
        <a:bodyPr/>
        <a:lstStyle/>
        <a:p>
          <a:endParaRPr lang="ru-RU"/>
        </a:p>
      </dgm:t>
    </dgm:pt>
    <dgm:pt modelId="{80019B04-CFCB-4CBF-824D-C81369C15A51}" type="sibTrans" cxnId="{FB907A26-CCF0-4C9F-9E9C-3364D276D990}">
      <dgm:prSet/>
      <dgm:spPr/>
      <dgm:t>
        <a:bodyPr/>
        <a:lstStyle/>
        <a:p>
          <a:endParaRPr lang="ru-RU"/>
        </a:p>
      </dgm:t>
    </dgm:pt>
    <dgm:pt modelId="{1D459CF2-C557-4C84-A6C7-5122EB45460C}">
      <dgm:prSet phldrT="[Текст]" custT="1"/>
      <dgm:spPr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dirty="0" smtClean="0"/>
            <a:t>Превышение расходов бюджета над его расходами</a:t>
          </a:r>
          <a:endParaRPr lang="ru-RU" sz="1500" dirty="0"/>
        </a:p>
      </dgm:t>
    </dgm:pt>
    <dgm:pt modelId="{0E4B7ED5-8004-4FCD-A204-8DA07DAAECAC}" type="parTrans" cxnId="{ECDC8D6F-02DB-41E6-9471-E5BBA54F41B1}">
      <dgm:prSet/>
      <dgm:spPr/>
      <dgm:t>
        <a:bodyPr/>
        <a:lstStyle/>
        <a:p>
          <a:endParaRPr lang="ru-RU"/>
        </a:p>
      </dgm:t>
    </dgm:pt>
    <dgm:pt modelId="{1A4E9AD4-38C0-4F9F-A608-53315221B959}" type="sibTrans" cxnId="{ECDC8D6F-02DB-41E6-9471-E5BBA54F41B1}">
      <dgm:prSet/>
      <dgm:spPr/>
      <dgm:t>
        <a:bodyPr/>
        <a:lstStyle/>
        <a:p>
          <a:endParaRPr lang="ru-RU"/>
        </a:p>
      </dgm:t>
    </dgm:pt>
    <dgm:pt modelId="{A2564DD4-863B-4E4F-813D-35D0C8C42BBB}">
      <dgm:prSet phldrT="[Текст]" custT="1"/>
      <dgm:spPr/>
      <dgm:t>
        <a:bodyPr/>
        <a:lstStyle/>
        <a:p>
          <a:r>
            <a:rPr lang="ru-RU" sz="2800" dirty="0" smtClean="0"/>
            <a:t>Профицит</a:t>
          </a:r>
          <a:endParaRPr lang="ru-RU" sz="2800" dirty="0"/>
        </a:p>
      </dgm:t>
    </dgm:pt>
    <dgm:pt modelId="{B581FABB-6CA4-4DBF-816C-493C8ED83936}" type="parTrans" cxnId="{EBCF31C4-D111-4A32-8F4C-F0AB6179D16B}">
      <dgm:prSet/>
      <dgm:spPr/>
      <dgm:t>
        <a:bodyPr/>
        <a:lstStyle/>
        <a:p>
          <a:endParaRPr lang="ru-RU"/>
        </a:p>
      </dgm:t>
    </dgm:pt>
    <dgm:pt modelId="{F5652E49-3040-492E-BDF3-6EB263CC7F94}" type="sibTrans" cxnId="{EBCF31C4-D111-4A32-8F4C-F0AB6179D16B}">
      <dgm:prSet/>
      <dgm:spPr/>
      <dgm:t>
        <a:bodyPr/>
        <a:lstStyle/>
        <a:p>
          <a:endParaRPr lang="ru-RU"/>
        </a:p>
      </dgm:t>
    </dgm:pt>
    <dgm:pt modelId="{2A357F24-06E8-4D15-9F1B-9796EEE8A6CD}">
      <dgm:prSet phldrT="[Текст]" custT="1"/>
      <dgm:spPr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dirty="0" smtClean="0"/>
            <a:t>Превышение доходов бюджета над его расходами</a:t>
          </a:r>
          <a:endParaRPr lang="ru-RU" sz="1500" dirty="0"/>
        </a:p>
      </dgm:t>
    </dgm:pt>
    <dgm:pt modelId="{6EAD459F-4B98-4564-8A64-6C77E0C5DD18}" type="parTrans" cxnId="{095841BE-08CD-42A2-BA4F-E92CB77A5D16}">
      <dgm:prSet/>
      <dgm:spPr/>
      <dgm:t>
        <a:bodyPr/>
        <a:lstStyle/>
        <a:p>
          <a:endParaRPr lang="ru-RU"/>
        </a:p>
      </dgm:t>
    </dgm:pt>
    <dgm:pt modelId="{AB6432C7-9EE4-4648-B9E9-5540563D9B5F}" type="sibTrans" cxnId="{095841BE-08CD-42A2-BA4F-E92CB77A5D16}">
      <dgm:prSet/>
      <dgm:spPr/>
      <dgm:t>
        <a:bodyPr/>
        <a:lstStyle/>
        <a:p>
          <a:endParaRPr lang="ru-RU"/>
        </a:p>
      </dgm:t>
    </dgm:pt>
    <dgm:pt modelId="{0F5B900D-9802-494A-ABCF-692025955EEB}" type="pres">
      <dgm:prSet presAssocID="{06A65B91-DA97-458D-8595-F0A4730F76E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63009B-B81C-4A81-A6F7-0E8ABFE418F8}" type="pres">
      <dgm:prSet presAssocID="{73B1299B-11DF-41FD-8055-34DF8F0EECA4}" presName="linNode" presStyleCnt="0"/>
      <dgm:spPr/>
    </dgm:pt>
    <dgm:pt modelId="{9723F265-CA9E-46F9-AFB9-31B2CB4AEAE8}" type="pres">
      <dgm:prSet presAssocID="{73B1299B-11DF-41FD-8055-34DF8F0EECA4}" presName="parentShp" presStyleLbl="node1" presStyleIdx="0" presStyleCnt="2" custLinFactNeighborY="-63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640C7-8F8D-4E72-9C9E-88107B79F460}" type="pres">
      <dgm:prSet presAssocID="{73B1299B-11DF-41FD-8055-34DF8F0EECA4}" presName="childShp" presStyleLbl="bgAccFollowNode1" presStyleIdx="0" presStyleCnt="2" custLinFactNeighborX="6482" custLinFactNeighborY="-65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55DDD-4215-4482-94D5-26E759C003EB}" type="pres">
      <dgm:prSet presAssocID="{80019B04-CFCB-4CBF-824D-C81369C15A51}" presName="spacing" presStyleCnt="0"/>
      <dgm:spPr/>
    </dgm:pt>
    <dgm:pt modelId="{41A74058-BE89-4537-B1F6-0B7B161EE431}" type="pres">
      <dgm:prSet presAssocID="{A2564DD4-863B-4E4F-813D-35D0C8C42BBB}" presName="linNode" presStyleCnt="0"/>
      <dgm:spPr/>
    </dgm:pt>
    <dgm:pt modelId="{66320CA8-72DD-4714-8ECE-346D0F65B893}" type="pres">
      <dgm:prSet presAssocID="{A2564DD4-863B-4E4F-813D-35D0C8C42BBB}" presName="parentShp" presStyleLbl="node1" presStyleIdx="1" presStyleCnt="2" custScaleY="103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969D9-1340-4CEA-AF8F-539357CFE562}" type="pres">
      <dgm:prSet presAssocID="{A2564DD4-863B-4E4F-813D-35D0C8C42BBB}" presName="childShp" presStyleLbl="bgAccFollowNode1" presStyleIdx="1" presStyleCnt="2" custLinFactNeighborX="4167" custLinFactNeighborY="-12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24575F-8699-4E8A-AF48-86B9855A1691}" type="presOf" srcId="{73B1299B-11DF-41FD-8055-34DF8F0EECA4}" destId="{9723F265-CA9E-46F9-AFB9-31B2CB4AEAE8}" srcOrd="0" destOrd="0" presId="urn:microsoft.com/office/officeart/2005/8/layout/vList6"/>
    <dgm:cxn modelId="{5E16FB40-CA04-4A2B-BB96-3DEB3B9459CB}" type="presOf" srcId="{A2564DD4-863B-4E4F-813D-35D0C8C42BBB}" destId="{66320CA8-72DD-4714-8ECE-346D0F65B893}" srcOrd="0" destOrd="0" presId="urn:microsoft.com/office/officeart/2005/8/layout/vList6"/>
    <dgm:cxn modelId="{D0AA1491-743F-46C3-8754-CA09E33A5561}" type="presOf" srcId="{2A357F24-06E8-4D15-9F1B-9796EEE8A6CD}" destId="{211969D9-1340-4CEA-AF8F-539357CFE562}" srcOrd="0" destOrd="0" presId="urn:microsoft.com/office/officeart/2005/8/layout/vList6"/>
    <dgm:cxn modelId="{ECDC8D6F-02DB-41E6-9471-E5BBA54F41B1}" srcId="{73B1299B-11DF-41FD-8055-34DF8F0EECA4}" destId="{1D459CF2-C557-4C84-A6C7-5122EB45460C}" srcOrd="0" destOrd="0" parTransId="{0E4B7ED5-8004-4FCD-A204-8DA07DAAECAC}" sibTransId="{1A4E9AD4-38C0-4F9F-A608-53315221B959}"/>
    <dgm:cxn modelId="{F2065FEF-B676-4E4B-AF43-5A6E54831796}" type="presOf" srcId="{1D459CF2-C557-4C84-A6C7-5122EB45460C}" destId="{AFD640C7-8F8D-4E72-9C9E-88107B79F460}" srcOrd="0" destOrd="0" presId="urn:microsoft.com/office/officeart/2005/8/layout/vList6"/>
    <dgm:cxn modelId="{23A24492-8DCF-4DA7-B788-3818D365538E}" type="presOf" srcId="{06A65B91-DA97-458D-8595-F0A4730F76ED}" destId="{0F5B900D-9802-494A-ABCF-692025955EEB}" srcOrd="0" destOrd="0" presId="urn:microsoft.com/office/officeart/2005/8/layout/vList6"/>
    <dgm:cxn modelId="{EBCF31C4-D111-4A32-8F4C-F0AB6179D16B}" srcId="{06A65B91-DA97-458D-8595-F0A4730F76ED}" destId="{A2564DD4-863B-4E4F-813D-35D0C8C42BBB}" srcOrd="1" destOrd="0" parTransId="{B581FABB-6CA4-4DBF-816C-493C8ED83936}" sibTransId="{F5652E49-3040-492E-BDF3-6EB263CC7F94}"/>
    <dgm:cxn modelId="{095841BE-08CD-42A2-BA4F-E92CB77A5D16}" srcId="{A2564DD4-863B-4E4F-813D-35D0C8C42BBB}" destId="{2A357F24-06E8-4D15-9F1B-9796EEE8A6CD}" srcOrd="0" destOrd="0" parTransId="{6EAD459F-4B98-4564-8A64-6C77E0C5DD18}" sibTransId="{AB6432C7-9EE4-4648-B9E9-5540563D9B5F}"/>
    <dgm:cxn modelId="{FB907A26-CCF0-4C9F-9E9C-3364D276D990}" srcId="{06A65B91-DA97-458D-8595-F0A4730F76ED}" destId="{73B1299B-11DF-41FD-8055-34DF8F0EECA4}" srcOrd="0" destOrd="0" parTransId="{1DF8DCAB-CB8A-4BDD-89CC-A32E7FF06032}" sibTransId="{80019B04-CFCB-4CBF-824D-C81369C15A51}"/>
    <dgm:cxn modelId="{16FFABD9-4FA2-4FF2-B86A-5FE18B49D333}" type="presParOf" srcId="{0F5B900D-9802-494A-ABCF-692025955EEB}" destId="{D363009B-B81C-4A81-A6F7-0E8ABFE418F8}" srcOrd="0" destOrd="0" presId="urn:microsoft.com/office/officeart/2005/8/layout/vList6"/>
    <dgm:cxn modelId="{7708497A-9DD6-45D4-B2FC-1295EE811A19}" type="presParOf" srcId="{D363009B-B81C-4A81-A6F7-0E8ABFE418F8}" destId="{9723F265-CA9E-46F9-AFB9-31B2CB4AEAE8}" srcOrd="0" destOrd="0" presId="urn:microsoft.com/office/officeart/2005/8/layout/vList6"/>
    <dgm:cxn modelId="{2D75A22A-2FB6-4FB4-B563-C3C6FF18F425}" type="presParOf" srcId="{D363009B-B81C-4A81-A6F7-0E8ABFE418F8}" destId="{AFD640C7-8F8D-4E72-9C9E-88107B79F460}" srcOrd="1" destOrd="0" presId="urn:microsoft.com/office/officeart/2005/8/layout/vList6"/>
    <dgm:cxn modelId="{5FF57DF2-948B-49DB-872A-5C4E8DB4CDE8}" type="presParOf" srcId="{0F5B900D-9802-494A-ABCF-692025955EEB}" destId="{76C55DDD-4215-4482-94D5-26E759C003EB}" srcOrd="1" destOrd="0" presId="urn:microsoft.com/office/officeart/2005/8/layout/vList6"/>
    <dgm:cxn modelId="{07FFAB3B-91CF-4A18-8C80-19CF8A03FFE7}" type="presParOf" srcId="{0F5B900D-9802-494A-ABCF-692025955EEB}" destId="{41A74058-BE89-4537-B1F6-0B7B161EE431}" srcOrd="2" destOrd="0" presId="urn:microsoft.com/office/officeart/2005/8/layout/vList6"/>
    <dgm:cxn modelId="{EB5B48F4-4AD8-412D-B332-F5D3D4982E5B}" type="presParOf" srcId="{41A74058-BE89-4537-B1F6-0B7B161EE431}" destId="{66320CA8-72DD-4714-8ECE-346D0F65B893}" srcOrd="0" destOrd="0" presId="urn:microsoft.com/office/officeart/2005/8/layout/vList6"/>
    <dgm:cxn modelId="{D9CE59EF-4DCC-46C0-99C6-7A073404F526}" type="presParOf" srcId="{41A74058-BE89-4537-B1F6-0B7B161EE431}" destId="{211969D9-1340-4CEA-AF8F-539357CFE56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6EC219-D1E3-483D-B710-5B9CDF1C4BC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02B10F-DDC9-4820-853A-F2F262996B15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83B8915-FB11-4432-8C45-6557D96921CF}" type="parTrans" cxnId="{04FA572C-3628-4150-A3A9-DE63D7C37967}">
      <dgm:prSet/>
      <dgm:spPr/>
      <dgm:t>
        <a:bodyPr/>
        <a:lstStyle/>
        <a:p>
          <a:endParaRPr lang="ru-RU"/>
        </a:p>
      </dgm:t>
    </dgm:pt>
    <dgm:pt modelId="{4B76CBCA-79AF-4CDA-8597-83D623F0CB41}" type="sibTrans" cxnId="{04FA572C-3628-4150-A3A9-DE63D7C37967}">
      <dgm:prSet/>
      <dgm:spPr/>
      <dgm:t>
        <a:bodyPr/>
        <a:lstStyle/>
        <a:p>
          <a:endParaRPr lang="ru-RU"/>
        </a:p>
      </dgm:t>
    </dgm:pt>
    <dgm:pt modelId="{CA322544-7D03-4EEB-BFD9-27B4B79C4894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 на доходы физических лиц;</a:t>
          </a:r>
          <a:endParaRPr lang="ru-RU" sz="1600" b="1" dirty="0"/>
        </a:p>
      </dgm:t>
    </dgm:pt>
    <dgm:pt modelId="{0BA7505B-0557-4384-98CB-2169EA9972BA}" type="parTrans" cxnId="{E0C08DCA-8A57-47F2-8AE7-76428B9112B2}">
      <dgm:prSet/>
      <dgm:spPr/>
      <dgm:t>
        <a:bodyPr/>
        <a:lstStyle/>
        <a:p>
          <a:endParaRPr lang="ru-RU"/>
        </a:p>
      </dgm:t>
    </dgm:pt>
    <dgm:pt modelId="{76276C9D-F1D1-402D-94EE-5B587C62B117}" type="sibTrans" cxnId="{E0C08DCA-8A57-47F2-8AE7-76428B9112B2}">
      <dgm:prSet/>
      <dgm:spPr/>
      <dgm:t>
        <a:bodyPr/>
        <a:lstStyle/>
        <a:p>
          <a:endParaRPr lang="ru-RU"/>
        </a:p>
      </dgm:t>
    </dgm:pt>
    <dgm:pt modelId="{C3539DC0-494A-4D21-9DCE-39FC2DA6246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C26E9BA-94AF-4F12-B86E-C5791E08C48E}" type="parTrans" cxnId="{83889BA8-08C9-4F58-88F2-20977D91632F}">
      <dgm:prSet/>
      <dgm:spPr/>
      <dgm:t>
        <a:bodyPr/>
        <a:lstStyle/>
        <a:p>
          <a:endParaRPr lang="ru-RU"/>
        </a:p>
      </dgm:t>
    </dgm:pt>
    <dgm:pt modelId="{2EEDB50E-030D-4107-87AC-E278A8341518}" type="sibTrans" cxnId="{83889BA8-08C9-4F58-88F2-20977D91632F}">
      <dgm:prSet/>
      <dgm:spPr/>
      <dgm:t>
        <a:bodyPr/>
        <a:lstStyle/>
        <a:p>
          <a:endParaRPr lang="ru-RU"/>
        </a:p>
      </dgm:t>
    </dgm:pt>
    <dgm:pt modelId="{2590405A-22EA-42DB-91A3-B2F3EC6E05B5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Доходы от использования имущества, находящегося в государственной и муниципальной собственности;</a:t>
          </a:r>
          <a:endParaRPr lang="ru-RU" sz="1600" b="1" dirty="0"/>
        </a:p>
      </dgm:t>
    </dgm:pt>
    <dgm:pt modelId="{A5E33035-2876-49F5-B4F1-AE5011F33F31}" type="parTrans" cxnId="{6462BD3C-D9A6-4B03-A1F7-85C6D44E7C46}">
      <dgm:prSet/>
      <dgm:spPr/>
      <dgm:t>
        <a:bodyPr/>
        <a:lstStyle/>
        <a:p>
          <a:endParaRPr lang="ru-RU"/>
        </a:p>
      </dgm:t>
    </dgm:pt>
    <dgm:pt modelId="{ED76B4D3-2E12-43FC-AB3D-9E4527774915}" type="sibTrans" cxnId="{6462BD3C-D9A6-4B03-A1F7-85C6D44E7C46}">
      <dgm:prSet/>
      <dgm:spPr/>
      <dgm:t>
        <a:bodyPr/>
        <a:lstStyle/>
        <a:p>
          <a:endParaRPr lang="ru-RU"/>
        </a:p>
      </dgm:t>
    </dgm:pt>
    <dgm:pt modelId="{33A3BD37-7F45-4445-90B7-11F5DD6C5E62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B7323F4-893B-49DE-9D2E-39829153DEA2}" type="parTrans" cxnId="{8BDC180D-3D58-4D38-988E-2EA47BBEEC84}">
      <dgm:prSet/>
      <dgm:spPr/>
      <dgm:t>
        <a:bodyPr/>
        <a:lstStyle/>
        <a:p>
          <a:endParaRPr lang="ru-RU"/>
        </a:p>
      </dgm:t>
    </dgm:pt>
    <dgm:pt modelId="{787DCA2D-393E-408A-9AB1-7619E796EC17}" type="sibTrans" cxnId="{8BDC180D-3D58-4D38-988E-2EA47BBEEC84}">
      <dgm:prSet/>
      <dgm:spPr/>
      <dgm:t>
        <a:bodyPr/>
        <a:lstStyle/>
        <a:p>
          <a:endParaRPr lang="ru-RU"/>
        </a:p>
      </dgm:t>
    </dgm:pt>
    <dgm:pt modelId="{8F3C3C95-C21D-4876-BD14-D0977C2231C7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Поступления от других бюджетов (межбюджетные трансферты), организаций, граждан (кроме налоговых и неналоговых доходов) </a:t>
          </a:r>
          <a:endParaRPr lang="ru-RU" sz="1600" b="1" dirty="0"/>
        </a:p>
      </dgm:t>
    </dgm:pt>
    <dgm:pt modelId="{1873A511-EE41-499E-945E-A8674D0D6D25}" type="parTrans" cxnId="{9432844D-05C7-48B4-A663-CF64426DC5F0}">
      <dgm:prSet/>
      <dgm:spPr/>
      <dgm:t>
        <a:bodyPr/>
        <a:lstStyle/>
        <a:p>
          <a:endParaRPr lang="ru-RU"/>
        </a:p>
      </dgm:t>
    </dgm:pt>
    <dgm:pt modelId="{DE57E812-C184-416F-8302-4DCBDE1CF808}" type="sibTrans" cxnId="{9432844D-05C7-48B4-A663-CF64426DC5F0}">
      <dgm:prSet/>
      <dgm:spPr/>
      <dgm:t>
        <a:bodyPr/>
        <a:lstStyle/>
        <a:p>
          <a:endParaRPr lang="ru-RU"/>
        </a:p>
      </dgm:t>
    </dgm:pt>
    <dgm:pt modelId="{9392BAE9-6109-4EA0-8657-86CE8B056229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Акцизы;</a:t>
          </a:r>
          <a:endParaRPr lang="ru-RU" sz="1600" b="1" dirty="0"/>
        </a:p>
      </dgm:t>
    </dgm:pt>
    <dgm:pt modelId="{354C6508-C9A6-4DAB-8572-7F75D1052808}" type="parTrans" cxnId="{68A0C8C6-27DE-4CFC-9A65-8C45B856EBA6}">
      <dgm:prSet/>
      <dgm:spPr/>
      <dgm:t>
        <a:bodyPr/>
        <a:lstStyle/>
        <a:p>
          <a:endParaRPr lang="ru-RU"/>
        </a:p>
      </dgm:t>
    </dgm:pt>
    <dgm:pt modelId="{87FB7F65-182C-4984-8457-0CD1D60D755A}" type="sibTrans" cxnId="{68A0C8C6-27DE-4CFC-9A65-8C45B856EBA6}">
      <dgm:prSet/>
      <dgm:spPr/>
      <dgm:t>
        <a:bodyPr/>
        <a:lstStyle/>
        <a:p>
          <a:endParaRPr lang="ru-RU"/>
        </a:p>
      </dgm:t>
    </dgm:pt>
    <dgm:pt modelId="{F31B63E5-A5D7-4F77-8A25-C6EAB1A14FCF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Налог, взимаемый в связи с применением упрощенной системы налогообложения;</a:t>
          </a:r>
          <a:endParaRPr lang="ru-RU" sz="1600" b="1" dirty="0"/>
        </a:p>
      </dgm:t>
    </dgm:pt>
    <dgm:pt modelId="{7C24C976-CAFF-46A9-B769-E551D240EE98}" type="parTrans" cxnId="{B2A906C3-A7D5-4F95-A93A-05F0C77053FB}">
      <dgm:prSet/>
      <dgm:spPr/>
      <dgm:t>
        <a:bodyPr/>
        <a:lstStyle/>
        <a:p>
          <a:endParaRPr lang="ru-RU"/>
        </a:p>
      </dgm:t>
    </dgm:pt>
    <dgm:pt modelId="{00D407DE-981A-45C6-A277-EEB8FD585898}" type="sibTrans" cxnId="{B2A906C3-A7D5-4F95-A93A-05F0C77053FB}">
      <dgm:prSet/>
      <dgm:spPr/>
      <dgm:t>
        <a:bodyPr/>
        <a:lstStyle/>
        <a:p>
          <a:endParaRPr lang="ru-RU"/>
        </a:p>
      </dgm:t>
    </dgm:pt>
    <dgm:pt modelId="{3192BCED-8031-40C7-9089-83EE865BAAA0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Единый сельскохозяйственный налог;</a:t>
          </a:r>
          <a:endParaRPr lang="ru-RU" sz="1600" b="1" dirty="0"/>
        </a:p>
      </dgm:t>
    </dgm:pt>
    <dgm:pt modelId="{C3C312BD-5C33-47F7-AAEB-22123756A890}" type="parTrans" cxnId="{F78E9D95-3595-4D15-AFC2-EA3150E87C5F}">
      <dgm:prSet/>
      <dgm:spPr/>
      <dgm:t>
        <a:bodyPr/>
        <a:lstStyle/>
        <a:p>
          <a:endParaRPr lang="ru-RU"/>
        </a:p>
      </dgm:t>
    </dgm:pt>
    <dgm:pt modelId="{98DC1B08-C569-4A48-BE6C-753EF9A729C3}" type="sibTrans" cxnId="{F78E9D95-3595-4D15-AFC2-EA3150E87C5F}">
      <dgm:prSet/>
      <dgm:spPr/>
      <dgm:t>
        <a:bodyPr/>
        <a:lstStyle/>
        <a:p>
          <a:endParaRPr lang="ru-RU"/>
        </a:p>
      </dgm:t>
    </dgm:pt>
    <dgm:pt modelId="{D8E9EBDA-145D-482D-9236-B587A079A4CD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 на имущество физических лиц;</a:t>
          </a:r>
          <a:endParaRPr lang="ru-RU" sz="1600" b="1" dirty="0"/>
        </a:p>
      </dgm:t>
    </dgm:pt>
    <dgm:pt modelId="{3B9653FA-DE9C-4E8E-9398-E8B75FAA3DE1}" type="parTrans" cxnId="{FD975E96-CFC1-472E-A944-B2F41513C7AC}">
      <dgm:prSet/>
      <dgm:spPr/>
      <dgm:t>
        <a:bodyPr/>
        <a:lstStyle/>
        <a:p>
          <a:endParaRPr lang="ru-RU"/>
        </a:p>
      </dgm:t>
    </dgm:pt>
    <dgm:pt modelId="{7418158C-BE56-46F1-9214-90CF75D473B0}" type="sibTrans" cxnId="{FD975E96-CFC1-472E-A944-B2F41513C7AC}">
      <dgm:prSet/>
      <dgm:spPr/>
      <dgm:t>
        <a:bodyPr/>
        <a:lstStyle/>
        <a:p>
          <a:endParaRPr lang="ru-RU"/>
        </a:p>
      </dgm:t>
    </dgm:pt>
    <dgm:pt modelId="{3985CEB5-DC13-4642-B8B9-694FAF10C408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Земельный налог .</a:t>
          </a:r>
          <a:endParaRPr lang="ru-RU" sz="1600" b="1" dirty="0"/>
        </a:p>
      </dgm:t>
    </dgm:pt>
    <dgm:pt modelId="{A09D6365-CD17-421F-9806-2909A50100A4}" type="parTrans" cxnId="{0B7F3D06-DB86-4607-9A5B-EB07C3CAA8DA}">
      <dgm:prSet/>
      <dgm:spPr/>
      <dgm:t>
        <a:bodyPr/>
        <a:lstStyle/>
        <a:p>
          <a:endParaRPr lang="ru-RU"/>
        </a:p>
      </dgm:t>
    </dgm:pt>
    <dgm:pt modelId="{43A44E28-D506-4138-AB4E-598BE39D4E0B}" type="sibTrans" cxnId="{0B7F3D06-DB86-4607-9A5B-EB07C3CAA8DA}">
      <dgm:prSet/>
      <dgm:spPr/>
      <dgm:t>
        <a:bodyPr/>
        <a:lstStyle/>
        <a:p>
          <a:endParaRPr lang="ru-RU"/>
        </a:p>
      </dgm:t>
    </dgm:pt>
    <dgm:pt modelId="{52825480-5C25-42D2-91EA-3DD5739B3A80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600" dirty="0"/>
        </a:p>
      </dgm:t>
    </dgm:pt>
    <dgm:pt modelId="{8B6590D8-EA8D-4D3F-B5CD-E950582AE822}" type="parTrans" cxnId="{F531D1BC-4035-4FFB-BED5-A489F1397D6B}">
      <dgm:prSet/>
      <dgm:spPr/>
      <dgm:t>
        <a:bodyPr/>
        <a:lstStyle/>
        <a:p>
          <a:endParaRPr lang="ru-RU"/>
        </a:p>
      </dgm:t>
    </dgm:pt>
    <dgm:pt modelId="{58D710E1-8777-4384-8B53-F9DBDB285430}" type="sibTrans" cxnId="{F531D1BC-4035-4FFB-BED5-A489F1397D6B}">
      <dgm:prSet/>
      <dgm:spPr/>
      <dgm:t>
        <a:bodyPr/>
        <a:lstStyle/>
        <a:p>
          <a:endParaRPr lang="ru-RU"/>
        </a:p>
      </dgm:t>
    </dgm:pt>
    <dgm:pt modelId="{2124604A-A1B4-491B-B7BB-8991025B4D40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 Доходы от продажи материальных и нематериальных активов;</a:t>
          </a:r>
          <a:endParaRPr lang="ru-RU" sz="1600" b="1" dirty="0"/>
        </a:p>
      </dgm:t>
    </dgm:pt>
    <dgm:pt modelId="{9F82B017-902F-4E2B-8017-FDABB6F42C13}" type="parTrans" cxnId="{797A03FA-D6EA-4BCC-ACD1-37870B6629E1}">
      <dgm:prSet/>
      <dgm:spPr/>
      <dgm:t>
        <a:bodyPr/>
        <a:lstStyle/>
        <a:p>
          <a:endParaRPr lang="ru-RU"/>
        </a:p>
      </dgm:t>
    </dgm:pt>
    <dgm:pt modelId="{11197A5F-F5A3-402A-911A-AA182C6FC7A4}" type="sibTrans" cxnId="{797A03FA-D6EA-4BCC-ACD1-37870B6629E1}">
      <dgm:prSet/>
      <dgm:spPr/>
      <dgm:t>
        <a:bodyPr/>
        <a:lstStyle/>
        <a:p>
          <a:endParaRPr lang="ru-RU"/>
        </a:p>
      </dgm:t>
    </dgm:pt>
    <dgm:pt modelId="{B7DE0008-5397-4FA0-8685-9AA2B615D8C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Штрафы, санкции, возмещение ущерба</a:t>
          </a:r>
          <a:endParaRPr lang="ru-RU" sz="1600" b="1" dirty="0"/>
        </a:p>
      </dgm:t>
    </dgm:pt>
    <dgm:pt modelId="{F702D108-6109-4434-BF30-BC2F5A1CD741}" type="parTrans" cxnId="{81169C16-2ACB-4635-A729-FA28C7C9D761}">
      <dgm:prSet/>
      <dgm:spPr/>
      <dgm:t>
        <a:bodyPr/>
        <a:lstStyle/>
        <a:p>
          <a:endParaRPr lang="ru-RU"/>
        </a:p>
      </dgm:t>
    </dgm:pt>
    <dgm:pt modelId="{AAFEAF17-9198-4278-927A-CB30E5B0A961}" type="sibTrans" cxnId="{81169C16-2ACB-4635-A729-FA28C7C9D761}">
      <dgm:prSet/>
      <dgm:spPr/>
      <dgm:t>
        <a:bodyPr/>
        <a:lstStyle/>
        <a:p>
          <a:endParaRPr lang="ru-RU"/>
        </a:p>
      </dgm:t>
    </dgm:pt>
    <dgm:pt modelId="{53BB405A-7C91-4E09-9A3B-A9C0BFE1C955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600" dirty="0"/>
        </a:p>
      </dgm:t>
    </dgm:pt>
    <dgm:pt modelId="{FE29AF40-D8F9-4D77-A865-314439AA75A9}" type="parTrans" cxnId="{D6544BD3-8054-45B3-A9FE-16C2E82A7B55}">
      <dgm:prSet/>
      <dgm:spPr/>
      <dgm:t>
        <a:bodyPr/>
        <a:lstStyle/>
        <a:p>
          <a:endParaRPr lang="ru-RU"/>
        </a:p>
      </dgm:t>
    </dgm:pt>
    <dgm:pt modelId="{F10D3F29-AD28-4B9B-B0F1-47842EECA4B6}" type="sibTrans" cxnId="{D6544BD3-8054-45B3-A9FE-16C2E82A7B55}">
      <dgm:prSet/>
      <dgm:spPr/>
      <dgm:t>
        <a:bodyPr/>
        <a:lstStyle/>
        <a:p>
          <a:endParaRPr lang="ru-RU"/>
        </a:p>
      </dgm:t>
    </dgm:pt>
    <dgm:pt modelId="{9605F3A3-A0D4-4F26-ABE4-18B29E99360B}" type="pres">
      <dgm:prSet presAssocID="{446EC219-D1E3-483D-B710-5B9CDF1C4BC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197F39-F759-40FC-99D8-B59DBC2E9ED2}" type="pres">
      <dgm:prSet presAssocID="{DB02B10F-DDC9-4820-853A-F2F262996B15}" presName="composite" presStyleCnt="0"/>
      <dgm:spPr/>
    </dgm:pt>
    <dgm:pt modelId="{5B98B7DC-0EE7-4DED-A7ED-987BAC4DB9C1}" type="pres">
      <dgm:prSet presAssocID="{DB02B10F-DDC9-4820-853A-F2F262996B15}" presName="parentText" presStyleLbl="alignNode1" presStyleIdx="0" presStyleCnt="3" custScaleX="120912" custScaleY="122260" custLinFactNeighborX="1843" custLinFactNeighborY="-185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1C7DA-5BAD-4359-8EA1-FED75A13117D}" type="pres">
      <dgm:prSet presAssocID="{DB02B10F-DDC9-4820-853A-F2F262996B15}" presName="descendantText" presStyleLbl="alignAcc1" presStyleIdx="0" presStyleCnt="3" custScaleX="88958" custScaleY="179294" custLinFactNeighborX="188" custLinFactNeighborY="13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6F35-D8E6-43FB-91C9-948E58A8E19E}" type="pres">
      <dgm:prSet presAssocID="{4B76CBCA-79AF-4CDA-8597-83D623F0CB41}" presName="sp" presStyleCnt="0"/>
      <dgm:spPr/>
    </dgm:pt>
    <dgm:pt modelId="{FA6CA3CF-36EA-4F0C-AB72-C20C8F7AA7CF}" type="pres">
      <dgm:prSet presAssocID="{C3539DC0-494A-4D21-9DCE-39FC2DA62467}" presName="composite" presStyleCnt="0"/>
      <dgm:spPr/>
    </dgm:pt>
    <dgm:pt modelId="{CD187842-0613-471F-BE65-5241B8C1D879}" type="pres">
      <dgm:prSet presAssocID="{C3539DC0-494A-4D21-9DCE-39FC2DA62467}" presName="parentText" presStyleLbl="alignNode1" presStyleIdx="1" presStyleCnt="3" custScaleX="123384" custScaleY="118692" custLinFactNeighborX="-3111" custLinFactNeighborY="-27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1BC16-FB2B-4788-BF5D-4361D883DF18}" type="pres">
      <dgm:prSet presAssocID="{C3539DC0-494A-4D21-9DCE-39FC2DA62467}" presName="descendantText" presStyleLbl="alignAcc1" presStyleIdx="1" presStyleCnt="3" custScaleX="87526" custScaleY="165518" custLinFactNeighborX="-919" custLinFactNeighborY="24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42771-0E7D-47EC-95D2-F7E2AA089A7B}" type="pres">
      <dgm:prSet presAssocID="{2EEDB50E-030D-4107-87AC-E278A8341518}" presName="sp" presStyleCnt="0"/>
      <dgm:spPr/>
    </dgm:pt>
    <dgm:pt modelId="{169FBB41-8DBA-45E9-8E36-AB576BE82DAD}" type="pres">
      <dgm:prSet presAssocID="{33A3BD37-7F45-4445-90B7-11F5DD6C5E62}" presName="composite" presStyleCnt="0"/>
      <dgm:spPr/>
    </dgm:pt>
    <dgm:pt modelId="{53A21676-D815-483C-B194-9EF0787EA493}" type="pres">
      <dgm:prSet presAssocID="{33A3BD37-7F45-4445-90B7-11F5DD6C5E62}" presName="parentText" presStyleLbl="alignNode1" presStyleIdx="2" presStyleCnt="3" custScaleX="131909" custLinFactNeighborX="1211" custLinFactNeighborY="103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57F36-B053-44D9-91F4-A009CB613B5F}" type="pres">
      <dgm:prSet presAssocID="{33A3BD37-7F45-4445-90B7-11F5DD6C5E62}" presName="descendantText" presStyleLbl="alignAcc1" presStyleIdx="2" presStyleCnt="3" custScaleX="86407" custScaleY="106857" custLinFactNeighborX="1994" custLinFactNeighborY="10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260FAE-582F-4FA2-A736-AE5B17844AF2}" type="presOf" srcId="{2124604A-A1B4-491B-B7BB-8991025B4D40}" destId="{7C21BC16-FB2B-4788-BF5D-4361D883DF18}" srcOrd="0" destOrd="1" presId="urn:microsoft.com/office/officeart/2005/8/layout/chevron2"/>
    <dgm:cxn modelId="{3858B344-D868-47F7-BAB6-46AF793B7AE7}" type="presOf" srcId="{2590405A-22EA-42DB-91A3-B2F3EC6E05B5}" destId="{7C21BC16-FB2B-4788-BF5D-4361D883DF18}" srcOrd="0" destOrd="0" presId="urn:microsoft.com/office/officeart/2005/8/layout/chevron2"/>
    <dgm:cxn modelId="{0D2F9BB9-637A-404C-B6A5-B5786C1D45FA}" type="presOf" srcId="{446EC219-D1E3-483D-B710-5B9CDF1C4BC9}" destId="{9605F3A3-A0D4-4F26-ABE4-18B29E99360B}" srcOrd="0" destOrd="0" presId="urn:microsoft.com/office/officeart/2005/8/layout/chevron2"/>
    <dgm:cxn modelId="{0B7F3D06-DB86-4607-9A5B-EB07C3CAA8DA}" srcId="{DB02B10F-DDC9-4820-853A-F2F262996B15}" destId="{3985CEB5-DC13-4642-B8B9-694FAF10C408}" srcOrd="6" destOrd="0" parTransId="{A09D6365-CD17-421F-9806-2909A50100A4}" sibTransId="{43A44E28-D506-4138-AB4E-598BE39D4E0B}"/>
    <dgm:cxn modelId="{FD975E96-CFC1-472E-A944-B2F41513C7AC}" srcId="{DB02B10F-DDC9-4820-853A-F2F262996B15}" destId="{D8E9EBDA-145D-482D-9236-B587A079A4CD}" srcOrd="5" destOrd="0" parTransId="{3B9653FA-DE9C-4E8E-9398-E8B75FAA3DE1}" sibTransId="{7418158C-BE56-46F1-9214-90CF75D473B0}"/>
    <dgm:cxn modelId="{6462BD3C-D9A6-4B03-A1F7-85C6D44E7C46}" srcId="{C3539DC0-494A-4D21-9DCE-39FC2DA62467}" destId="{2590405A-22EA-42DB-91A3-B2F3EC6E05B5}" srcOrd="0" destOrd="0" parTransId="{A5E33035-2876-49F5-B4F1-AE5011F33F31}" sibTransId="{ED76B4D3-2E12-43FC-AB3D-9E4527774915}"/>
    <dgm:cxn modelId="{19C40A5B-C418-4BFE-BC20-8E680CE926AA}" type="presOf" srcId="{F31B63E5-A5D7-4F77-8A25-C6EAB1A14FCF}" destId="{F721C7DA-5BAD-4359-8EA1-FED75A13117D}" srcOrd="0" destOrd="3" presId="urn:microsoft.com/office/officeart/2005/8/layout/chevron2"/>
    <dgm:cxn modelId="{87C3DDC2-9CB0-461D-8993-3BD1AF081263}" type="presOf" srcId="{B7DE0008-5397-4FA0-8685-9AA2B615D8CE}" destId="{7C21BC16-FB2B-4788-BF5D-4361D883DF18}" srcOrd="0" destOrd="2" presId="urn:microsoft.com/office/officeart/2005/8/layout/chevron2"/>
    <dgm:cxn modelId="{81169C16-2ACB-4635-A729-FA28C7C9D761}" srcId="{C3539DC0-494A-4D21-9DCE-39FC2DA62467}" destId="{B7DE0008-5397-4FA0-8685-9AA2B615D8CE}" srcOrd="2" destOrd="0" parTransId="{F702D108-6109-4434-BF30-BC2F5A1CD741}" sibTransId="{AAFEAF17-9198-4278-927A-CB30E5B0A961}"/>
    <dgm:cxn modelId="{E0C08DCA-8A57-47F2-8AE7-76428B9112B2}" srcId="{DB02B10F-DDC9-4820-853A-F2F262996B15}" destId="{CA322544-7D03-4EEB-BFD9-27B4B79C4894}" srcOrd="1" destOrd="0" parTransId="{0BA7505B-0557-4384-98CB-2169EA9972BA}" sibTransId="{76276C9D-F1D1-402D-94EE-5B587C62B117}"/>
    <dgm:cxn modelId="{D6544BD3-8054-45B3-A9FE-16C2E82A7B55}" srcId="{DB02B10F-DDC9-4820-853A-F2F262996B15}" destId="{53BB405A-7C91-4E09-9A3B-A9C0BFE1C955}" srcOrd="7" destOrd="0" parTransId="{FE29AF40-D8F9-4D77-A865-314439AA75A9}" sibTransId="{F10D3F29-AD28-4B9B-B0F1-47842EECA4B6}"/>
    <dgm:cxn modelId="{F78E9D95-3595-4D15-AFC2-EA3150E87C5F}" srcId="{DB02B10F-DDC9-4820-853A-F2F262996B15}" destId="{3192BCED-8031-40C7-9089-83EE865BAAA0}" srcOrd="4" destOrd="0" parTransId="{C3C312BD-5C33-47F7-AAEB-22123756A890}" sibTransId="{98DC1B08-C569-4A48-BE6C-753EF9A729C3}"/>
    <dgm:cxn modelId="{04FA572C-3628-4150-A3A9-DE63D7C37967}" srcId="{446EC219-D1E3-483D-B710-5B9CDF1C4BC9}" destId="{DB02B10F-DDC9-4820-853A-F2F262996B15}" srcOrd="0" destOrd="0" parTransId="{883B8915-FB11-4432-8C45-6557D96921CF}" sibTransId="{4B76CBCA-79AF-4CDA-8597-83D623F0CB41}"/>
    <dgm:cxn modelId="{797A03FA-D6EA-4BCC-ACD1-37870B6629E1}" srcId="{C3539DC0-494A-4D21-9DCE-39FC2DA62467}" destId="{2124604A-A1B4-491B-B7BB-8991025B4D40}" srcOrd="1" destOrd="0" parTransId="{9F82B017-902F-4E2B-8017-FDABB6F42C13}" sibTransId="{11197A5F-F5A3-402A-911A-AA182C6FC7A4}"/>
    <dgm:cxn modelId="{9BF131B6-5609-43FA-A119-3245D5370822}" type="presOf" srcId="{D8E9EBDA-145D-482D-9236-B587A079A4CD}" destId="{F721C7DA-5BAD-4359-8EA1-FED75A13117D}" srcOrd="0" destOrd="5" presId="urn:microsoft.com/office/officeart/2005/8/layout/chevron2"/>
    <dgm:cxn modelId="{F47289F6-F300-440A-8FB9-C71302440AF2}" type="presOf" srcId="{C3539DC0-494A-4D21-9DCE-39FC2DA62467}" destId="{CD187842-0613-471F-BE65-5241B8C1D879}" srcOrd="0" destOrd="0" presId="urn:microsoft.com/office/officeart/2005/8/layout/chevron2"/>
    <dgm:cxn modelId="{C9127D31-9D60-4EFD-8C3E-F5B4B200D9DB}" type="presOf" srcId="{9392BAE9-6109-4EA0-8657-86CE8B056229}" destId="{F721C7DA-5BAD-4359-8EA1-FED75A13117D}" srcOrd="0" destOrd="2" presId="urn:microsoft.com/office/officeart/2005/8/layout/chevron2"/>
    <dgm:cxn modelId="{039BE18B-AEC6-4AAE-8F18-465A7C1211E5}" type="presOf" srcId="{3192BCED-8031-40C7-9089-83EE865BAAA0}" destId="{F721C7DA-5BAD-4359-8EA1-FED75A13117D}" srcOrd="0" destOrd="4" presId="urn:microsoft.com/office/officeart/2005/8/layout/chevron2"/>
    <dgm:cxn modelId="{F531D1BC-4035-4FFB-BED5-A489F1397D6B}" srcId="{DB02B10F-DDC9-4820-853A-F2F262996B15}" destId="{52825480-5C25-42D2-91EA-3DD5739B3A80}" srcOrd="0" destOrd="0" parTransId="{8B6590D8-EA8D-4D3F-B5CD-E950582AE822}" sibTransId="{58D710E1-8777-4384-8B53-F9DBDB285430}"/>
    <dgm:cxn modelId="{EF7E10B1-22BB-46F5-9889-C410E8E6E7AC}" type="presOf" srcId="{53BB405A-7C91-4E09-9A3B-A9C0BFE1C955}" destId="{F721C7DA-5BAD-4359-8EA1-FED75A13117D}" srcOrd="0" destOrd="7" presId="urn:microsoft.com/office/officeart/2005/8/layout/chevron2"/>
    <dgm:cxn modelId="{AFE711F0-8120-4853-A12B-989E809B9187}" type="presOf" srcId="{8F3C3C95-C21D-4876-BD14-D0977C2231C7}" destId="{FE457F36-B053-44D9-91F4-A009CB613B5F}" srcOrd="0" destOrd="0" presId="urn:microsoft.com/office/officeart/2005/8/layout/chevron2"/>
    <dgm:cxn modelId="{A8A9C4BD-3AB4-450E-9B16-C1DD79F2D263}" type="presOf" srcId="{CA322544-7D03-4EEB-BFD9-27B4B79C4894}" destId="{F721C7DA-5BAD-4359-8EA1-FED75A13117D}" srcOrd="0" destOrd="1" presId="urn:microsoft.com/office/officeart/2005/8/layout/chevron2"/>
    <dgm:cxn modelId="{CBE5FC53-D53F-4632-948A-27368B713EE3}" type="presOf" srcId="{DB02B10F-DDC9-4820-853A-F2F262996B15}" destId="{5B98B7DC-0EE7-4DED-A7ED-987BAC4DB9C1}" srcOrd="0" destOrd="0" presId="urn:microsoft.com/office/officeart/2005/8/layout/chevron2"/>
    <dgm:cxn modelId="{0827AA6D-7E5A-4304-ADA6-E81200FCAECC}" type="presOf" srcId="{3985CEB5-DC13-4642-B8B9-694FAF10C408}" destId="{F721C7DA-5BAD-4359-8EA1-FED75A13117D}" srcOrd="0" destOrd="6" presId="urn:microsoft.com/office/officeart/2005/8/layout/chevron2"/>
    <dgm:cxn modelId="{9432844D-05C7-48B4-A663-CF64426DC5F0}" srcId="{33A3BD37-7F45-4445-90B7-11F5DD6C5E62}" destId="{8F3C3C95-C21D-4876-BD14-D0977C2231C7}" srcOrd="0" destOrd="0" parTransId="{1873A511-EE41-499E-945E-A8674D0D6D25}" sibTransId="{DE57E812-C184-416F-8302-4DCBDE1CF808}"/>
    <dgm:cxn modelId="{8BDC180D-3D58-4D38-988E-2EA47BBEEC84}" srcId="{446EC219-D1E3-483D-B710-5B9CDF1C4BC9}" destId="{33A3BD37-7F45-4445-90B7-11F5DD6C5E62}" srcOrd="2" destOrd="0" parTransId="{2B7323F4-893B-49DE-9D2E-39829153DEA2}" sibTransId="{787DCA2D-393E-408A-9AB1-7619E796EC17}"/>
    <dgm:cxn modelId="{68A0C8C6-27DE-4CFC-9A65-8C45B856EBA6}" srcId="{DB02B10F-DDC9-4820-853A-F2F262996B15}" destId="{9392BAE9-6109-4EA0-8657-86CE8B056229}" srcOrd="2" destOrd="0" parTransId="{354C6508-C9A6-4DAB-8572-7F75D1052808}" sibTransId="{87FB7F65-182C-4984-8457-0CD1D60D755A}"/>
    <dgm:cxn modelId="{B2A906C3-A7D5-4F95-A93A-05F0C77053FB}" srcId="{DB02B10F-DDC9-4820-853A-F2F262996B15}" destId="{F31B63E5-A5D7-4F77-8A25-C6EAB1A14FCF}" srcOrd="3" destOrd="0" parTransId="{7C24C976-CAFF-46A9-B769-E551D240EE98}" sibTransId="{00D407DE-981A-45C6-A277-EEB8FD585898}"/>
    <dgm:cxn modelId="{13EBC042-3DEA-4C8F-ADD7-98B79394911B}" type="presOf" srcId="{52825480-5C25-42D2-91EA-3DD5739B3A80}" destId="{F721C7DA-5BAD-4359-8EA1-FED75A13117D}" srcOrd="0" destOrd="0" presId="urn:microsoft.com/office/officeart/2005/8/layout/chevron2"/>
    <dgm:cxn modelId="{9B43327C-7450-4A0A-9562-48ACC0A12AB2}" type="presOf" srcId="{33A3BD37-7F45-4445-90B7-11F5DD6C5E62}" destId="{53A21676-D815-483C-B194-9EF0787EA493}" srcOrd="0" destOrd="0" presId="urn:microsoft.com/office/officeart/2005/8/layout/chevron2"/>
    <dgm:cxn modelId="{83889BA8-08C9-4F58-88F2-20977D91632F}" srcId="{446EC219-D1E3-483D-B710-5B9CDF1C4BC9}" destId="{C3539DC0-494A-4D21-9DCE-39FC2DA62467}" srcOrd="1" destOrd="0" parTransId="{2C26E9BA-94AF-4F12-B86E-C5791E08C48E}" sibTransId="{2EEDB50E-030D-4107-87AC-E278A8341518}"/>
    <dgm:cxn modelId="{69DC4148-7887-4C5E-AEC4-A0575AAB331C}" type="presParOf" srcId="{9605F3A3-A0D4-4F26-ABE4-18B29E99360B}" destId="{7F197F39-F759-40FC-99D8-B59DBC2E9ED2}" srcOrd="0" destOrd="0" presId="urn:microsoft.com/office/officeart/2005/8/layout/chevron2"/>
    <dgm:cxn modelId="{4E233320-B2B2-4318-97A1-9FCFE36E7198}" type="presParOf" srcId="{7F197F39-F759-40FC-99D8-B59DBC2E9ED2}" destId="{5B98B7DC-0EE7-4DED-A7ED-987BAC4DB9C1}" srcOrd="0" destOrd="0" presId="urn:microsoft.com/office/officeart/2005/8/layout/chevron2"/>
    <dgm:cxn modelId="{A405195E-99FE-403B-B39B-1F6678F43702}" type="presParOf" srcId="{7F197F39-F759-40FC-99D8-B59DBC2E9ED2}" destId="{F721C7DA-5BAD-4359-8EA1-FED75A13117D}" srcOrd="1" destOrd="0" presId="urn:microsoft.com/office/officeart/2005/8/layout/chevron2"/>
    <dgm:cxn modelId="{90E998DE-BBE6-4916-81EE-B1AFB4B90557}" type="presParOf" srcId="{9605F3A3-A0D4-4F26-ABE4-18B29E99360B}" destId="{127E6F35-D8E6-43FB-91C9-948E58A8E19E}" srcOrd="1" destOrd="0" presId="urn:microsoft.com/office/officeart/2005/8/layout/chevron2"/>
    <dgm:cxn modelId="{2C1EC39F-3AA3-4D9B-BAED-DFEA9FA6DBA4}" type="presParOf" srcId="{9605F3A3-A0D4-4F26-ABE4-18B29E99360B}" destId="{FA6CA3CF-36EA-4F0C-AB72-C20C8F7AA7CF}" srcOrd="2" destOrd="0" presId="urn:microsoft.com/office/officeart/2005/8/layout/chevron2"/>
    <dgm:cxn modelId="{04DCA05E-DFD0-4C2A-9E57-D46CDA9B0569}" type="presParOf" srcId="{FA6CA3CF-36EA-4F0C-AB72-C20C8F7AA7CF}" destId="{CD187842-0613-471F-BE65-5241B8C1D879}" srcOrd="0" destOrd="0" presId="urn:microsoft.com/office/officeart/2005/8/layout/chevron2"/>
    <dgm:cxn modelId="{EDD1821A-5F50-4E9D-9F78-67F5CF4CB66B}" type="presParOf" srcId="{FA6CA3CF-36EA-4F0C-AB72-C20C8F7AA7CF}" destId="{7C21BC16-FB2B-4788-BF5D-4361D883DF18}" srcOrd="1" destOrd="0" presId="urn:microsoft.com/office/officeart/2005/8/layout/chevron2"/>
    <dgm:cxn modelId="{C046C9A3-AD40-4FEC-959D-5E7596C4BE3C}" type="presParOf" srcId="{9605F3A3-A0D4-4F26-ABE4-18B29E99360B}" destId="{59042771-0E7D-47EC-95D2-F7E2AA089A7B}" srcOrd="3" destOrd="0" presId="urn:microsoft.com/office/officeart/2005/8/layout/chevron2"/>
    <dgm:cxn modelId="{5BC7F321-9395-4D51-BB5A-C4B887E6D7FD}" type="presParOf" srcId="{9605F3A3-A0D4-4F26-ABE4-18B29E99360B}" destId="{169FBB41-8DBA-45E9-8E36-AB576BE82DAD}" srcOrd="4" destOrd="0" presId="urn:microsoft.com/office/officeart/2005/8/layout/chevron2"/>
    <dgm:cxn modelId="{414BEE8E-29E1-476D-AAD4-B1ED30BCDA97}" type="presParOf" srcId="{169FBB41-8DBA-45E9-8E36-AB576BE82DAD}" destId="{53A21676-D815-483C-B194-9EF0787EA493}" srcOrd="0" destOrd="0" presId="urn:microsoft.com/office/officeart/2005/8/layout/chevron2"/>
    <dgm:cxn modelId="{72184884-92E1-4683-9332-1A92F8EFA306}" type="presParOf" srcId="{169FBB41-8DBA-45E9-8E36-AB576BE82DAD}" destId="{FE457F36-B053-44D9-91F4-A009CB613B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A7247A-EB86-45BD-805E-DB16634A0A0D}" type="doc">
      <dgm:prSet loTypeId="urn:microsoft.com/office/officeart/2005/8/layout/lProcess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99D775-698E-48B9-B3C2-AB4A278D454D}">
      <dgm:prSet phldrT="[Текст]" custT="1"/>
      <dgm:spPr/>
      <dgm:t>
        <a:bodyPr/>
        <a:lstStyle/>
        <a:p>
          <a:r>
            <a:rPr lang="ru-RU" sz="1500" dirty="0" smtClean="0"/>
            <a:t>Подпрограмма «Жилищное хозяйство» – </a:t>
          </a:r>
        </a:p>
        <a:p>
          <a:r>
            <a:rPr lang="ru-RU" sz="1500" b="1" dirty="0" smtClean="0"/>
            <a:t>1494,0 тыс. 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97AFB220-2724-4A67-BEC9-BA80994AA710}" type="parTrans" cxnId="{FFCBC555-6372-4F0B-9EBB-EC481E20500B}">
      <dgm:prSet/>
      <dgm:spPr/>
      <dgm:t>
        <a:bodyPr/>
        <a:lstStyle/>
        <a:p>
          <a:endParaRPr lang="ru-RU" sz="1400"/>
        </a:p>
      </dgm:t>
    </dgm:pt>
    <dgm:pt modelId="{1C740A64-7685-4E4A-AE42-9872F4998D91}" type="sibTrans" cxnId="{FFCBC555-6372-4F0B-9EBB-EC481E20500B}">
      <dgm:prSet/>
      <dgm:spPr/>
      <dgm:t>
        <a:bodyPr/>
        <a:lstStyle/>
        <a:p>
          <a:endParaRPr lang="ru-RU" sz="1400"/>
        </a:p>
      </dgm:t>
    </dgm:pt>
    <dgm:pt modelId="{6E45EB35-D23A-4EE6-94D7-AAF2A3CEDA9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Мероприятия по переселению граждан из жилых домов, признанных непригодными для проживания </a:t>
          </a:r>
          <a:r>
            <a:rPr lang="ru-RU" sz="1400" dirty="0" smtClean="0">
              <a:solidFill>
                <a:schemeClr val="tx1"/>
              </a:solidFill>
            </a:rPr>
            <a:t>– 226</a:t>
          </a:r>
          <a:r>
            <a:rPr lang="ru-RU" sz="1200" b="1" dirty="0" smtClean="0">
              <a:solidFill>
                <a:schemeClr val="tx1"/>
              </a:solidFill>
            </a:rPr>
            <a:t>,0 </a:t>
          </a:r>
          <a:r>
            <a:rPr lang="ru-RU" sz="1200" b="1" dirty="0" err="1" smtClean="0">
              <a:solidFill>
                <a:schemeClr val="tx1"/>
              </a:solidFill>
            </a:rPr>
            <a:t>тыс.руб</a:t>
          </a:r>
          <a:r>
            <a:rPr lang="ru-RU" sz="1200" b="1" dirty="0" smtClean="0">
              <a:solidFill>
                <a:schemeClr val="tx1"/>
              </a:solidFill>
            </a:rPr>
            <a:t>.</a:t>
          </a:r>
          <a:endParaRPr lang="ru-RU" sz="1200" b="1" dirty="0">
            <a:solidFill>
              <a:schemeClr val="tx1"/>
            </a:solidFill>
          </a:endParaRPr>
        </a:p>
      </dgm:t>
    </dgm:pt>
    <dgm:pt modelId="{A9DA45D1-9FA4-41A5-B327-532280215196}" type="parTrans" cxnId="{ACCE2B6C-91ED-48EA-A977-69C11B3A6282}">
      <dgm:prSet/>
      <dgm:spPr/>
      <dgm:t>
        <a:bodyPr/>
        <a:lstStyle/>
        <a:p>
          <a:endParaRPr lang="ru-RU" sz="1400"/>
        </a:p>
      </dgm:t>
    </dgm:pt>
    <dgm:pt modelId="{7ABE741A-34F8-4D7E-945D-041FF80AB76D}" type="sibTrans" cxnId="{ACCE2B6C-91ED-48EA-A977-69C11B3A6282}">
      <dgm:prSet/>
      <dgm:spPr/>
      <dgm:t>
        <a:bodyPr/>
        <a:lstStyle/>
        <a:p>
          <a:endParaRPr lang="ru-RU" sz="1400"/>
        </a:p>
      </dgm:t>
    </dgm:pt>
    <dgm:pt modelId="{C0AA85AD-8AB6-4DAB-8005-024096FFE93D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Мероприятия по кап. ремонту общего имущества </a:t>
          </a:r>
          <a:r>
            <a:rPr lang="ru-RU" sz="1200" dirty="0" err="1" smtClean="0">
              <a:solidFill>
                <a:schemeClr val="tx1"/>
              </a:solidFill>
            </a:rPr>
            <a:t>муницип</a:t>
          </a:r>
          <a:r>
            <a:rPr lang="ru-RU" sz="1200" dirty="0" smtClean="0">
              <a:solidFill>
                <a:schemeClr val="tx1"/>
              </a:solidFill>
            </a:rPr>
            <a:t>. жилищного фонда – </a:t>
          </a:r>
          <a:r>
            <a:rPr lang="ru-RU" sz="1200" b="1" dirty="0" smtClean="0">
              <a:solidFill>
                <a:schemeClr val="tx1"/>
              </a:solidFill>
            </a:rPr>
            <a:t>431,0 тыс. руб.</a:t>
          </a:r>
          <a:endParaRPr lang="ru-RU" sz="1200" b="1" dirty="0">
            <a:solidFill>
              <a:schemeClr val="tx1"/>
            </a:solidFill>
          </a:endParaRPr>
        </a:p>
      </dgm:t>
    </dgm:pt>
    <dgm:pt modelId="{A956BE42-746F-4B36-BCBD-E70D72921331}" type="parTrans" cxnId="{E3D982C5-E4B4-4808-BEA6-CCEB2043FAD7}">
      <dgm:prSet/>
      <dgm:spPr/>
      <dgm:t>
        <a:bodyPr/>
        <a:lstStyle/>
        <a:p>
          <a:endParaRPr lang="ru-RU" sz="1400"/>
        </a:p>
      </dgm:t>
    </dgm:pt>
    <dgm:pt modelId="{4773AF49-5003-455D-8258-37B99914F45C}" type="sibTrans" cxnId="{E3D982C5-E4B4-4808-BEA6-CCEB2043FAD7}">
      <dgm:prSet/>
      <dgm:spPr/>
      <dgm:t>
        <a:bodyPr/>
        <a:lstStyle/>
        <a:p>
          <a:endParaRPr lang="ru-RU" sz="1400"/>
        </a:p>
      </dgm:t>
    </dgm:pt>
    <dgm:pt modelId="{7B2F4376-2505-4BA9-A5D6-6421F7D8606D}">
      <dgm:prSet phldrT="[Текст]" custT="1"/>
      <dgm:spPr/>
      <dgm:t>
        <a:bodyPr/>
        <a:lstStyle/>
        <a:p>
          <a:r>
            <a:rPr lang="ru-RU" sz="1500" dirty="0" smtClean="0"/>
            <a:t>Подпрограмма «Развитие и модернизация коммунальной инфраструктуры Слободо-Туринского сельского поселения» – </a:t>
          </a:r>
        </a:p>
        <a:p>
          <a:r>
            <a:rPr lang="ru-RU" sz="1500" b="1" dirty="0" smtClean="0"/>
            <a:t>17 335 тыс. руб.</a:t>
          </a:r>
          <a:endParaRPr lang="ru-RU" sz="1500" b="1" dirty="0"/>
        </a:p>
      </dgm:t>
    </dgm:pt>
    <dgm:pt modelId="{EB2BA70F-D1CE-4D0B-A025-D670828B4D6C}" type="parTrans" cxnId="{5C8F0224-AE8F-440C-B543-2440C6C3DCD4}">
      <dgm:prSet/>
      <dgm:spPr/>
      <dgm:t>
        <a:bodyPr/>
        <a:lstStyle/>
        <a:p>
          <a:endParaRPr lang="ru-RU" sz="1400"/>
        </a:p>
      </dgm:t>
    </dgm:pt>
    <dgm:pt modelId="{C9AD3D8D-4463-4273-8739-4760C30ED7F3}" type="sibTrans" cxnId="{5C8F0224-AE8F-440C-B543-2440C6C3DCD4}">
      <dgm:prSet/>
      <dgm:spPr/>
      <dgm:t>
        <a:bodyPr/>
        <a:lstStyle/>
        <a:p>
          <a:endParaRPr lang="ru-RU" sz="1400"/>
        </a:p>
      </dgm:t>
    </dgm:pt>
    <dgm:pt modelId="{BF6E0ED7-2315-46CF-A6CD-C00C6BA2080E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Мероприятия по модернизации и повышению </a:t>
          </a:r>
          <a:r>
            <a:rPr lang="ru-RU" sz="1200" dirty="0" err="1" smtClean="0">
              <a:solidFill>
                <a:schemeClr val="tx1"/>
              </a:solidFill>
            </a:rPr>
            <a:t>энергоэффективности</a:t>
          </a:r>
          <a:r>
            <a:rPr lang="ru-RU" sz="1200" dirty="0" smtClean="0">
              <a:solidFill>
                <a:schemeClr val="tx1"/>
              </a:solidFill>
            </a:rPr>
            <a:t>  коммунальных услуг –     </a:t>
          </a:r>
        </a:p>
        <a:p>
          <a:r>
            <a:rPr lang="ru-RU" sz="1200" b="1" dirty="0" smtClean="0">
              <a:solidFill>
                <a:schemeClr val="tx1"/>
              </a:solidFill>
            </a:rPr>
            <a:t>8615,0 тыс. руб. </a:t>
          </a:r>
        </a:p>
        <a:p>
          <a:r>
            <a:rPr lang="ru-RU" sz="1200" b="1" dirty="0" smtClean="0">
              <a:solidFill>
                <a:schemeClr val="tx1"/>
              </a:solidFill>
            </a:rPr>
            <a:t>Водоснабжение и газоснабжение в жилом районе «Солнечный» – 700,00</a:t>
          </a:r>
        </a:p>
      </dgm:t>
    </dgm:pt>
    <dgm:pt modelId="{D0E0FA35-599A-4CA7-9955-0780E2CBB9D5}" type="parTrans" cxnId="{0625C86F-F692-47E7-B097-9AD986F800F5}">
      <dgm:prSet/>
      <dgm:spPr/>
      <dgm:t>
        <a:bodyPr/>
        <a:lstStyle/>
        <a:p>
          <a:endParaRPr lang="ru-RU" sz="1400"/>
        </a:p>
      </dgm:t>
    </dgm:pt>
    <dgm:pt modelId="{CA4C1052-48D0-4BE3-8A7A-AD877D8F3638}" type="sibTrans" cxnId="{0625C86F-F692-47E7-B097-9AD986F800F5}">
      <dgm:prSet/>
      <dgm:spPr/>
      <dgm:t>
        <a:bodyPr/>
        <a:lstStyle/>
        <a:p>
          <a:endParaRPr lang="ru-RU" sz="1400"/>
        </a:p>
      </dgm:t>
    </dgm:pt>
    <dgm:pt modelId="{F3575316-CE50-4D4C-B57F-DEE802BD7EAB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Осуществление своевременных расчетов по обязательствам МО за ТЭР – 2750</a:t>
          </a:r>
          <a:r>
            <a:rPr lang="ru-RU" sz="1200" b="1" dirty="0" smtClean="0">
              <a:solidFill>
                <a:schemeClr val="tx1"/>
              </a:solidFill>
            </a:rPr>
            <a:t>,0 тыс. руб.</a:t>
          </a:r>
          <a:endParaRPr lang="ru-RU" sz="1200" b="1" dirty="0">
            <a:solidFill>
              <a:schemeClr val="tx1"/>
            </a:solidFill>
          </a:endParaRPr>
        </a:p>
      </dgm:t>
    </dgm:pt>
    <dgm:pt modelId="{C45BC2F4-807C-47A2-9BAC-2498A50E2EAF}" type="parTrans" cxnId="{2FADB983-169F-448A-91B9-DE9CC41AB3A4}">
      <dgm:prSet/>
      <dgm:spPr/>
      <dgm:t>
        <a:bodyPr/>
        <a:lstStyle/>
        <a:p>
          <a:endParaRPr lang="ru-RU" sz="1400"/>
        </a:p>
      </dgm:t>
    </dgm:pt>
    <dgm:pt modelId="{BD136DCF-ED36-441F-B3B0-D100E4C47A52}" type="sibTrans" cxnId="{2FADB983-169F-448A-91B9-DE9CC41AB3A4}">
      <dgm:prSet/>
      <dgm:spPr/>
      <dgm:t>
        <a:bodyPr/>
        <a:lstStyle/>
        <a:p>
          <a:endParaRPr lang="ru-RU" sz="1400"/>
        </a:p>
      </dgm:t>
    </dgm:pt>
    <dgm:pt modelId="{16830507-7D57-4F55-89A3-FCA162AB9D7D}">
      <dgm:prSet phldrT="[Текст]" custT="1"/>
      <dgm:spPr/>
      <dgm:t>
        <a:bodyPr/>
        <a:lstStyle/>
        <a:p>
          <a:r>
            <a:rPr lang="ru-RU" sz="1500" dirty="0" smtClean="0"/>
            <a:t>Подпрограмма «Благоустройство населенных пунктов Слободо-Туринского сельского поселения –       5435</a:t>
          </a:r>
          <a:r>
            <a:rPr lang="ru-RU" sz="1500" b="1" dirty="0" smtClean="0"/>
            <a:t>,0 тыс. руб.</a:t>
          </a:r>
          <a:endParaRPr lang="ru-RU" sz="1500" b="1" dirty="0"/>
        </a:p>
      </dgm:t>
    </dgm:pt>
    <dgm:pt modelId="{A1D508E3-F201-4ADB-913D-481AB191AB34}" type="parTrans" cxnId="{75681ACE-BFE5-48FA-B3D9-36533A59C3CC}">
      <dgm:prSet/>
      <dgm:spPr/>
      <dgm:t>
        <a:bodyPr/>
        <a:lstStyle/>
        <a:p>
          <a:endParaRPr lang="ru-RU" sz="1400"/>
        </a:p>
      </dgm:t>
    </dgm:pt>
    <dgm:pt modelId="{C5680CE3-A6BC-4795-AB6A-E22E040E87DA}" type="sibTrans" cxnId="{75681ACE-BFE5-48FA-B3D9-36533A59C3CC}">
      <dgm:prSet/>
      <dgm:spPr/>
      <dgm:t>
        <a:bodyPr/>
        <a:lstStyle/>
        <a:p>
          <a:endParaRPr lang="ru-RU" sz="1400"/>
        </a:p>
      </dgm:t>
    </dgm:pt>
    <dgm:pt modelId="{DE9F79EC-60F7-484F-BF94-87A30A4C30BE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Благоустройство населенных пунктов – </a:t>
          </a:r>
        </a:p>
        <a:p>
          <a:r>
            <a:rPr lang="ru-RU" sz="1200" dirty="0" smtClean="0">
              <a:solidFill>
                <a:schemeClr val="tx1"/>
              </a:solidFill>
            </a:rPr>
            <a:t>    </a:t>
          </a:r>
          <a:r>
            <a:rPr lang="ru-RU" sz="1200" b="1" dirty="0" smtClean="0">
              <a:solidFill>
                <a:schemeClr val="tx1"/>
              </a:solidFill>
            </a:rPr>
            <a:t> 1935,0 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988CC6E3-ECC8-4248-8682-3902123D1B18}" type="parTrans" cxnId="{3259F2C9-88F3-463D-ADC3-77B9AD42970E}">
      <dgm:prSet/>
      <dgm:spPr/>
      <dgm:t>
        <a:bodyPr/>
        <a:lstStyle/>
        <a:p>
          <a:endParaRPr lang="ru-RU" sz="1400"/>
        </a:p>
      </dgm:t>
    </dgm:pt>
    <dgm:pt modelId="{7E732108-C8FC-4E2C-B116-7AE2E97E0431}" type="sibTrans" cxnId="{3259F2C9-88F3-463D-ADC3-77B9AD42970E}">
      <dgm:prSet/>
      <dgm:spPr/>
      <dgm:t>
        <a:bodyPr/>
        <a:lstStyle/>
        <a:p>
          <a:endParaRPr lang="ru-RU" sz="1400"/>
        </a:p>
      </dgm:t>
    </dgm:pt>
    <dgm:pt modelId="{5D0783A3-39F8-4C3B-9124-50BB26F96B6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Организация уличного освещения – 28</a:t>
          </a:r>
          <a:r>
            <a:rPr lang="ru-RU" sz="1200" b="1" i="0" dirty="0" smtClean="0">
              <a:solidFill>
                <a:schemeClr val="tx1"/>
              </a:solidFill>
            </a:rPr>
            <a:t>0</a:t>
          </a:r>
          <a:r>
            <a:rPr lang="ru-RU" sz="1200" b="1" dirty="0" smtClean="0">
              <a:solidFill>
                <a:schemeClr val="tx1"/>
              </a:solidFill>
            </a:rPr>
            <a:t>0,0 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F3E4EBEC-AC21-4397-B3A2-6EF4CF846CED}" type="parTrans" cxnId="{9E643036-9F60-42FC-8362-AE0F84B26EDB}">
      <dgm:prSet/>
      <dgm:spPr/>
      <dgm:t>
        <a:bodyPr/>
        <a:lstStyle/>
        <a:p>
          <a:endParaRPr lang="ru-RU" sz="1400"/>
        </a:p>
      </dgm:t>
    </dgm:pt>
    <dgm:pt modelId="{30C19C60-D586-47DC-935D-A9749D909464}" type="sibTrans" cxnId="{9E643036-9F60-42FC-8362-AE0F84B26EDB}">
      <dgm:prSet/>
      <dgm:spPr/>
      <dgm:t>
        <a:bodyPr/>
        <a:lstStyle/>
        <a:p>
          <a:endParaRPr lang="ru-RU" sz="1400"/>
        </a:p>
      </dgm:t>
    </dgm:pt>
    <dgm:pt modelId="{ADF818C2-847B-4A84-86EF-0B4206AC8F8A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Приобретение авто машины - 7</a:t>
          </a:r>
          <a:r>
            <a:rPr lang="ru-RU" sz="1200" b="1" dirty="0" smtClean="0">
              <a:solidFill>
                <a:schemeClr val="tx1"/>
              </a:solidFill>
            </a:rPr>
            <a:t>00,0 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DB5B216B-CAD8-44BE-8816-027986FDE3B9}" type="parTrans" cxnId="{E35D8193-1411-4C4F-9418-3A75A1A97518}">
      <dgm:prSet/>
      <dgm:spPr/>
      <dgm:t>
        <a:bodyPr/>
        <a:lstStyle/>
        <a:p>
          <a:endParaRPr lang="ru-RU" sz="1400"/>
        </a:p>
      </dgm:t>
    </dgm:pt>
    <dgm:pt modelId="{312B0D9C-F60C-4369-BC16-916D7C2DA26C}" type="sibTrans" cxnId="{E35D8193-1411-4C4F-9418-3A75A1A97518}">
      <dgm:prSet/>
      <dgm:spPr/>
      <dgm:t>
        <a:bodyPr/>
        <a:lstStyle/>
        <a:p>
          <a:endParaRPr lang="ru-RU" sz="1400"/>
        </a:p>
      </dgm:t>
    </dgm:pt>
    <dgm:pt modelId="{F1FC5F43-2E53-453E-BA1E-455B2BD00301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Энергоснабжение и повышение энергетической эффективности  – </a:t>
          </a:r>
          <a:r>
            <a:rPr lang="ru-RU" sz="1200" b="1" dirty="0" smtClean="0">
              <a:solidFill>
                <a:schemeClr val="tx1"/>
              </a:solidFill>
            </a:rPr>
            <a:t>105,0 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</a:p>
        <a:p>
          <a:endParaRPr lang="ru-RU" sz="1200" dirty="0" smtClean="0">
            <a:solidFill>
              <a:schemeClr val="tx1"/>
            </a:solidFill>
          </a:endParaRPr>
        </a:p>
        <a:p>
          <a:r>
            <a:rPr lang="ru-RU" sz="1200" dirty="0" smtClean="0">
              <a:solidFill>
                <a:schemeClr val="tx1"/>
              </a:solidFill>
            </a:rPr>
            <a:t>Очистные сооружения – 5165,00</a:t>
          </a:r>
          <a:endParaRPr lang="ru-RU" sz="1200" dirty="0">
            <a:solidFill>
              <a:schemeClr val="tx1"/>
            </a:solidFill>
          </a:endParaRPr>
        </a:p>
      </dgm:t>
    </dgm:pt>
    <dgm:pt modelId="{B86E772B-79C9-4FA1-BA31-03684F99AF07}" type="parTrans" cxnId="{B88AE251-259C-4DAE-B864-13B57607CD41}">
      <dgm:prSet/>
      <dgm:spPr/>
      <dgm:t>
        <a:bodyPr/>
        <a:lstStyle/>
        <a:p>
          <a:endParaRPr lang="ru-RU" sz="1400"/>
        </a:p>
      </dgm:t>
    </dgm:pt>
    <dgm:pt modelId="{04765D81-77C2-45BB-9BD4-ECE67F1BCC7C}" type="sibTrans" cxnId="{B88AE251-259C-4DAE-B864-13B57607CD41}">
      <dgm:prSet/>
      <dgm:spPr/>
      <dgm:t>
        <a:bodyPr/>
        <a:lstStyle/>
        <a:p>
          <a:endParaRPr lang="ru-RU" sz="1400"/>
        </a:p>
      </dgm:t>
    </dgm:pt>
    <dgm:pt modelId="{AEC9C63C-746B-44B1-991F-C0F543FB74DF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Мероприятия по сносу ветхого жилья – 6</a:t>
          </a:r>
          <a:r>
            <a:rPr lang="ru-RU" sz="1200" b="1" dirty="0" smtClean="0">
              <a:solidFill>
                <a:schemeClr val="tx1"/>
              </a:solidFill>
            </a:rPr>
            <a:t>00,0 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1A0474A3-3AB0-4D4A-94CC-2A53F5964F4E}" type="parTrans" cxnId="{F098921F-832E-482F-A0B2-C0B15E634284}">
      <dgm:prSet/>
      <dgm:spPr/>
      <dgm:t>
        <a:bodyPr/>
        <a:lstStyle/>
        <a:p>
          <a:endParaRPr lang="ru-RU" sz="1400"/>
        </a:p>
      </dgm:t>
    </dgm:pt>
    <dgm:pt modelId="{1ED774FA-9891-44D2-8493-A6E8D560224C}" type="sibTrans" cxnId="{F098921F-832E-482F-A0B2-C0B15E634284}">
      <dgm:prSet/>
      <dgm:spPr/>
      <dgm:t>
        <a:bodyPr/>
        <a:lstStyle/>
        <a:p>
          <a:endParaRPr lang="ru-RU" sz="1400"/>
        </a:p>
      </dgm:t>
    </dgm:pt>
    <dgm:pt modelId="{8A180380-7C09-4E9C-8449-33B0D3B58FFC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B628F853-9EB6-47E0-BDD4-122EBF2F5C1D}" type="parTrans" cxnId="{362FF5F8-9154-4228-9BB8-A1B1BD87F3AF}">
      <dgm:prSet/>
      <dgm:spPr/>
      <dgm:t>
        <a:bodyPr/>
        <a:lstStyle/>
        <a:p>
          <a:endParaRPr lang="ru-RU"/>
        </a:p>
      </dgm:t>
    </dgm:pt>
    <dgm:pt modelId="{9C56549A-0AED-4E8D-A626-591986F49527}" type="sibTrans" cxnId="{362FF5F8-9154-4228-9BB8-A1B1BD87F3AF}">
      <dgm:prSet/>
      <dgm:spPr/>
      <dgm:t>
        <a:bodyPr/>
        <a:lstStyle/>
        <a:p>
          <a:endParaRPr lang="ru-RU"/>
        </a:p>
      </dgm:t>
    </dgm:pt>
    <dgm:pt modelId="{CBACCF03-4E07-4F9F-ABA9-83ABBC371543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Обязательные платежи на проведение капитального ремонта – 237</a:t>
          </a:r>
          <a:r>
            <a:rPr lang="ru-RU" sz="1200" b="1" dirty="0" smtClean="0">
              <a:solidFill>
                <a:schemeClr val="tx1"/>
              </a:solidFill>
            </a:rPr>
            <a:t>,0 </a:t>
          </a:r>
          <a:r>
            <a:rPr lang="ru-RU" sz="1200" dirty="0" smtClean="0">
              <a:solidFill>
                <a:schemeClr val="tx1"/>
              </a:solidFill>
            </a:rPr>
            <a:t>тыс. руб.</a:t>
          </a:r>
          <a:endParaRPr lang="ru-RU" sz="1200" dirty="0">
            <a:solidFill>
              <a:schemeClr val="tx1"/>
            </a:solidFill>
          </a:endParaRPr>
        </a:p>
      </dgm:t>
    </dgm:pt>
    <dgm:pt modelId="{F1F8BA5F-23F9-4323-BAD1-FF572B870A0C}" type="parTrans" cxnId="{B7BB7519-245C-4DF3-8EFA-A7CD34D23174}">
      <dgm:prSet/>
      <dgm:spPr/>
      <dgm:t>
        <a:bodyPr/>
        <a:lstStyle/>
        <a:p>
          <a:endParaRPr lang="ru-RU"/>
        </a:p>
      </dgm:t>
    </dgm:pt>
    <dgm:pt modelId="{169670A6-E464-45DE-A0E2-E2A7E8F4B93A}" type="sibTrans" cxnId="{B7BB7519-245C-4DF3-8EFA-A7CD34D23174}">
      <dgm:prSet/>
      <dgm:spPr/>
      <dgm:t>
        <a:bodyPr/>
        <a:lstStyle/>
        <a:p>
          <a:endParaRPr lang="ru-RU"/>
        </a:p>
      </dgm:t>
    </dgm:pt>
    <dgm:pt modelId="{1BFBA4D4-D3B5-4A6C-BD0E-33326D578F92}" type="pres">
      <dgm:prSet presAssocID="{2BA7247A-EB86-45BD-805E-DB16634A0A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335FE1-9CBD-4626-80B4-F1B97DDF7FD6}" type="pres">
      <dgm:prSet presAssocID="{7399D775-698E-48B9-B3C2-AB4A278D454D}" presName="compNode" presStyleCnt="0"/>
      <dgm:spPr/>
      <dgm:t>
        <a:bodyPr/>
        <a:lstStyle/>
        <a:p>
          <a:endParaRPr lang="ru-RU"/>
        </a:p>
      </dgm:t>
    </dgm:pt>
    <dgm:pt modelId="{811FB140-E828-442B-A845-6DA6E1B157EE}" type="pres">
      <dgm:prSet presAssocID="{7399D775-698E-48B9-B3C2-AB4A278D454D}" presName="aNode" presStyleLbl="bgShp" presStyleIdx="0" presStyleCnt="3"/>
      <dgm:spPr/>
      <dgm:t>
        <a:bodyPr/>
        <a:lstStyle/>
        <a:p>
          <a:endParaRPr lang="ru-RU"/>
        </a:p>
      </dgm:t>
    </dgm:pt>
    <dgm:pt modelId="{7543B87D-3190-48AC-940C-C10880A10F02}" type="pres">
      <dgm:prSet presAssocID="{7399D775-698E-48B9-B3C2-AB4A278D454D}" presName="textNode" presStyleLbl="bgShp" presStyleIdx="0" presStyleCnt="3"/>
      <dgm:spPr/>
      <dgm:t>
        <a:bodyPr/>
        <a:lstStyle/>
        <a:p>
          <a:endParaRPr lang="ru-RU"/>
        </a:p>
      </dgm:t>
    </dgm:pt>
    <dgm:pt modelId="{33702F0A-BA8E-4EF3-AA07-230CB0FB8FFA}" type="pres">
      <dgm:prSet presAssocID="{7399D775-698E-48B9-B3C2-AB4A278D454D}" presName="compChildNode" presStyleCnt="0"/>
      <dgm:spPr/>
      <dgm:t>
        <a:bodyPr/>
        <a:lstStyle/>
        <a:p>
          <a:endParaRPr lang="ru-RU"/>
        </a:p>
      </dgm:t>
    </dgm:pt>
    <dgm:pt modelId="{280DD908-BFA5-4D2D-8887-FD2A2323AC9E}" type="pres">
      <dgm:prSet presAssocID="{7399D775-698E-48B9-B3C2-AB4A278D454D}" presName="theInnerList" presStyleCnt="0"/>
      <dgm:spPr/>
      <dgm:t>
        <a:bodyPr/>
        <a:lstStyle/>
        <a:p>
          <a:endParaRPr lang="ru-RU"/>
        </a:p>
      </dgm:t>
    </dgm:pt>
    <dgm:pt modelId="{02BA18B2-6F33-4713-8592-481FF32EA9E3}" type="pres">
      <dgm:prSet presAssocID="{6E45EB35-D23A-4EE6-94D7-AAF2A3CEDA95}" presName="childNode" presStyleLbl="node1" presStyleIdx="0" presStyleCnt="11" custScaleY="684624" custLinFactY="-77565" custLinFactNeighborX="20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D4EFA-FA6F-4EA6-AB7B-A5495694EC06}" type="pres">
      <dgm:prSet presAssocID="{6E45EB35-D23A-4EE6-94D7-AAF2A3CEDA95}" presName="aSpace2" presStyleCnt="0"/>
      <dgm:spPr/>
      <dgm:t>
        <a:bodyPr/>
        <a:lstStyle/>
        <a:p>
          <a:endParaRPr lang="ru-RU"/>
        </a:p>
      </dgm:t>
    </dgm:pt>
    <dgm:pt modelId="{75E84707-FE30-4DEC-B3B1-6970EB598CEF}" type="pres">
      <dgm:prSet presAssocID="{C0AA85AD-8AB6-4DAB-8005-024096FFE93D}" presName="childNode" presStyleLbl="node1" presStyleIdx="1" presStyleCnt="11" custScaleY="447874" custLinFactY="-44977" custLinFactNeighborX="20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B1902-59A5-40F2-839E-6A526DC66332}" type="pres">
      <dgm:prSet presAssocID="{C0AA85AD-8AB6-4DAB-8005-024096FFE93D}" presName="aSpace2" presStyleCnt="0"/>
      <dgm:spPr/>
      <dgm:t>
        <a:bodyPr/>
        <a:lstStyle/>
        <a:p>
          <a:endParaRPr lang="ru-RU"/>
        </a:p>
      </dgm:t>
    </dgm:pt>
    <dgm:pt modelId="{D98D5B13-DC41-4967-81FD-85C2AC25A5AB}" type="pres">
      <dgm:prSet presAssocID="{AEC9C63C-746B-44B1-991F-C0F543FB74DF}" presName="childNode" presStyleLbl="node1" presStyleIdx="2" presStyleCnt="11" custScaleY="326168" custLinFactY="-6951" custLinFactNeighborX="139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66204-1338-477F-93CA-19CF11DF7632}" type="pres">
      <dgm:prSet presAssocID="{AEC9C63C-746B-44B1-991F-C0F543FB74DF}" presName="aSpace2" presStyleCnt="0"/>
      <dgm:spPr/>
      <dgm:t>
        <a:bodyPr/>
        <a:lstStyle/>
        <a:p>
          <a:endParaRPr lang="ru-RU"/>
        </a:p>
      </dgm:t>
    </dgm:pt>
    <dgm:pt modelId="{9C4936D2-C2F3-4B44-A0D5-AFBA6F297510}" type="pres">
      <dgm:prSet presAssocID="{CBACCF03-4E07-4F9F-ABA9-83ABBC371543}" presName="childNode" presStyleLbl="node1" presStyleIdx="3" presStyleCnt="11" custScaleY="449976" custLinFactY="28841" custLinFactNeighborX="13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D6B21-6EEA-485C-97A7-D0B451760273}" type="pres">
      <dgm:prSet presAssocID="{7399D775-698E-48B9-B3C2-AB4A278D454D}" presName="aSpace" presStyleCnt="0"/>
      <dgm:spPr/>
      <dgm:t>
        <a:bodyPr/>
        <a:lstStyle/>
        <a:p>
          <a:endParaRPr lang="ru-RU"/>
        </a:p>
      </dgm:t>
    </dgm:pt>
    <dgm:pt modelId="{37F638AE-121D-4715-A342-4AEC86327180}" type="pres">
      <dgm:prSet presAssocID="{7B2F4376-2505-4BA9-A5D6-6421F7D8606D}" presName="compNode" presStyleCnt="0"/>
      <dgm:spPr/>
      <dgm:t>
        <a:bodyPr/>
        <a:lstStyle/>
        <a:p>
          <a:endParaRPr lang="ru-RU"/>
        </a:p>
      </dgm:t>
    </dgm:pt>
    <dgm:pt modelId="{7A044CD0-97B4-4732-9EEF-2F36F95C78FC}" type="pres">
      <dgm:prSet presAssocID="{7B2F4376-2505-4BA9-A5D6-6421F7D8606D}" presName="aNode" presStyleLbl="bgShp" presStyleIdx="1" presStyleCnt="3" custScaleX="138374" custLinFactNeighborX="1888"/>
      <dgm:spPr/>
      <dgm:t>
        <a:bodyPr/>
        <a:lstStyle/>
        <a:p>
          <a:endParaRPr lang="ru-RU"/>
        </a:p>
      </dgm:t>
    </dgm:pt>
    <dgm:pt modelId="{BD6AF50E-5E9C-4746-AC9C-9C8BF1522E14}" type="pres">
      <dgm:prSet presAssocID="{7B2F4376-2505-4BA9-A5D6-6421F7D8606D}" presName="textNode" presStyleLbl="bgShp" presStyleIdx="1" presStyleCnt="3"/>
      <dgm:spPr/>
      <dgm:t>
        <a:bodyPr/>
        <a:lstStyle/>
        <a:p>
          <a:endParaRPr lang="ru-RU"/>
        </a:p>
      </dgm:t>
    </dgm:pt>
    <dgm:pt modelId="{A7D5D0C4-AB4E-44E7-964B-70B571EF108B}" type="pres">
      <dgm:prSet presAssocID="{7B2F4376-2505-4BA9-A5D6-6421F7D8606D}" presName="compChildNode" presStyleCnt="0"/>
      <dgm:spPr/>
      <dgm:t>
        <a:bodyPr/>
        <a:lstStyle/>
        <a:p>
          <a:endParaRPr lang="ru-RU"/>
        </a:p>
      </dgm:t>
    </dgm:pt>
    <dgm:pt modelId="{9F6ADCAF-6130-42B5-91FE-63E729A3161D}" type="pres">
      <dgm:prSet presAssocID="{7B2F4376-2505-4BA9-A5D6-6421F7D8606D}" presName="theInnerList" presStyleCnt="0"/>
      <dgm:spPr/>
      <dgm:t>
        <a:bodyPr/>
        <a:lstStyle/>
        <a:p>
          <a:endParaRPr lang="ru-RU"/>
        </a:p>
      </dgm:t>
    </dgm:pt>
    <dgm:pt modelId="{567259C9-0EBC-41FC-9C53-BC0D65C3DCFA}" type="pres">
      <dgm:prSet presAssocID="{BF6E0ED7-2315-46CF-A6CD-C00C6BA2080E}" presName="childNode" presStyleLbl="node1" presStyleIdx="4" presStyleCnt="11" custScaleX="156782" custScaleY="53570" custLinFactNeighborX="9782" custLinFactNeighborY="-92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729A1-E9E7-4D72-BF2B-50B76290C2D7}" type="pres">
      <dgm:prSet presAssocID="{BF6E0ED7-2315-46CF-A6CD-C00C6BA2080E}" presName="aSpace2" presStyleCnt="0"/>
      <dgm:spPr/>
      <dgm:t>
        <a:bodyPr/>
        <a:lstStyle/>
        <a:p>
          <a:endParaRPr lang="ru-RU"/>
        </a:p>
      </dgm:t>
    </dgm:pt>
    <dgm:pt modelId="{214E89B4-0D39-45C1-980F-EB5708F08438}" type="pres">
      <dgm:prSet presAssocID="{F3575316-CE50-4D4C-B57F-DEE802BD7EAB}" presName="childNode" presStyleLbl="node1" presStyleIdx="5" presStyleCnt="11" custScaleX="149812" custScaleY="26530" custLinFactY="-4136" custLinFactNeighborX="64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B6267-7C50-4362-A22D-59B90FA6C409}" type="pres">
      <dgm:prSet presAssocID="{F3575316-CE50-4D4C-B57F-DEE802BD7EAB}" presName="aSpace2" presStyleCnt="0"/>
      <dgm:spPr/>
      <dgm:t>
        <a:bodyPr/>
        <a:lstStyle/>
        <a:p>
          <a:endParaRPr lang="ru-RU"/>
        </a:p>
      </dgm:t>
    </dgm:pt>
    <dgm:pt modelId="{45C300AE-3278-47DB-953F-7A87CFE762BF}" type="pres">
      <dgm:prSet presAssocID="{F1FC5F43-2E53-453E-BA1E-455B2BD00301}" presName="childNode" presStyleLbl="node1" presStyleIdx="6" presStyleCnt="11" custScaleX="141987" custScaleY="69615" custLinFactY="-2980" custLinFactNeighborX="64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03164-D416-48F3-BEAE-1B98D65BE3CF}" type="pres">
      <dgm:prSet presAssocID="{7B2F4376-2505-4BA9-A5D6-6421F7D8606D}" presName="aSpace" presStyleCnt="0"/>
      <dgm:spPr/>
      <dgm:t>
        <a:bodyPr/>
        <a:lstStyle/>
        <a:p>
          <a:endParaRPr lang="ru-RU"/>
        </a:p>
      </dgm:t>
    </dgm:pt>
    <dgm:pt modelId="{E71EAAF5-FB5B-4E14-9B5E-10E8875A0FC4}" type="pres">
      <dgm:prSet presAssocID="{16830507-7D57-4F55-89A3-FCA162AB9D7D}" presName="compNode" presStyleCnt="0"/>
      <dgm:spPr/>
      <dgm:t>
        <a:bodyPr/>
        <a:lstStyle/>
        <a:p>
          <a:endParaRPr lang="ru-RU"/>
        </a:p>
      </dgm:t>
    </dgm:pt>
    <dgm:pt modelId="{027071A5-03A5-48B4-B0B7-498886322CA0}" type="pres">
      <dgm:prSet presAssocID="{16830507-7D57-4F55-89A3-FCA162AB9D7D}" presName="aNode" presStyleLbl="bgShp" presStyleIdx="2" presStyleCnt="3"/>
      <dgm:spPr/>
      <dgm:t>
        <a:bodyPr/>
        <a:lstStyle/>
        <a:p>
          <a:endParaRPr lang="ru-RU"/>
        </a:p>
      </dgm:t>
    </dgm:pt>
    <dgm:pt modelId="{D45E3538-F371-4257-B2BC-C1D9B2B7507D}" type="pres">
      <dgm:prSet presAssocID="{16830507-7D57-4F55-89A3-FCA162AB9D7D}" presName="textNode" presStyleLbl="bgShp" presStyleIdx="2" presStyleCnt="3"/>
      <dgm:spPr/>
      <dgm:t>
        <a:bodyPr/>
        <a:lstStyle/>
        <a:p>
          <a:endParaRPr lang="ru-RU"/>
        </a:p>
      </dgm:t>
    </dgm:pt>
    <dgm:pt modelId="{F1ECA8FB-89A7-4483-8CCD-ACC5BA37EBA1}" type="pres">
      <dgm:prSet presAssocID="{16830507-7D57-4F55-89A3-FCA162AB9D7D}" presName="compChildNode" presStyleCnt="0"/>
      <dgm:spPr/>
      <dgm:t>
        <a:bodyPr/>
        <a:lstStyle/>
        <a:p>
          <a:endParaRPr lang="ru-RU"/>
        </a:p>
      </dgm:t>
    </dgm:pt>
    <dgm:pt modelId="{68A5ECDF-7389-47FB-87E3-2B1E42172F74}" type="pres">
      <dgm:prSet presAssocID="{16830507-7D57-4F55-89A3-FCA162AB9D7D}" presName="theInnerList" presStyleCnt="0"/>
      <dgm:spPr/>
      <dgm:t>
        <a:bodyPr/>
        <a:lstStyle/>
        <a:p>
          <a:endParaRPr lang="ru-RU"/>
        </a:p>
      </dgm:t>
    </dgm:pt>
    <dgm:pt modelId="{D6732C26-C81D-4024-84F0-8B1DF34DAEE4}" type="pres">
      <dgm:prSet presAssocID="{DE9F79EC-60F7-484F-BF94-87A30A4C30BE}" presName="childNode" presStyleLbl="node1" presStyleIdx="7" presStyleCnt="11" custLinFactY="-5139" custLinFactNeighborX="-75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96EDF-85A6-47C2-AE8E-355503D946D6}" type="pres">
      <dgm:prSet presAssocID="{DE9F79EC-60F7-484F-BF94-87A30A4C30BE}" presName="aSpace2" presStyleCnt="0"/>
      <dgm:spPr/>
      <dgm:t>
        <a:bodyPr/>
        <a:lstStyle/>
        <a:p>
          <a:endParaRPr lang="ru-RU"/>
        </a:p>
      </dgm:t>
    </dgm:pt>
    <dgm:pt modelId="{5FC1CCE3-9B5C-4EEB-9D61-5B09925B04BE}" type="pres">
      <dgm:prSet presAssocID="{5D0783A3-39F8-4C3B-9124-50BB26F96B65}" presName="childNode" presStyleLbl="node1" presStyleIdx="8" presStyleCnt="11" custLinFactNeighborX="-500" custLinFactNeighborY="-14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9C25C-1EA2-4E4B-BB28-330AC55A62D7}" type="pres">
      <dgm:prSet presAssocID="{5D0783A3-39F8-4C3B-9124-50BB26F96B65}" presName="aSpace2" presStyleCnt="0"/>
      <dgm:spPr/>
      <dgm:t>
        <a:bodyPr/>
        <a:lstStyle/>
        <a:p>
          <a:endParaRPr lang="ru-RU"/>
        </a:p>
      </dgm:t>
    </dgm:pt>
    <dgm:pt modelId="{CE4354FE-4F83-425A-84AD-DF9284C83F7C}" type="pres">
      <dgm:prSet presAssocID="{ADF818C2-847B-4A84-86EF-0B4206AC8F8A}" presName="childNode" presStyleLbl="node1" presStyleIdx="9" presStyleCnt="11" custScaleX="102151" custLinFactY="665" custLinFactNeighborX="-13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B9B5C-B27B-49DF-BD9E-860AB2B6490B}" type="pres">
      <dgm:prSet presAssocID="{ADF818C2-847B-4A84-86EF-0B4206AC8F8A}" presName="aSpace2" presStyleCnt="0"/>
      <dgm:spPr/>
      <dgm:t>
        <a:bodyPr/>
        <a:lstStyle/>
        <a:p>
          <a:endParaRPr lang="ru-RU"/>
        </a:p>
      </dgm:t>
    </dgm:pt>
    <dgm:pt modelId="{84213CB5-1278-468F-98CB-521A4B8A2D2F}" type="pres">
      <dgm:prSet presAssocID="{8A180380-7C09-4E9C-8449-33B0D3B58FFC}" presName="childNode" presStyleLbl="node1" presStyleIdx="10" presStyleCnt="11" custScaleY="100001" custLinFactY="15725" custLinFactNeighborX="-75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59F2C9-88F3-463D-ADC3-77B9AD42970E}" srcId="{16830507-7D57-4F55-89A3-FCA162AB9D7D}" destId="{DE9F79EC-60F7-484F-BF94-87A30A4C30BE}" srcOrd="0" destOrd="0" parTransId="{988CC6E3-ECC8-4248-8682-3902123D1B18}" sibTransId="{7E732108-C8FC-4E2C-B116-7AE2E97E0431}"/>
    <dgm:cxn modelId="{632B4191-BFCB-4067-87DA-B0501602D53E}" type="presOf" srcId="{F3575316-CE50-4D4C-B57F-DEE802BD7EAB}" destId="{214E89B4-0D39-45C1-980F-EB5708F08438}" srcOrd="0" destOrd="0" presId="urn:microsoft.com/office/officeart/2005/8/layout/lProcess2"/>
    <dgm:cxn modelId="{E3D982C5-E4B4-4808-BEA6-CCEB2043FAD7}" srcId="{7399D775-698E-48B9-B3C2-AB4A278D454D}" destId="{C0AA85AD-8AB6-4DAB-8005-024096FFE93D}" srcOrd="1" destOrd="0" parTransId="{A956BE42-746F-4B36-BCBD-E70D72921331}" sibTransId="{4773AF49-5003-455D-8258-37B99914F45C}"/>
    <dgm:cxn modelId="{9E643036-9F60-42FC-8362-AE0F84B26EDB}" srcId="{16830507-7D57-4F55-89A3-FCA162AB9D7D}" destId="{5D0783A3-39F8-4C3B-9124-50BB26F96B65}" srcOrd="1" destOrd="0" parTransId="{F3E4EBEC-AC21-4397-B3A2-6EF4CF846CED}" sibTransId="{30C19C60-D586-47DC-935D-A9749D909464}"/>
    <dgm:cxn modelId="{C9D29C2A-02DB-43C9-98AA-0BA73D4CC9F9}" type="presOf" srcId="{F1FC5F43-2E53-453E-BA1E-455B2BD00301}" destId="{45C300AE-3278-47DB-953F-7A87CFE762BF}" srcOrd="0" destOrd="0" presId="urn:microsoft.com/office/officeart/2005/8/layout/lProcess2"/>
    <dgm:cxn modelId="{B88AE251-259C-4DAE-B864-13B57607CD41}" srcId="{7B2F4376-2505-4BA9-A5D6-6421F7D8606D}" destId="{F1FC5F43-2E53-453E-BA1E-455B2BD00301}" srcOrd="2" destOrd="0" parTransId="{B86E772B-79C9-4FA1-BA31-03684F99AF07}" sibTransId="{04765D81-77C2-45BB-9BD4-ECE67F1BCC7C}"/>
    <dgm:cxn modelId="{0625C86F-F692-47E7-B097-9AD986F800F5}" srcId="{7B2F4376-2505-4BA9-A5D6-6421F7D8606D}" destId="{BF6E0ED7-2315-46CF-A6CD-C00C6BA2080E}" srcOrd="0" destOrd="0" parTransId="{D0E0FA35-599A-4CA7-9955-0780E2CBB9D5}" sibTransId="{CA4C1052-48D0-4BE3-8A7A-AD877D8F3638}"/>
    <dgm:cxn modelId="{230726EA-4A67-4F3C-9D60-3B1E70996328}" type="presOf" srcId="{6E45EB35-D23A-4EE6-94D7-AAF2A3CEDA95}" destId="{02BA18B2-6F33-4713-8592-481FF32EA9E3}" srcOrd="0" destOrd="0" presId="urn:microsoft.com/office/officeart/2005/8/layout/lProcess2"/>
    <dgm:cxn modelId="{AB938FC1-7345-4D98-A665-A140001E2061}" type="presOf" srcId="{7399D775-698E-48B9-B3C2-AB4A278D454D}" destId="{811FB140-E828-442B-A845-6DA6E1B157EE}" srcOrd="0" destOrd="0" presId="urn:microsoft.com/office/officeart/2005/8/layout/lProcess2"/>
    <dgm:cxn modelId="{124F5888-8D8F-405E-8236-A1C5F3B8E3C7}" type="presOf" srcId="{8A180380-7C09-4E9C-8449-33B0D3B58FFC}" destId="{84213CB5-1278-468F-98CB-521A4B8A2D2F}" srcOrd="0" destOrd="0" presId="urn:microsoft.com/office/officeart/2005/8/layout/lProcess2"/>
    <dgm:cxn modelId="{CEFCC66A-8C47-48C7-B957-84CB1048FFF5}" type="presOf" srcId="{DE9F79EC-60F7-484F-BF94-87A30A4C30BE}" destId="{D6732C26-C81D-4024-84F0-8B1DF34DAEE4}" srcOrd="0" destOrd="0" presId="urn:microsoft.com/office/officeart/2005/8/layout/lProcess2"/>
    <dgm:cxn modelId="{F098921F-832E-482F-A0B2-C0B15E634284}" srcId="{7399D775-698E-48B9-B3C2-AB4A278D454D}" destId="{AEC9C63C-746B-44B1-991F-C0F543FB74DF}" srcOrd="2" destOrd="0" parTransId="{1A0474A3-3AB0-4D4A-94CC-2A53F5964F4E}" sibTransId="{1ED774FA-9891-44D2-8493-A6E8D560224C}"/>
    <dgm:cxn modelId="{FFCBC555-6372-4F0B-9EBB-EC481E20500B}" srcId="{2BA7247A-EB86-45BD-805E-DB16634A0A0D}" destId="{7399D775-698E-48B9-B3C2-AB4A278D454D}" srcOrd="0" destOrd="0" parTransId="{97AFB220-2724-4A67-BEC9-BA80994AA710}" sibTransId="{1C740A64-7685-4E4A-AE42-9872F4998D91}"/>
    <dgm:cxn modelId="{840CA31A-533A-45FF-972B-8549E0ED5C43}" type="presOf" srcId="{7B2F4376-2505-4BA9-A5D6-6421F7D8606D}" destId="{BD6AF50E-5E9C-4746-AC9C-9C8BF1522E14}" srcOrd="1" destOrd="0" presId="urn:microsoft.com/office/officeart/2005/8/layout/lProcess2"/>
    <dgm:cxn modelId="{B04D1918-2FD5-438B-B189-FA39E1087689}" type="presOf" srcId="{2BA7247A-EB86-45BD-805E-DB16634A0A0D}" destId="{1BFBA4D4-D3B5-4A6C-BD0E-33326D578F92}" srcOrd="0" destOrd="0" presId="urn:microsoft.com/office/officeart/2005/8/layout/lProcess2"/>
    <dgm:cxn modelId="{EB6E7B1F-7882-44AB-899B-C5BA9B32E85D}" type="presOf" srcId="{BF6E0ED7-2315-46CF-A6CD-C00C6BA2080E}" destId="{567259C9-0EBC-41FC-9C53-BC0D65C3DCFA}" srcOrd="0" destOrd="0" presId="urn:microsoft.com/office/officeart/2005/8/layout/lProcess2"/>
    <dgm:cxn modelId="{E35D8193-1411-4C4F-9418-3A75A1A97518}" srcId="{16830507-7D57-4F55-89A3-FCA162AB9D7D}" destId="{ADF818C2-847B-4A84-86EF-0B4206AC8F8A}" srcOrd="2" destOrd="0" parTransId="{DB5B216B-CAD8-44BE-8816-027986FDE3B9}" sibTransId="{312B0D9C-F60C-4369-BC16-916D7C2DA26C}"/>
    <dgm:cxn modelId="{DC0BEE59-93D8-4712-A919-5B85CE71F9A2}" type="presOf" srcId="{16830507-7D57-4F55-89A3-FCA162AB9D7D}" destId="{D45E3538-F371-4257-B2BC-C1D9B2B7507D}" srcOrd="1" destOrd="0" presId="urn:microsoft.com/office/officeart/2005/8/layout/lProcess2"/>
    <dgm:cxn modelId="{2FADB983-169F-448A-91B9-DE9CC41AB3A4}" srcId="{7B2F4376-2505-4BA9-A5D6-6421F7D8606D}" destId="{F3575316-CE50-4D4C-B57F-DEE802BD7EAB}" srcOrd="1" destOrd="0" parTransId="{C45BC2F4-807C-47A2-9BAC-2498A50E2EAF}" sibTransId="{BD136DCF-ED36-441F-B3B0-D100E4C47A52}"/>
    <dgm:cxn modelId="{B7BB7519-245C-4DF3-8EFA-A7CD34D23174}" srcId="{7399D775-698E-48B9-B3C2-AB4A278D454D}" destId="{CBACCF03-4E07-4F9F-ABA9-83ABBC371543}" srcOrd="3" destOrd="0" parTransId="{F1F8BA5F-23F9-4323-BAD1-FF572B870A0C}" sibTransId="{169670A6-E464-45DE-A0E2-E2A7E8F4B93A}"/>
    <dgm:cxn modelId="{75681ACE-BFE5-48FA-B3D9-36533A59C3CC}" srcId="{2BA7247A-EB86-45BD-805E-DB16634A0A0D}" destId="{16830507-7D57-4F55-89A3-FCA162AB9D7D}" srcOrd="2" destOrd="0" parTransId="{A1D508E3-F201-4ADB-913D-481AB191AB34}" sibTransId="{C5680CE3-A6BC-4795-AB6A-E22E040E87DA}"/>
    <dgm:cxn modelId="{BB423B64-11A6-43E7-B85C-43B573E7EAEA}" type="presOf" srcId="{CBACCF03-4E07-4F9F-ABA9-83ABBC371543}" destId="{9C4936D2-C2F3-4B44-A0D5-AFBA6F297510}" srcOrd="0" destOrd="0" presId="urn:microsoft.com/office/officeart/2005/8/layout/lProcess2"/>
    <dgm:cxn modelId="{23F80BD3-68AF-4C67-9CAF-7F9C0ECEF193}" type="presOf" srcId="{7399D775-698E-48B9-B3C2-AB4A278D454D}" destId="{7543B87D-3190-48AC-940C-C10880A10F02}" srcOrd="1" destOrd="0" presId="urn:microsoft.com/office/officeart/2005/8/layout/lProcess2"/>
    <dgm:cxn modelId="{D5D5C5F4-5C71-4774-9A2A-37E9584BC034}" type="presOf" srcId="{C0AA85AD-8AB6-4DAB-8005-024096FFE93D}" destId="{75E84707-FE30-4DEC-B3B1-6970EB598CEF}" srcOrd="0" destOrd="0" presId="urn:microsoft.com/office/officeart/2005/8/layout/lProcess2"/>
    <dgm:cxn modelId="{F6EFBD11-9E3F-4B9B-802F-3C0C009055F4}" type="presOf" srcId="{7B2F4376-2505-4BA9-A5D6-6421F7D8606D}" destId="{7A044CD0-97B4-4732-9EEF-2F36F95C78FC}" srcOrd="0" destOrd="0" presId="urn:microsoft.com/office/officeart/2005/8/layout/lProcess2"/>
    <dgm:cxn modelId="{338EC91A-087E-465F-93FF-A763682D093B}" type="presOf" srcId="{16830507-7D57-4F55-89A3-FCA162AB9D7D}" destId="{027071A5-03A5-48B4-B0B7-498886322CA0}" srcOrd="0" destOrd="0" presId="urn:microsoft.com/office/officeart/2005/8/layout/lProcess2"/>
    <dgm:cxn modelId="{ACCE2B6C-91ED-48EA-A977-69C11B3A6282}" srcId="{7399D775-698E-48B9-B3C2-AB4A278D454D}" destId="{6E45EB35-D23A-4EE6-94D7-AAF2A3CEDA95}" srcOrd="0" destOrd="0" parTransId="{A9DA45D1-9FA4-41A5-B327-532280215196}" sibTransId="{7ABE741A-34F8-4D7E-945D-041FF80AB76D}"/>
    <dgm:cxn modelId="{BB6F63A9-AAC7-4545-841A-40705D2BCEAC}" type="presOf" srcId="{5D0783A3-39F8-4C3B-9124-50BB26F96B65}" destId="{5FC1CCE3-9B5C-4EEB-9D61-5B09925B04BE}" srcOrd="0" destOrd="0" presId="urn:microsoft.com/office/officeart/2005/8/layout/lProcess2"/>
    <dgm:cxn modelId="{769EE435-7A03-4DC0-B7C5-6B2775293C07}" type="presOf" srcId="{AEC9C63C-746B-44B1-991F-C0F543FB74DF}" destId="{D98D5B13-DC41-4967-81FD-85C2AC25A5AB}" srcOrd="0" destOrd="0" presId="urn:microsoft.com/office/officeart/2005/8/layout/lProcess2"/>
    <dgm:cxn modelId="{5C8F0224-AE8F-440C-B543-2440C6C3DCD4}" srcId="{2BA7247A-EB86-45BD-805E-DB16634A0A0D}" destId="{7B2F4376-2505-4BA9-A5D6-6421F7D8606D}" srcOrd="1" destOrd="0" parTransId="{EB2BA70F-D1CE-4D0B-A025-D670828B4D6C}" sibTransId="{C9AD3D8D-4463-4273-8739-4760C30ED7F3}"/>
    <dgm:cxn modelId="{362FF5F8-9154-4228-9BB8-A1B1BD87F3AF}" srcId="{16830507-7D57-4F55-89A3-FCA162AB9D7D}" destId="{8A180380-7C09-4E9C-8449-33B0D3B58FFC}" srcOrd="3" destOrd="0" parTransId="{B628F853-9EB6-47E0-BDD4-122EBF2F5C1D}" sibTransId="{9C56549A-0AED-4E8D-A626-591986F49527}"/>
    <dgm:cxn modelId="{2B9A3D64-E6D0-45B4-8F64-62CF1C9356CF}" type="presOf" srcId="{ADF818C2-847B-4A84-86EF-0B4206AC8F8A}" destId="{CE4354FE-4F83-425A-84AD-DF9284C83F7C}" srcOrd="0" destOrd="0" presId="urn:microsoft.com/office/officeart/2005/8/layout/lProcess2"/>
    <dgm:cxn modelId="{D9F11164-C1B0-4A60-B534-5B3BFAFD2B2D}" type="presParOf" srcId="{1BFBA4D4-D3B5-4A6C-BD0E-33326D578F92}" destId="{2E335FE1-9CBD-4626-80B4-F1B97DDF7FD6}" srcOrd="0" destOrd="0" presId="urn:microsoft.com/office/officeart/2005/8/layout/lProcess2"/>
    <dgm:cxn modelId="{36370BEE-71B7-4E1C-815D-5CC47621944D}" type="presParOf" srcId="{2E335FE1-9CBD-4626-80B4-F1B97DDF7FD6}" destId="{811FB140-E828-442B-A845-6DA6E1B157EE}" srcOrd="0" destOrd="0" presId="urn:microsoft.com/office/officeart/2005/8/layout/lProcess2"/>
    <dgm:cxn modelId="{5060C826-1955-469F-8023-2EA2DDF7F9D6}" type="presParOf" srcId="{2E335FE1-9CBD-4626-80B4-F1B97DDF7FD6}" destId="{7543B87D-3190-48AC-940C-C10880A10F02}" srcOrd="1" destOrd="0" presId="urn:microsoft.com/office/officeart/2005/8/layout/lProcess2"/>
    <dgm:cxn modelId="{24ABA125-A10C-4584-BD67-F9589317B91E}" type="presParOf" srcId="{2E335FE1-9CBD-4626-80B4-F1B97DDF7FD6}" destId="{33702F0A-BA8E-4EF3-AA07-230CB0FB8FFA}" srcOrd="2" destOrd="0" presId="urn:microsoft.com/office/officeart/2005/8/layout/lProcess2"/>
    <dgm:cxn modelId="{A8F36691-EC07-4656-B4E0-6FDCEE3DE591}" type="presParOf" srcId="{33702F0A-BA8E-4EF3-AA07-230CB0FB8FFA}" destId="{280DD908-BFA5-4D2D-8887-FD2A2323AC9E}" srcOrd="0" destOrd="0" presId="urn:microsoft.com/office/officeart/2005/8/layout/lProcess2"/>
    <dgm:cxn modelId="{D96E538F-7B85-4FD6-BEC8-A04326283167}" type="presParOf" srcId="{280DD908-BFA5-4D2D-8887-FD2A2323AC9E}" destId="{02BA18B2-6F33-4713-8592-481FF32EA9E3}" srcOrd="0" destOrd="0" presId="urn:microsoft.com/office/officeart/2005/8/layout/lProcess2"/>
    <dgm:cxn modelId="{173D806F-6037-458E-95FB-EFA32692E100}" type="presParOf" srcId="{280DD908-BFA5-4D2D-8887-FD2A2323AC9E}" destId="{7F5D4EFA-FA6F-4EA6-AB7B-A5495694EC06}" srcOrd="1" destOrd="0" presId="urn:microsoft.com/office/officeart/2005/8/layout/lProcess2"/>
    <dgm:cxn modelId="{BAF1D8C6-929B-4B82-ADD1-7BB3B2CC8673}" type="presParOf" srcId="{280DD908-BFA5-4D2D-8887-FD2A2323AC9E}" destId="{75E84707-FE30-4DEC-B3B1-6970EB598CEF}" srcOrd="2" destOrd="0" presId="urn:microsoft.com/office/officeart/2005/8/layout/lProcess2"/>
    <dgm:cxn modelId="{139674E8-69A9-4FE6-B85F-4A7DBBA9E343}" type="presParOf" srcId="{280DD908-BFA5-4D2D-8887-FD2A2323AC9E}" destId="{8F9B1902-59A5-40F2-839E-6A526DC66332}" srcOrd="3" destOrd="0" presId="urn:microsoft.com/office/officeart/2005/8/layout/lProcess2"/>
    <dgm:cxn modelId="{87DA1B91-C78A-4E7C-95CA-7FDDE84D90EF}" type="presParOf" srcId="{280DD908-BFA5-4D2D-8887-FD2A2323AC9E}" destId="{D98D5B13-DC41-4967-81FD-85C2AC25A5AB}" srcOrd="4" destOrd="0" presId="urn:microsoft.com/office/officeart/2005/8/layout/lProcess2"/>
    <dgm:cxn modelId="{1C5CFD22-FFDB-40D4-A4F2-7541EDD26CB2}" type="presParOf" srcId="{280DD908-BFA5-4D2D-8887-FD2A2323AC9E}" destId="{3C166204-1338-477F-93CA-19CF11DF7632}" srcOrd="5" destOrd="0" presId="urn:microsoft.com/office/officeart/2005/8/layout/lProcess2"/>
    <dgm:cxn modelId="{A342D513-F3CD-4191-BBE6-0B84B339B954}" type="presParOf" srcId="{280DD908-BFA5-4D2D-8887-FD2A2323AC9E}" destId="{9C4936D2-C2F3-4B44-A0D5-AFBA6F297510}" srcOrd="6" destOrd="0" presId="urn:microsoft.com/office/officeart/2005/8/layout/lProcess2"/>
    <dgm:cxn modelId="{1FA128E5-4224-4BF5-BD60-47FE09531A2E}" type="presParOf" srcId="{1BFBA4D4-D3B5-4A6C-BD0E-33326D578F92}" destId="{1B3D6B21-6EEA-485C-97A7-D0B451760273}" srcOrd="1" destOrd="0" presId="urn:microsoft.com/office/officeart/2005/8/layout/lProcess2"/>
    <dgm:cxn modelId="{55D6B7A6-9154-4BEF-A39C-46F4FA1F7316}" type="presParOf" srcId="{1BFBA4D4-D3B5-4A6C-BD0E-33326D578F92}" destId="{37F638AE-121D-4715-A342-4AEC86327180}" srcOrd="2" destOrd="0" presId="urn:microsoft.com/office/officeart/2005/8/layout/lProcess2"/>
    <dgm:cxn modelId="{20BC20CD-8F7B-4640-A64B-9E1512D31D3B}" type="presParOf" srcId="{37F638AE-121D-4715-A342-4AEC86327180}" destId="{7A044CD0-97B4-4732-9EEF-2F36F95C78FC}" srcOrd="0" destOrd="0" presId="urn:microsoft.com/office/officeart/2005/8/layout/lProcess2"/>
    <dgm:cxn modelId="{75093112-DCE9-4C19-8D53-7234647C8701}" type="presParOf" srcId="{37F638AE-121D-4715-A342-4AEC86327180}" destId="{BD6AF50E-5E9C-4746-AC9C-9C8BF1522E14}" srcOrd="1" destOrd="0" presId="urn:microsoft.com/office/officeart/2005/8/layout/lProcess2"/>
    <dgm:cxn modelId="{E63E1B97-5660-4E32-88CC-FFA58CE32058}" type="presParOf" srcId="{37F638AE-121D-4715-A342-4AEC86327180}" destId="{A7D5D0C4-AB4E-44E7-964B-70B571EF108B}" srcOrd="2" destOrd="0" presId="urn:microsoft.com/office/officeart/2005/8/layout/lProcess2"/>
    <dgm:cxn modelId="{1694D9EE-E2C4-4BE8-BFB8-10BC33D49BD6}" type="presParOf" srcId="{A7D5D0C4-AB4E-44E7-964B-70B571EF108B}" destId="{9F6ADCAF-6130-42B5-91FE-63E729A3161D}" srcOrd="0" destOrd="0" presId="urn:microsoft.com/office/officeart/2005/8/layout/lProcess2"/>
    <dgm:cxn modelId="{2636EC2B-3886-4D13-90EE-260DDF790643}" type="presParOf" srcId="{9F6ADCAF-6130-42B5-91FE-63E729A3161D}" destId="{567259C9-0EBC-41FC-9C53-BC0D65C3DCFA}" srcOrd="0" destOrd="0" presId="urn:microsoft.com/office/officeart/2005/8/layout/lProcess2"/>
    <dgm:cxn modelId="{AC55A2FC-3056-40C2-A67A-3DB426A1C9D0}" type="presParOf" srcId="{9F6ADCAF-6130-42B5-91FE-63E729A3161D}" destId="{2F5729A1-E9E7-4D72-BF2B-50B76290C2D7}" srcOrd="1" destOrd="0" presId="urn:microsoft.com/office/officeart/2005/8/layout/lProcess2"/>
    <dgm:cxn modelId="{92F3755A-781D-4D54-BD39-8BD1C87F1008}" type="presParOf" srcId="{9F6ADCAF-6130-42B5-91FE-63E729A3161D}" destId="{214E89B4-0D39-45C1-980F-EB5708F08438}" srcOrd="2" destOrd="0" presId="urn:microsoft.com/office/officeart/2005/8/layout/lProcess2"/>
    <dgm:cxn modelId="{68512711-65C5-42CF-9958-96A487C9F02A}" type="presParOf" srcId="{9F6ADCAF-6130-42B5-91FE-63E729A3161D}" destId="{291B6267-7C50-4362-A22D-59B90FA6C409}" srcOrd="3" destOrd="0" presId="urn:microsoft.com/office/officeart/2005/8/layout/lProcess2"/>
    <dgm:cxn modelId="{2E2C287A-FAFB-4120-A4DC-9158713E4F8F}" type="presParOf" srcId="{9F6ADCAF-6130-42B5-91FE-63E729A3161D}" destId="{45C300AE-3278-47DB-953F-7A87CFE762BF}" srcOrd="4" destOrd="0" presId="urn:microsoft.com/office/officeart/2005/8/layout/lProcess2"/>
    <dgm:cxn modelId="{C2C173C9-D41A-4BFC-929E-6F09265793CC}" type="presParOf" srcId="{1BFBA4D4-D3B5-4A6C-BD0E-33326D578F92}" destId="{66503164-D416-48F3-BEAE-1B98D65BE3CF}" srcOrd="3" destOrd="0" presId="urn:microsoft.com/office/officeart/2005/8/layout/lProcess2"/>
    <dgm:cxn modelId="{BCF36A41-70B2-49A9-B695-D622047DEA48}" type="presParOf" srcId="{1BFBA4D4-D3B5-4A6C-BD0E-33326D578F92}" destId="{E71EAAF5-FB5B-4E14-9B5E-10E8875A0FC4}" srcOrd="4" destOrd="0" presId="urn:microsoft.com/office/officeart/2005/8/layout/lProcess2"/>
    <dgm:cxn modelId="{ACE4C3A7-B474-4FE1-BDE8-DB45EED7EAAE}" type="presParOf" srcId="{E71EAAF5-FB5B-4E14-9B5E-10E8875A0FC4}" destId="{027071A5-03A5-48B4-B0B7-498886322CA0}" srcOrd="0" destOrd="0" presId="urn:microsoft.com/office/officeart/2005/8/layout/lProcess2"/>
    <dgm:cxn modelId="{A360F2C1-13A2-4DBF-BBB4-34BC203F5D69}" type="presParOf" srcId="{E71EAAF5-FB5B-4E14-9B5E-10E8875A0FC4}" destId="{D45E3538-F371-4257-B2BC-C1D9B2B7507D}" srcOrd="1" destOrd="0" presId="urn:microsoft.com/office/officeart/2005/8/layout/lProcess2"/>
    <dgm:cxn modelId="{D9FF7ACE-9D89-4A2C-AA1E-70ACFB50FB38}" type="presParOf" srcId="{E71EAAF5-FB5B-4E14-9B5E-10E8875A0FC4}" destId="{F1ECA8FB-89A7-4483-8CCD-ACC5BA37EBA1}" srcOrd="2" destOrd="0" presId="urn:microsoft.com/office/officeart/2005/8/layout/lProcess2"/>
    <dgm:cxn modelId="{D63F5D87-AEA2-4B04-84FC-4C626E1FD9A3}" type="presParOf" srcId="{F1ECA8FB-89A7-4483-8CCD-ACC5BA37EBA1}" destId="{68A5ECDF-7389-47FB-87E3-2B1E42172F74}" srcOrd="0" destOrd="0" presId="urn:microsoft.com/office/officeart/2005/8/layout/lProcess2"/>
    <dgm:cxn modelId="{06881956-9659-4B75-9420-E28350DA8CF7}" type="presParOf" srcId="{68A5ECDF-7389-47FB-87E3-2B1E42172F74}" destId="{D6732C26-C81D-4024-84F0-8B1DF34DAEE4}" srcOrd="0" destOrd="0" presId="urn:microsoft.com/office/officeart/2005/8/layout/lProcess2"/>
    <dgm:cxn modelId="{35809609-6A24-4626-AF8F-7D1D1A4D92B3}" type="presParOf" srcId="{68A5ECDF-7389-47FB-87E3-2B1E42172F74}" destId="{0C696EDF-85A6-47C2-AE8E-355503D946D6}" srcOrd="1" destOrd="0" presId="urn:microsoft.com/office/officeart/2005/8/layout/lProcess2"/>
    <dgm:cxn modelId="{569315D6-8D39-4CF0-BB43-510A19AB0618}" type="presParOf" srcId="{68A5ECDF-7389-47FB-87E3-2B1E42172F74}" destId="{5FC1CCE3-9B5C-4EEB-9D61-5B09925B04BE}" srcOrd="2" destOrd="0" presId="urn:microsoft.com/office/officeart/2005/8/layout/lProcess2"/>
    <dgm:cxn modelId="{5FCD0370-3819-43F9-B5A0-E3A6A83BD6B5}" type="presParOf" srcId="{68A5ECDF-7389-47FB-87E3-2B1E42172F74}" destId="{2E89C25C-1EA2-4E4B-BB28-330AC55A62D7}" srcOrd="3" destOrd="0" presId="urn:microsoft.com/office/officeart/2005/8/layout/lProcess2"/>
    <dgm:cxn modelId="{869C509B-45B2-44AA-8787-15688905A252}" type="presParOf" srcId="{68A5ECDF-7389-47FB-87E3-2B1E42172F74}" destId="{CE4354FE-4F83-425A-84AD-DF9284C83F7C}" srcOrd="4" destOrd="0" presId="urn:microsoft.com/office/officeart/2005/8/layout/lProcess2"/>
    <dgm:cxn modelId="{D755B5BB-F255-40C1-B36E-80F7AB1DC92F}" type="presParOf" srcId="{68A5ECDF-7389-47FB-87E3-2B1E42172F74}" destId="{A29B9B5C-B27B-49DF-BD9E-860AB2B6490B}" srcOrd="5" destOrd="0" presId="urn:microsoft.com/office/officeart/2005/8/layout/lProcess2"/>
    <dgm:cxn modelId="{7028C5BE-E508-48C3-88A9-8004667B8947}" type="presParOf" srcId="{68A5ECDF-7389-47FB-87E3-2B1E42172F74}" destId="{84213CB5-1278-468F-98CB-521A4B8A2D2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B7BD0-5074-4C16-9F6A-945EEBFE69E9}">
      <dsp:nvSpPr>
        <dsp:cNvPr id="0" name=""/>
        <dsp:cNvSpPr/>
      </dsp:nvSpPr>
      <dsp:spPr>
        <a:xfrm>
          <a:off x="216029" y="0"/>
          <a:ext cx="3981013" cy="536278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595" y="12566"/>
        <a:ext cx="3955881" cy="523712"/>
      </dsp:txXfrm>
    </dsp:sp>
    <dsp:sp modelId="{BD56E209-9639-493D-8E81-C02A304822B7}">
      <dsp:nvSpPr>
        <dsp:cNvPr id="0" name=""/>
        <dsp:cNvSpPr/>
      </dsp:nvSpPr>
      <dsp:spPr>
        <a:xfrm>
          <a:off x="144013" y="705672"/>
          <a:ext cx="3983754" cy="141805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Поступающие в бюджет денежные средства </a:t>
          </a:r>
          <a:r>
            <a:rPr lang="ru-RU" sz="1600" b="0" kern="1200" dirty="0" smtClean="0">
              <a:solidFill>
                <a:schemeClr val="tx1"/>
              </a:solidFill>
            </a:rPr>
            <a:t>(налоги юридических и физических лиц, штрафы, административные платежи и сборы, финансовая помощь)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144013" y="705672"/>
        <a:ext cx="2805461" cy="1418051"/>
      </dsp:txXfrm>
    </dsp:sp>
    <dsp:sp modelId="{090B0649-C803-4144-97D5-6E5FA94A7651}">
      <dsp:nvSpPr>
        <dsp:cNvPr id="0" name=""/>
        <dsp:cNvSpPr/>
      </dsp:nvSpPr>
      <dsp:spPr>
        <a:xfrm rot="10800000" flipH="1" flipV="1">
          <a:off x="2880318" y="1152125"/>
          <a:ext cx="1283908" cy="8893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3BE39-50EA-49E2-8BBD-87B7D4FDBF35}">
      <dsp:nvSpPr>
        <dsp:cNvPr id="0" name=""/>
        <dsp:cNvSpPr/>
      </dsp:nvSpPr>
      <dsp:spPr>
        <a:xfrm>
          <a:off x="4248484" y="0"/>
          <a:ext cx="3830541" cy="546312"/>
        </a:xfrm>
        <a:prstGeom prst="round2SameRect">
          <a:avLst>
            <a:gd name="adj1" fmla="val 8000"/>
            <a:gd name="adj2" fmla="val 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61285" y="12801"/>
        <a:ext cx="3804939" cy="533511"/>
      </dsp:txXfrm>
    </dsp:sp>
    <dsp:sp modelId="{22C8F94F-4B65-4110-9D4F-C77918B0CDBE}">
      <dsp:nvSpPr>
        <dsp:cNvPr id="0" name=""/>
        <dsp:cNvSpPr/>
      </dsp:nvSpPr>
      <dsp:spPr>
        <a:xfrm>
          <a:off x="4248484" y="683300"/>
          <a:ext cx="3862313" cy="146278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Выплачиваемые из бюджета денежные средства </a:t>
          </a:r>
          <a:r>
            <a:rPr lang="ru-RU" sz="1600" kern="1200" dirty="0" smtClean="0">
              <a:solidFill>
                <a:schemeClr val="tx1"/>
              </a:solidFill>
            </a:rPr>
            <a:t>(культура, благоустройство, жилищно-коммунальное хозяйство  и др.)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248484" y="683300"/>
        <a:ext cx="2719939" cy="1462789"/>
      </dsp:txXfrm>
    </dsp:sp>
    <dsp:sp modelId="{EDCB605D-2D1D-4607-8BA0-F6D12158C9DB}">
      <dsp:nvSpPr>
        <dsp:cNvPr id="0" name=""/>
        <dsp:cNvSpPr/>
      </dsp:nvSpPr>
      <dsp:spPr>
        <a:xfrm>
          <a:off x="7128793" y="1224141"/>
          <a:ext cx="992792" cy="73326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640C7-8F8D-4E72-9C9E-88107B79F460}">
      <dsp:nvSpPr>
        <dsp:cNvPr id="0" name=""/>
        <dsp:cNvSpPr/>
      </dsp:nvSpPr>
      <dsp:spPr>
        <a:xfrm>
          <a:off x="3110745" y="0"/>
          <a:ext cx="4666118" cy="9390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Превышение расходов бюджета над его расходами</a:t>
          </a:r>
          <a:endParaRPr lang="ru-RU" sz="1500" kern="1200" dirty="0"/>
        </a:p>
      </dsp:txBody>
      <dsp:txXfrm>
        <a:off x="3110745" y="117382"/>
        <a:ext cx="4313973" cy="704289"/>
      </dsp:txXfrm>
    </dsp:sp>
    <dsp:sp modelId="{9723F265-CA9E-46F9-AFB9-31B2CB4AEAE8}">
      <dsp:nvSpPr>
        <dsp:cNvPr id="0" name=""/>
        <dsp:cNvSpPr/>
      </dsp:nvSpPr>
      <dsp:spPr>
        <a:xfrm>
          <a:off x="0" y="0"/>
          <a:ext cx="3110745" cy="9390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Дефицит</a:t>
          </a:r>
          <a:endParaRPr lang="ru-RU" sz="2800" kern="1200" dirty="0"/>
        </a:p>
      </dsp:txBody>
      <dsp:txXfrm>
        <a:off x="45841" y="45841"/>
        <a:ext cx="3019063" cy="847371"/>
      </dsp:txXfrm>
    </dsp:sp>
    <dsp:sp modelId="{211969D9-1340-4CEA-AF8F-539357CFE562}">
      <dsp:nvSpPr>
        <dsp:cNvPr id="0" name=""/>
        <dsp:cNvSpPr/>
      </dsp:nvSpPr>
      <dsp:spPr>
        <a:xfrm>
          <a:off x="3115302" y="933594"/>
          <a:ext cx="4661561" cy="9390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Превышение доходов бюджета над его расходами</a:t>
          </a:r>
          <a:endParaRPr lang="ru-RU" sz="1500" kern="1200" dirty="0"/>
        </a:p>
      </dsp:txBody>
      <dsp:txXfrm>
        <a:off x="3115302" y="1050976"/>
        <a:ext cx="4309416" cy="704289"/>
      </dsp:txXfrm>
    </dsp:sp>
    <dsp:sp modelId="{66320CA8-72DD-4714-8ECE-346D0F65B893}">
      <dsp:nvSpPr>
        <dsp:cNvPr id="0" name=""/>
        <dsp:cNvSpPr/>
      </dsp:nvSpPr>
      <dsp:spPr>
        <a:xfrm>
          <a:off x="3797" y="1033101"/>
          <a:ext cx="3107707" cy="967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Профицит</a:t>
          </a:r>
          <a:endParaRPr lang="ru-RU" sz="2800" kern="1200" dirty="0"/>
        </a:p>
      </dsp:txBody>
      <dsp:txXfrm>
        <a:off x="51050" y="1080354"/>
        <a:ext cx="3013201" cy="873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8B7DC-0EE7-4DED-A7ED-987BAC4DB9C1}">
      <dsp:nvSpPr>
        <dsp:cNvPr id="0" name=""/>
        <dsp:cNvSpPr/>
      </dsp:nvSpPr>
      <dsp:spPr>
        <a:xfrm rot="5400000">
          <a:off x="-121839" y="283591"/>
          <a:ext cx="1843192" cy="1276008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61753" y="638003"/>
        <a:ext cx="1276008" cy="567184"/>
      </dsp:txXfrm>
    </dsp:sp>
    <dsp:sp modelId="{F721C7DA-5BAD-4359-8EA1-FED75A13117D}">
      <dsp:nvSpPr>
        <dsp:cNvPr id="0" name=""/>
        <dsp:cNvSpPr/>
      </dsp:nvSpPr>
      <dsp:spPr>
        <a:xfrm rot="5400000">
          <a:off x="4019724" y="-2139176"/>
          <a:ext cx="1756973" cy="6363692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 на доходы физических лиц;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Акцизы;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Налог, взимаемый в связи с применением упрощенной системы налогообложения;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Единый сельскохозяйственный налог;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 на имущество физических лиц;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Земельный налог .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-5400000">
        <a:off x="1716365" y="249951"/>
        <a:ext cx="6277924" cy="1585437"/>
      </dsp:txXfrm>
    </dsp:sp>
    <dsp:sp modelId="{CD187842-0613-471F-BE65-5241B8C1D879}">
      <dsp:nvSpPr>
        <dsp:cNvPr id="0" name=""/>
        <dsp:cNvSpPr/>
      </dsp:nvSpPr>
      <dsp:spPr>
        <a:xfrm rot="5400000">
          <a:off x="-134180" y="2323220"/>
          <a:ext cx="1789400" cy="130209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09472" y="2730616"/>
        <a:ext cx="1302096" cy="487304"/>
      </dsp:txXfrm>
    </dsp:sp>
    <dsp:sp modelId="{7C21BC16-FB2B-4788-BF5D-4361D883DF18}">
      <dsp:nvSpPr>
        <dsp:cNvPr id="0" name=""/>
        <dsp:cNvSpPr/>
      </dsp:nvSpPr>
      <dsp:spPr>
        <a:xfrm rot="5400000">
          <a:off x="4021076" y="-141833"/>
          <a:ext cx="1621977" cy="626125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Доходы от использования имущества, находящегося в государственной и муниципальной собственности;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 Доходы от продажи материальных и нематериальных активов;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Штрафы, санкции, возмещение ущерба</a:t>
          </a:r>
          <a:endParaRPr lang="ru-RU" sz="1600" b="1" kern="1200" dirty="0"/>
        </a:p>
      </dsp:txBody>
      <dsp:txXfrm rot="-5400000">
        <a:off x="1701439" y="2256982"/>
        <a:ext cx="6182074" cy="1463621"/>
      </dsp:txXfrm>
    </dsp:sp>
    <dsp:sp modelId="{53A21676-D815-483C-B194-9EF0787EA493}">
      <dsp:nvSpPr>
        <dsp:cNvPr id="0" name=""/>
        <dsp:cNvSpPr/>
      </dsp:nvSpPr>
      <dsp:spPr>
        <a:xfrm rot="5400000">
          <a:off x="97313" y="3878760"/>
          <a:ext cx="1507600" cy="1392062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55082" y="4517022"/>
        <a:ext cx="1392062" cy="115538"/>
      </dsp:txXfrm>
    </dsp:sp>
    <dsp:sp modelId="{FE457F36-B053-44D9-91F4-A009CB613B5F}">
      <dsp:nvSpPr>
        <dsp:cNvPr id="0" name=""/>
        <dsp:cNvSpPr/>
      </dsp:nvSpPr>
      <dsp:spPr>
        <a:xfrm rot="5400000">
          <a:off x="3480390" y="2197452"/>
          <a:ext cx="1047134" cy="4383939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Поступления от других бюджетов (межбюджетные трансферты), организаций, граждан (кроме налоговых и неналоговых доходов) </a:t>
          </a:r>
          <a:endParaRPr lang="ru-RU" sz="1600" b="1" kern="1200" dirty="0"/>
        </a:p>
      </dsp:txBody>
      <dsp:txXfrm rot="-5400000">
        <a:off x="1811988" y="3916972"/>
        <a:ext cx="4332822" cy="944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FB140-E828-442B-A845-6DA6E1B157EE}">
      <dsp:nvSpPr>
        <dsp:cNvPr id="0" name=""/>
        <dsp:cNvSpPr/>
      </dsp:nvSpPr>
      <dsp:spPr>
        <a:xfrm>
          <a:off x="3902" y="0"/>
          <a:ext cx="2300423" cy="58326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Подпрограмма «Жилищное хозяйство» –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1494,0 тыс. руб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3902" y="0"/>
        <a:ext cx="2300423" cy="1749794"/>
      </dsp:txXfrm>
    </dsp:sp>
    <dsp:sp modelId="{02BA18B2-6F33-4713-8592-481FF32EA9E3}">
      <dsp:nvSpPr>
        <dsp:cNvPr id="0" name=""/>
        <dsp:cNvSpPr/>
      </dsp:nvSpPr>
      <dsp:spPr>
        <a:xfrm>
          <a:off x="271469" y="1569879"/>
          <a:ext cx="1840338" cy="1327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Мероприятия по переселению граждан из жилых домов, признанных непригодными для проживания </a:t>
          </a:r>
          <a:r>
            <a:rPr lang="ru-RU" sz="1400" kern="1200" dirty="0" smtClean="0">
              <a:solidFill>
                <a:schemeClr val="tx1"/>
              </a:solidFill>
            </a:rPr>
            <a:t>– 226</a:t>
          </a:r>
          <a:r>
            <a:rPr lang="ru-RU" sz="1200" b="1" kern="1200" dirty="0" smtClean="0">
              <a:solidFill>
                <a:schemeClr val="tx1"/>
              </a:solidFill>
            </a:rPr>
            <a:t>,0 </a:t>
          </a:r>
          <a:r>
            <a:rPr lang="ru-RU" sz="1200" b="1" kern="1200" dirty="0" err="1" smtClean="0">
              <a:solidFill>
                <a:schemeClr val="tx1"/>
              </a:solidFill>
            </a:rPr>
            <a:t>тыс.руб</a:t>
          </a:r>
          <a:r>
            <a:rPr lang="ru-RU" sz="1200" b="1" kern="1200" dirty="0" smtClean="0">
              <a:solidFill>
                <a:schemeClr val="tx1"/>
              </a:solidFill>
            </a:rPr>
            <a:t>.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10352" y="1608762"/>
        <a:ext cx="1762572" cy="1249797"/>
      </dsp:txXfrm>
    </dsp:sp>
    <dsp:sp modelId="{75E84707-FE30-4DEC-B3B1-6970EB598CEF}">
      <dsp:nvSpPr>
        <dsp:cNvPr id="0" name=""/>
        <dsp:cNvSpPr/>
      </dsp:nvSpPr>
      <dsp:spPr>
        <a:xfrm>
          <a:off x="271469" y="2990467"/>
          <a:ext cx="1840338" cy="868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Мероприятия по кап. ремонту общего имущества </a:t>
          </a:r>
          <a:r>
            <a:rPr lang="ru-RU" sz="1200" kern="1200" dirty="0" err="1" smtClean="0">
              <a:solidFill>
                <a:schemeClr val="tx1"/>
              </a:solidFill>
            </a:rPr>
            <a:t>муницип</a:t>
          </a:r>
          <a:r>
            <a:rPr lang="ru-RU" sz="1200" kern="1200" dirty="0" smtClean="0">
              <a:solidFill>
                <a:schemeClr val="tx1"/>
              </a:solidFill>
            </a:rPr>
            <a:t>. жилищного фонда – </a:t>
          </a:r>
          <a:r>
            <a:rPr lang="ru-RU" sz="1200" b="1" kern="1200" dirty="0" smtClean="0">
              <a:solidFill>
                <a:schemeClr val="tx1"/>
              </a:solidFill>
            </a:rPr>
            <a:t>431,0 тыс. руб.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96906" y="3015904"/>
        <a:ext cx="1789464" cy="817604"/>
      </dsp:txXfrm>
    </dsp:sp>
    <dsp:sp modelId="{D98D5B13-DC41-4967-81FD-85C2AC25A5AB}">
      <dsp:nvSpPr>
        <dsp:cNvPr id="0" name=""/>
        <dsp:cNvSpPr/>
      </dsp:nvSpPr>
      <dsp:spPr>
        <a:xfrm>
          <a:off x="259580" y="3962515"/>
          <a:ext cx="1840338" cy="632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Мероприятия по сносу ветхого жилья – 6</a:t>
          </a:r>
          <a:r>
            <a:rPr lang="ru-RU" sz="1200" b="1" kern="1200" dirty="0" smtClean="0">
              <a:solidFill>
                <a:schemeClr val="tx1"/>
              </a:solidFill>
            </a:rPr>
            <a:t>00,0 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78105" y="3981040"/>
        <a:ext cx="1803288" cy="595426"/>
      </dsp:txXfrm>
    </dsp:sp>
    <dsp:sp modelId="{9C4936D2-C2F3-4B44-A0D5-AFBA6F297510}">
      <dsp:nvSpPr>
        <dsp:cNvPr id="0" name=""/>
        <dsp:cNvSpPr/>
      </dsp:nvSpPr>
      <dsp:spPr>
        <a:xfrm>
          <a:off x="259580" y="4753894"/>
          <a:ext cx="1840338" cy="872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Обязательные платежи на проведение капитального ремонта – 237</a:t>
          </a:r>
          <a:r>
            <a:rPr lang="ru-RU" sz="1200" b="1" kern="1200" dirty="0" smtClean="0">
              <a:solidFill>
                <a:schemeClr val="tx1"/>
              </a:solidFill>
            </a:rPr>
            <a:t>,0 </a:t>
          </a:r>
          <a:r>
            <a:rPr lang="ru-RU" sz="1200" kern="1200" dirty="0" smtClean="0">
              <a:solidFill>
                <a:schemeClr val="tx1"/>
              </a:solidFill>
            </a:rPr>
            <a:t>тыс. руб.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85136" y="4779450"/>
        <a:ext cx="1789226" cy="821442"/>
      </dsp:txXfrm>
    </dsp:sp>
    <dsp:sp modelId="{7A044CD0-97B4-4732-9EEF-2F36F95C78FC}">
      <dsp:nvSpPr>
        <dsp:cNvPr id="0" name=""/>
        <dsp:cNvSpPr/>
      </dsp:nvSpPr>
      <dsp:spPr>
        <a:xfrm>
          <a:off x="2520289" y="0"/>
          <a:ext cx="3183188" cy="58326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Подпрограмма «Развитие и модернизация коммунальной инфраструктуры Слободо-Туринского сельского поселения» –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17 335 тыс. руб.</a:t>
          </a:r>
          <a:endParaRPr lang="ru-RU" sz="1500" b="1" kern="1200" dirty="0"/>
        </a:p>
      </dsp:txBody>
      <dsp:txXfrm>
        <a:off x="2520289" y="0"/>
        <a:ext cx="3183188" cy="1749794"/>
      </dsp:txXfrm>
    </dsp:sp>
    <dsp:sp modelId="{567259C9-0EBC-41FC-9C53-BC0D65C3DCFA}">
      <dsp:nvSpPr>
        <dsp:cNvPr id="0" name=""/>
        <dsp:cNvSpPr/>
      </dsp:nvSpPr>
      <dsp:spPr>
        <a:xfrm>
          <a:off x="2805813" y="1453339"/>
          <a:ext cx="2885320" cy="1124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Мероприятия по модернизации и повышению </a:t>
          </a:r>
          <a:r>
            <a:rPr lang="ru-RU" sz="1200" kern="1200" dirty="0" err="1" smtClean="0">
              <a:solidFill>
                <a:schemeClr val="tx1"/>
              </a:solidFill>
            </a:rPr>
            <a:t>энергоэффективности</a:t>
          </a:r>
          <a:r>
            <a:rPr lang="ru-RU" sz="1200" kern="1200" dirty="0" smtClean="0">
              <a:solidFill>
                <a:schemeClr val="tx1"/>
              </a:solidFill>
            </a:rPr>
            <a:t>  коммунальных услуг – 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8615,0 тыс. руб.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Водоснабжение и газоснабжение в жилом районе «Солнечный» – 700,00</a:t>
          </a:r>
        </a:p>
      </dsp:txBody>
      <dsp:txXfrm>
        <a:off x="2838750" y="1486276"/>
        <a:ext cx="2819446" cy="1058689"/>
      </dsp:txXfrm>
    </dsp:sp>
    <dsp:sp modelId="{214E89B4-0D39-45C1-980F-EB5708F08438}">
      <dsp:nvSpPr>
        <dsp:cNvPr id="0" name=""/>
        <dsp:cNvSpPr/>
      </dsp:nvSpPr>
      <dsp:spPr>
        <a:xfrm>
          <a:off x="2808316" y="2788744"/>
          <a:ext cx="2757048" cy="556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Осуществление своевременных расчетов по обязательствам МО за ТЭР – 2750</a:t>
          </a:r>
          <a:r>
            <a:rPr lang="ru-RU" sz="1200" b="1" kern="1200" dirty="0" smtClean="0">
              <a:solidFill>
                <a:schemeClr val="tx1"/>
              </a:solidFill>
            </a:rPr>
            <a:t>,0 тыс. руб.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824628" y="2805056"/>
        <a:ext cx="2724424" cy="524304"/>
      </dsp:txXfrm>
    </dsp:sp>
    <dsp:sp modelId="{45C300AE-3278-47DB-953F-7A87CFE762BF}">
      <dsp:nvSpPr>
        <dsp:cNvPr id="0" name=""/>
        <dsp:cNvSpPr/>
      </dsp:nvSpPr>
      <dsp:spPr>
        <a:xfrm>
          <a:off x="2880320" y="3692900"/>
          <a:ext cx="2613041" cy="1461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Энергоснабжение и повышение энергетической эффективности  – </a:t>
          </a:r>
          <a:r>
            <a:rPr lang="ru-RU" sz="1200" b="1" kern="1200" dirty="0" smtClean="0">
              <a:solidFill>
                <a:schemeClr val="tx1"/>
              </a:solidFill>
            </a:rPr>
            <a:t>105,0 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Очистные сооружения – 5165,00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923123" y="3735703"/>
        <a:ext cx="2527435" cy="1375780"/>
      </dsp:txXfrm>
    </dsp:sp>
    <dsp:sp modelId="{027071A5-03A5-48B4-B0B7-498886322CA0}">
      <dsp:nvSpPr>
        <dsp:cNvPr id="0" name=""/>
        <dsp:cNvSpPr/>
      </dsp:nvSpPr>
      <dsp:spPr>
        <a:xfrm>
          <a:off x="5832577" y="0"/>
          <a:ext cx="2300423" cy="58326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Подпрограмма «Благоустройство населенных пунктов Слободо-Туринского сельского поселения –       5435</a:t>
          </a:r>
          <a:r>
            <a:rPr lang="ru-RU" sz="1500" b="1" kern="1200" dirty="0" smtClean="0"/>
            <a:t>,0 тыс. руб.</a:t>
          </a:r>
          <a:endParaRPr lang="ru-RU" sz="1500" b="1" kern="1200" dirty="0"/>
        </a:p>
      </dsp:txBody>
      <dsp:txXfrm>
        <a:off x="5832577" y="0"/>
        <a:ext cx="2300423" cy="1749794"/>
      </dsp:txXfrm>
    </dsp:sp>
    <dsp:sp modelId="{D6732C26-C81D-4024-84F0-8B1DF34DAEE4}">
      <dsp:nvSpPr>
        <dsp:cNvPr id="0" name=""/>
        <dsp:cNvSpPr/>
      </dsp:nvSpPr>
      <dsp:spPr>
        <a:xfrm>
          <a:off x="6048670" y="1575544"/>
          <a:ext cx="1840338" cy="849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Благоустройство населенных пунктов –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    </a:t>
          </a:r>
          <a:r>
            <a:rPr lang="ru-RU" sz="1200" b="1" kern="1200" dirty="0" smtClean="0">
              <a:solidFill>
                <a:schemeClr val="tx1"/>
              </a:solidFill>
            </a:rPr>
            <a:t> 1935,0 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073557" y="1600431"/>
        <a:ext cx="1790564" cy="799918"/>
      </dsp:txXfrm>
    </dsp:sp>
    <dsp:sp modelId="{5FC1CCE3-9B5C-4EEB-9D61-5B09925B04BE}">
      <dsp:nvSpPr>
        <dsp:cNvPr id="0" name=""/>
        <dsp:cNvSpPr/>
      </dsp:nvSpPr>
      <dsp:spPr>
        <a:xfrm>
          <a:off x="6053418" y="2711340"/>
          <a:ext cx="1840338" cy="849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Организация уличного освещения – 28</a:t>
          </a:r>
          <a:r>
            <a:rPr lang="ru-RU" sz="1200" b="1" i="0" kern="1200" dirty="0" smtClean="0">
              <a:solidFill>
                <a:schemeClr val="tx1"/>
              </a:solidFill>
            </a:rPr>
            <a:t>0</a:t>
          </a:r>
          <a:r>
            <a:rPr lang="ru-RU" sz="1200" b="1" kern="1200" dirty="0" smtClean="0">
              <a:solidFill>
                <a:schemeClr val="tx1"/>
              </a:solidFill>
            </a:rPr>
            <a:t>0,0 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078305" y="2736227"/>
        <a:ext cx="1790564" cy="799918"/>
      </dsp:txXfrm>
    </dsp:sp>
    <dsp:sp modelId="{CE4354FE-4F83-425A-84AD-DF9284C83F7C}">
      <dsp:nvSpPr>
        <dsp:cNvPr id="0" name=""/>
        <dsp:cNvSpPr/>
      </dsp:nvSpPr>
      <dsp:spPr>
        <a:xfrm>
          <a:off x="6017191" y="3847134"/>
          <a:ext cx="1879924" cy="849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Приобретение авто машины - 7</a:t>
          </a:r>
          <a:r>
            <a:rPr lang="ru-RU" sz="1200" b="1" kern="1200" dirty="0" smtClean="0">
              <a:solidFill>
                <a:schemeClr val="tx1"/>
              </a:solidFill>
            </a:rPr>
            <a:t>00,0 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042078" y="3872021"/>
        <a:ext cx="1830150" cy="799918"/>
      </dsp:txXfrm>
    </dsp:sp>
    <dsp:sp modelId="{84213CB5-1278-468F-98CB-521A4B8A2D2F}">
      <dsp:nvSpPr>
        <dsp:cNvPr id="0" name=""/>
        <dsp:cNvSpPr/>
      </dsp:nvSpPr>
      <dsp:spPr>
        <a:xfrm>
          <a:off x="6048670" y="4955512"/>
          <a:ext cx="1840338" cy="849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073557" y="4980399"/>
        <a:ext cx="1790564" cy="799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E2230-08A2-463D-9EF5-97A7E01A3E2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3AD90-2BF3-4FA3-B05D-A5EFEAB06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01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AD90-2BF3-4FA3-B05D-A5EFEAB06A6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067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AD90-2BF3-4FA3-B05D-A5EFEAB06A6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05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AD90-2BF3-4FA3-B05D-A5EFEAB06A6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8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51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9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90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28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70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0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8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92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81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CD6748D-667D-4C0B-A357-C2393C6E4D87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16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16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D6748D-667D-4C0B-A357-C2393C6E4D87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58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-selpos.ru/images/bg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1402316" cy="23488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7664" y="1412776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itchFamily="18" charset="0"/>
              </a:rPr>
              <a:t>БЮДЖЕТ </a:t>
            </a:r>
            <a:endParaRPr lang="ru-RU" sz="5400" b="1" spc="3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itchFamily="18" charset="0"/>
            </a:endParaRPr>
          </a:p>
          <a:p>
            <a:pPr algn="ctr"/>
            <a:r>
              <a:rPr lang="ru-RU" sz="54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itchFamily="18" charset="0"/>
              </a:rPr>
              <a:t>ДЛЯ ГРАЖДАН</a:t>
            </a:r>
            <a:endParaRPr lang="ru-RU" sz="5400" b="1" spc="3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4365104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 решению Думы Слободо-Туринского сельского поселения №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80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от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25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декабря 2020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года "О бюджете Слободо-Туринского сельского поселения на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2021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год и плановый период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2022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2023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годов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"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9712" y="62068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Слободо-Туринское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сельское поселение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638132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Туринская Слобода, 2020 год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23528" y="1124744"/>
          <a:ext cx="820891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23528" y="188640"/>
            <a:ext cx="8352928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ДОХОДЫ БЮДЖЕТА СЛОБОДО-ТУРИНСКОГО СЕЛЬСКОГО ПОСЕЛЕНИЯ 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ДОХОДЫ БЮДЖЕТА В 2021 ГОДУ И ПЛАНОВОМ ПЕРИОДЕ 2022 И 2023 ГОДОВ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39780004"/>
              </p:ext>
            </p:extLst>
          </p:nvPr>
        </p:nvGraphicFramePr>
        <p:xfrm>
          <a:off x="323528" y="1052736"/>
          <a:ext cx="468052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03917165"/>
              </p:ext>
            </p:extLst>
          </p:nvPr>
        </p:nvGraphicFramePr>
        <p:xfrm>
          <a:off x="4247456" y="1772816"/>
          <a:ext cx="489654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6340029"/>
              </p:ext>
            </p:extLst>
          </p:nvPr>
        </p:nvGraphicFramePr>
        <p:xfrm>
          <a:off x="683568" y="3789040"/>
          <a:ext cx="468052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ОСНОВНЫЕ ДОХОДНЫЕ ИСТОЧНИКИ БЮДЖЕТА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296704"/>
              </p:ext>
            </p:extLst>
          </p:nvPr>
        </p:nvGraphicFramePr>
        <p:xfrm>
          <a:off x="323528" y="1124744"/>
          <a:ext cx="8352925" cy="54543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4456"/>
                <a:gridCol w="1224135"/>
                <a:gridCol w="936104"/>
                <a:gridCol w="1008112"/>
                <a:gridCol w="108011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всего тыс.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6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1) Налоговые и неналоговые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доходы в т.ч.: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29958,00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22084,0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22855,0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24008,0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 физ.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2499,0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2804,0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3254,0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10515,0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10600,0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11356,0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12264,0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взимаемый в связи с упрощенной системой налогообложения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6727,0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1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физ.лиц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1799,0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1370,0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1499,0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1952,0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6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7425,0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6480,0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6480,0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6480,0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 от использования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имущества, находящегося в муниципальной собственности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618,0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641,0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665,0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82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санкции, возмещение ущерба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0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налог, зачисляемый в бюджеты субъектов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89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2) Безвозмездные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123238,0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80695,0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64214,0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65548,0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89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доходов: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153196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102779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89534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89556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СТРУКТУРА РАСХОДОВ БЮДЖЕТА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НА 2021 ГОД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77142734"/>
              </p:ext>
            </p:extLst>
          </p:nvPr>
        </p:nvGraphicFramePr>
        <p:xfrm>
          <a:off x="611560" y="1268760"/>
          <a:ext cx="792088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НАЦИОНАЛЬНАЯ ОБОРОНА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457398"/>
            <a:ext cx="8352928" cy="1035497"/>
          </a:xfrm>
          <a:prstGeom prst="roundRect">
            <a:avLst/>
          </a:prstGeom>
          <a:gradFill flip="none" rotWithShape="1">
            <a:gsLst>
              <a:gs pos="90850">
                <a:srgbClr val="E6F9DA"/>
              </a:gs>
              <a:gs pos="0">
                <a:schemeClr val="accent1">
                  <a:lumMod val="75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76348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3500000" scaled="1"/>
            <a:tileRect/>
          </a:gra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Непрограммные направления деятельности – 611,2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тыс. руб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995936" y="2736201"/>
            <a:ext cx="1008112" cy="1080120"/>
          </a:xfrm>
          <a:prstGeom prst="downArrow">
            <a:avLst>
              <a:gd name="adj1" fmla="val 37402"/>
              <a:gd name="adj2" fmla="val 42441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4149080"/>
            <a:ext cx="8352928" cy="187220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Осуществление первичного воинского учета на территориях, где отсутствуют военные комиссариаты – 611,2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тыс. руб.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126014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НАЦИОНАЛЬНАЯ БЕЗОПАСНОСТЬ И ПРАВООХРАНИТЕЛЬНАЯ ДЕЯТЕЛЬСНОСТЬ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628800"/>
            <a:ext cx="7776864" cy="1656184"/>
          </a:xfrm>
          <a:prstGeom prst="roundRect">
            <a:avLst>
              <a:gd name="adj" fmla="val 2939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Подпрограмма «Обеспечение безопасности жизнедеятельности населения на территории Слободо-Туринского сельского поселения –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377,0 тыс. руб.</a:t>
            </a:r>
          </a:p>
          <a:p>
            <a:pPr algn="ctr"/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868144" y="3465004"/>
            <a:ext cx="1008112" cy="936104"/>
          </a:xfrm>
          <a:prstGeom prst="downArrow">
            <a:avLst>
              <a:gd name="adj1" fmla="val 37402"/>
              <a:gd name="adj2" fmla="val 42441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4581128"/>
            <a:ext cx="7920880" cy="1656184"/>
          </a:xfrm>
          <a:prstGeom prst="roundRect">
            <a:avLst>
              <a:gd name="adj" fmla="val 18544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Установка и обслуживание водозаборных колодцев, устройство и обустройство пожарных водоемов, противопожарная пропаганда, опахивание населенных пунктов–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377,0 тыс. руб.</a:t>
            </a:r>
          </a:p>
          <a:p>
            <a:pPr algn="ctr"/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Бюджет для граждан 2018\37c0643de55b38e267a61f64b49a8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6408"/>
            <a:ext cx="9120336" cy="594928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31032" y="30627"/>
            <a:ext cx="8352928" cy="50405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НАЦИОНАЛЬНАЯ ЭКОНОМИКА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20688"/>
            <a:ext cx="2088232" cy="21602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Подпрограмма </a:t>
            </a:r>
            <a:r>
              <a:rPr lang="ru-RU" sz="1400" dirty="0" smtClean="0">
                <a:solidFill>
                  <a:schemeClr val="tx1"/>
                </a:solidFill>
              </a:rPr>
              <a:t>«Обеспечение общественной безопасности населения на территории Слободо-Туринского сельского поселения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134,0 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899592" y="2852936"/>
            <a:ext cx="648072" cy="72008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645024"/>
            <a:ext cx="2160240" cy="2160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Мероприятия в области водохозяйственных отношений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134,0 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548680"/>
            <a:ext cx="4320480" cy="13681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Подпрограмма</a:t>
            </a:r>
            <a:r>
              <a:rPr lang="ru-RU" sz="1400" dirty="0" smtClean="0">
                <a:solidFill>
                  <a:schemeClr val="tx1"/>
                </a:solidFill>
              </a:rPr>
              <a:t> «Развитие транспорта и дорожного хозяйства Слободо-Туринского сельского поселения–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25683,0 тыс. руб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779912" y="1916832"/>
            <a:ext cx="1656184" cy="288032"/>
          </a:xfrm>
          <a:prstGeom prst="downArrow">
            <a:avLst>
              <a:gd name="adj1" fmla="val 45520"/>
              <a:gd name="adj2" fmla="val 4703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2204864"/>
            <a:ext cx="4320480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Организация паромной переправы–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1044,0 тыс. руб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2996952"/>
            <a:ext cx="4320480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Транспортное обслуживание населения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800 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3861048"/>
            <a:ext cx="4320480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Содержание автодорог общ. пользования местного значения 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7900,0 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4797152"/>
            <a:ext cx="4320480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Капитальный и текущий ремонт автодорог общ. пользования 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2916,0 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5805264"/>
            <a:ext cx="4320480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Строительство дороги в щебеночном исполнении –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13023,0 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20272" y="620688"/>
            <a:ext cx="1763688" cy="2736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Подпрограмма</a:t>
            </a:r>
            <a:r>
              <a:rPr lang="ru-RU" sz="1400" dirty="0" smtClean="0">
                <a:solidFill>
                  <a:schemeClr val="tx1"/>
                </a:solidFill>
              </a:rPr>
              <a:t> «Развитие градостроительной деятельности 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265,0 тыс. руб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50405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ЖИЛИЩНО-КОММУНАЛЬНОЕ ХОЗЯЙСТВО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01939162"/>
              </p:ext>
            </p:extLst>
          </p:nvPr>
        </p:nvGraphicFramePr>
        <p:xfrm>
          <a:off x="323528" y="836712"/>
          <a:ext cx="813690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79208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ОБРАЗОВАНИЕ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83668" y="1340768"/>
            <a:ext cx="5976664" cy="1152128"/>
          </a:xfrm>
          <a:prstGeom prst="roundRect">
            <a:avLst>
              <a:gd name="adj" fmla="val 2732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Подпрограмма «Молодежная политика» - 90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,0 тыс. руб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39952" y="2852936"/>
            <a:ext cx="1008112" cy="864096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83668" y="4077072"/>
            <a:ext cx="5976664" cy="1152128"/>
          </a:xfrm>
          <a:prstGeom prst="roundRect">
            <a:avLst>
              <a:gd name="adj" fmla="val 2732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Летний трудовой лагерь -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90,0 тыс. руб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504056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СОЦИАЛЬНАЯ ПОЛИТИКА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1157350"/>
            <a:ext cx="7200800" cy="15121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13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Подпрограмма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«Осуществление мероприятий социальной политики Слободо-Туринского сельского поселения» –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31,0 тыс. руб.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962420">
            <a:off x="2189179" y="2846379"/>
            <a:ext cx="720080" cy="720080"/>
          </a:xfrm>
          <a:prstGeom prst="downArrow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619261">
            <a:off x="6366213" y="2807547"/>
            <a:ext cx="720080" cy="720080"/>
          </a:xfrm>
          <a:prstGeom prst="downArrow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861048"/>
            <a:ext cx="3600400" cy="2304256"/>
          </a:xfrm>
          <a:prstGeom prst="rect">
            <a:avLst/>
          </a:prstGeom>
          <a:gradFill flip="none" rotWithShape="1">
            <a:gsLst>
              <a:gs pos="60580">
                <a:schemeClr val="accent3">
                  <a:lumMod val="20000"/>
                  <a:lumOff val="80000"/>
                </a:schemeClr>
              </a:gs>
              <a:gs pos="95032">
                <a:schemeClr val="accent3">
                  <a:lumMod val="20000"/>
                  <a:lumOff val="80000"/>
                </a:schemeClr>
              </a:gs>
              <a:gs pos="70950">
                <a:srgbClr val="DEF8CD"/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Выплата ежегодного вознаграждения почетным гражданам Слободо-Туринского сельского поселения –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3,0 тыс. руб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3861048"/>
            <a:ext cx="3384376" cy="2304256"/>
          </a:xfrm>
          <a:prstGeom prst="rect">
            <a:avLst/>
          </a:prstGeom>
          <a:gradFill flip="none" rotWithShape="1">
            <a:gsLst>
              <a:gs pos="8505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Поддержка социально ориентированных некоммерческих организаций –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28,0 тыс. руб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Андрей\Desktop\Бюджет для граждан 2018\2 слайд стел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2880320" cy="38452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"/>
          </a:sp3d>
        </p:spPr>
      </p:pic>
      <p:sp>
        <p:nvSpPr>
          <p:cNvPr id="5" name="TextBox 4"/>
          <p:cNvSpPr txBox="1"/>
          <p:nvPr/>
        </p:nvSpPr>
        <p:spPr>
          <a:xfrm>
            <a:off x="3491880" y="404664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itchFamily="18" charset="0"/>
              </a:rPr>
              <a:t>Уважаемые жители 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itchFamily="18" charset="0"/>
              </a:rPr>
              <a:t>Слободо-Туринского сельского поселения!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1779687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</a:rPr>
              <a:t>        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Администрация Слободо-Туринского 	 сельского поселения представляет Вам «Бюджет для граждан», созданный для обеспечения прозрачности и открытости бюджетного процесса.  </a:t>
            </a:r>
          </a:p>
          <a:p>
            <a:pPr algn="just"/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       Наверняка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многих волнует вопрос, на какие цели расходуются средства местного бюджета? </a:t>
            </a:r>
            <a:endParaRPr lang="ru-RU" sz="1600" i="1" dirty="0" smtClean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algn="just"/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       Каждый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вправе в максимально удобной и доступной форме получать информацию о направлениях бюджетной политики, проводимой на территории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Слободо-Туринского сельского поселения,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чтобы иметь возможность самостоятельно делать выводы об эффективности расходования средств.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36993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С уважением,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Глава Слободо-Туринского сельского поселения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580640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Ю.В.Сабуров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Андрей\Desktop\подпис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7171" y="5369932"/>
            <a:ext cx="2085762" cy="872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39"/>
            <a:ext cx="8352928" cy="780115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Культура и кинематография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121903"/>
            <a:ext cx="7200800" cy="1512168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Подпрограмма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«Развитие культуры и библиотечной деятельности в Слободо-Туринском сельском поселении»  –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36463,0 тыс. руб.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962420">
            <a:off x="2189179" y="2846379"/>
            <a:ext cx="720080" cy="7200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619261">
            <a:off x="6366213" y="2774941"/>
            <a:ext cx="720080" cy="7200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633051"/>
            <a:ext cx="2736304" cy="2520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Субсидии на обеспечение муниципального задания в сфере деятельности культуры–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26758,0 тыс. руб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3645024"/>
            <a:ext cx="2736304" cy="2520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Субсидии на обеспечение муниципального задания в сфере библиотечной деятельности –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5 500,0 тыс. руб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3703918"/>
            <a:ext cx="1728192" cy="15035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Текущий ремонт Храмцовского ДК – </a:t>
            </a:r>
            <a:r>
              <a:rPr lang="ru-RU" b="1" dirty="0" smtClean="0">
                <a:solidFill>
                  <a:schemeClr val="tx1"/>
                </a:solidFill>
              </a:rPr>
              <a:t>4205,0 тыс. руб.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14631" y="2852935"/>
            <a:ext cx="484632" cy="50405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94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79208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ФИЗИЧЕСКАЯ КУЛЬТУРА И СПОРТ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1600" y="1124744"/>
            <a:ext cx="7344816" cy="1296144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Подпрограмма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«Развитие физической культуры и спорта в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Слободо-Туринском сельском поселении –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464,0 тыс.руб.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0" r="3651" b="27406"/>
          <a:stretch/>
        </p:blipFill>
        <p:spPr>
          <a:xfrm rot="-360000">
            <a:off x="423421" y="2781599"/>
            <a:ext cx="2618387" cy="1805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8507" r="4166"/>
          <a:stretch/>
        </p:blipFill>
        <p:spPr>
          <a:xfrm rot="300000">
            <a:off x="5854467" y="2809729"/>
            <a:ext cx="2952328" cy="17755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22700" r="6601" b="9050"/>
          <a:stretch/>
        </p:blipFill>
        <p:spPr>
          <a:xfrm>
            <a:off x="3218238" y="3501008"/>
            <a:ext cx="2413832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21665" r="-1588" b="12200"/>
          <a:stretch/>
        </p:blipFill>
        <p:spPr>
          <a:xfrm>
            <a:off x="5508105" y="3068961"/>
            <a:ext cx="3402124" cy="2544742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r="9417" b="3139"/>
          <a:stretch/>
        </p:blipFill>
        <p:spPr bwMode="auto">
          <a:xfrm>
            <a:off x="5796137" y="203320"/>
            <a:ext cx="3114092" cy="25776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t="7961" b="12427"/>
          <a:stretch/>
        </p:blipFill>
        <p:spPr bwMode="auto">
          <a:xfrm>
            <a:off x="359531" y="203320"/>
            <a:ext cx="3060341" cy="257760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/>
          </a:sp3d>
        </p:spPr>
      </p:pic>
      <p:sp>
        <p:nvSpPr>
          <p:cNvPr id="5" name="TextBox 4"/>
          <p:cNvSpPr txBox="1"/>
          <p:nvPr/>
        </p:nvSpPr>
        <p:spPr>
          <a:xfrm>
            <a:off x="0" y="5780782"/>
            <a:ext cx="9144000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Администрация Слободо-Туринского сельского поселения</a:t>
            </a:r>
          </a:p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623930, Свердловская область, Слободо-Туринский район, с. Туринская Слобода, ул. Ленина, 1</a:t>
            </a:r>
          </a:p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Тел.: 8(34361) 2-13-89, 2-18-71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E-mail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sl_tur_sp1@mail.ru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1965" y="461233"/>
            <a:ext cx="3168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ВНИМАНИЕ !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" r="26362" b="5159"/>
          <a:stretch/>
        </p:blipFill>
        <p:spPr>
          <a:xfrm>
            <a:off x="179511" y="3068960"/>
            <a:ext cx="3312369" cy="2544742"/>
          </a:xfrm>
          <a:prstGeom prst="rect">
            <a:avLst/>
          </a:prstGeom>
        </p:spPr>
      </p:pic>
      <p:pic>
        <p:nvPicPr>
          <p:cNvPr id="2050" name="Picture 2" descr="C:\Users\Андрей\Desktop\Бюджет для граждан 2018\01_slobodo-turinskoe_selskoe_poselenie.jpg"/>
          <p:cNvPicPr>
            <a:picLocks noChangeAspect="1" noChangeArrowheads="1"/>
          </p:cNvPicPr>
          <p:nvPr/>
        </p:nvPicPr>
        <p:blipFill rotWithShape="1">
          <a:blip r:embed="rId6" cstate="print"/>
          <a:srcRect l="7258" t="8136" r="11731" b="16405"/>
          <a:stretch/>
        </p:blipFill>
        <p:spPr bwMode="auto">
          <a:xfrm>
            <a:off x="2886504" y="2002171"/>
            <a:ext cx="3370992" cy="255548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5976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ОСНОВНЫЕ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ЗАДАЧИ И ПРИОРИТЕТНЫЕ НАПРАВЛЕНИЯ БЮДЖЕТНОЙ ПОЛИТИКИ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СЛОБОДО-ТУРИНСКОГО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СЕЛЬСКОГО ПОСЕЛЕНИЯ НА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2021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 И ПЛАНОВЫЙ ПЕРИОД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2022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2023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ГОДОВ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994856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сновных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направлений бюджетной политики является определение условий, используемых при составлении проекта бюджета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Слободо-Туринского сельского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 на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годов, основных подходов к его формированию, а также обеспечение прозрачности и открытости бюджетного планирования.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политика </a:t>
            </a: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направлена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повышение эффективности и результативности управления бюджетными средствами при достижении приоритетных целей социально-экономического развития </a:t>
            </a: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Слободо-Туринского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формировании и реализации бюджетной политики необходимо исходить из решения следующих основных задач: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устойчивости и сбалансированности местного бюджета, формирование оптимальной структуры расходов бюджета, ориентированной на социально - экономическую стабильность.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Стратегической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мерой, способствующей проведению эффективной бюджетной политики, является расширение горизонтов бюджетного планирования.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бюджетных расходов, формирование бюджетных параметров исходя из четкого определения приоритетов и необходимости безусловного исполнения действующих расходных обязательств, в том числе с учетом их оптимизации и эффективности исполнения.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осуществлять взвешенный подход к принятию новых расходных обязательств. Принятие новых расходных обязательств следует производить только при условии оценки их эффективности, соответствия их приоритетным направлениям социально-экономического развития района и при условии наличия ресурсов для их гарантированного исполнения.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исполнении местного бюджета необходимо обеспечить получение реальной экономии бюджетных средств за счет их рационального использования, сокращения неэффективных бюджетных расходов. </a:t>
            </a:r>
          </a:p>
          <a:p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1"/>
            <a:ext cx="8352928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мероприятий, направленных на повышение эффективности социально-экономической политики муниципального образования.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мероприятия социально-экономической политики, реализуемые в рамках муниципальной программы, должны иметь надежное финансовое обеспечение. Должны быть определены объемы финансовых ресурсов, необходимые для достижения конкретных целей и определенных результатов.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оказания муниципальных услуг за счет повышения доступности и качества предоставления услуг.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муниципального финансового контроля, внутреннего финансового контроля.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муниципального финансового контроля, контроля в сфере закупок, а также внутреннего финансового контроля будет способствовать сокращению и предотвращению нарушений бюджетного законодательства и законодательства о контрактной системе закупок, повышению эффективности бюджетных расходов.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открытости бюджетных данных, содействие развитию финансового образования и повышение уровня финансовой грамотности населения сельского поселения. Целями реализации данного направления являются соблюдение принципа прозрачности (открытости), установленного Бюджетным кодексом Российской Федерации, а также построение эффективной системы общественного контроля в сфере муниципального управления финансами. Продолжение публикаций «Бюджета для граждан» к решениям Думы о бюджете и об исполнении бюджета, а также сведений об исполнении бюджета.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уровня информационной прозрачности деятельности органов местного самоуправления муниципального образования, принимающих участие в подготовке проекта бюджета, исполнении местного бюджета и составлении бюджетной отчетности, способствует повышению качества их работы и системы управления общественными финансами в целом. Повышение финансовой прозрачности органов местного самоуправления необходимо осуществлять комплексно на всех стадиях бюджетного процесса, что послужит инструментом для принятия муниципальных управленческих решений и позволит реализовать качественные изменения всей системы управления муниципальными финансами.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Андрей\Desktop\Бюджет для граждан 2018\451f4a45d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469" y="2636912"/>
            <a:ext cx="4392488" cy="3202917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332656"/>
            <a:ext cx="8136904" cy="115212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62880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 – документ, содержащий основные положения решения Думы Слободо-Туринского сельского поселения о бюджете в виде открытой и понятной гражданам информации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5" descr="C:\Users\Андрей\Desktop\Бюджет для граждан 2018\c4b42e9e5ad9fef6314a615944cbf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429000"/>
            <a:ext cx="4769346" cy="2675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7524" y="5949280"/>
            <a:ext cx="8568952" cy="64807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Сбалансированность  бюджета по доходам и расходам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основополагающее требование, предъявляемое в органам, составляющим, утверждающим и исполняющим бюджет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8548" y="0"/>
            <a:ext cx="35227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БЮДЖЕТ?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36395416"/>
              </p:ext>
            </p:extLst>
          </p:nvPr>
        </p:nvGraphicFramePr>
        <p:xfrm>
          <a:off x="467544" y="692696"/>
          <a:ext cx="813690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575556" y="3259524"/>
            <a:ext cx="8280920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-RU" sz="1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5776" y="2708920"/>
            <a:ext cx="4320480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/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БЮДЖЕТ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92866676"/>
              </p:ext>
            </p:extLst>
          </p:nvPr>
        </p:nvGraphicFramePr>
        <p:xfrm>
          <a:off x="683568" y="3979604"/>
          <a:ext cx="7776864" cy="2001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8424936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ОПИСАНИЕ АДМИНИСТРАТИВНОГО-ТЕРРИТОРИАЛЬНОГО ДЕЛЕНИЯ МУНИЦИПАЛЬНОГО ОБРАЗОВАНИЯ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Слободо-Туринское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сельское поселение образовано с 01.01.2006 г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Устав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Слободо-Туринского сельского поселения принят решением Думы Слободо-Туринского сельского поселения от 22 декабря 2005 года № 4, зарегистрирован Главным управлением Министерства юстиции по Свердловской области РФ по Уральскому федеральному округу 26 декабря 2005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 algn="just"/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октября 2005 года образовался представительный орган местного самоуправления – Дума Слободо-Туринского сельского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поселения.</a:t>
            </a:r>
          </a:p>
          <a:p>
            <a:pPr algn="just"/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Территорию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Слободо-Туринского сельского поселения составляют исторически сложившиеся земли населенных пунктов, прилегающие к ним земли общего пользования, территории традиционного природопользования, реакционные земли для развития поселения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r>
              <a:rPr lang="ru-RU" sz="1400" dirty="0"/>
              <a:t> </a:t>
            </a:r>
          </a:p>
          <a:p>
            <a:pPr algn="just"/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ОСНОВНЫЕ ПОКАЗАТЕЛИ СОЦИАЛЬНО-ЭКОНОМИЧЕСКОГО РАЗВИТИЯ СЛОБОДО-ТУРИНСКОГО СЕЛЬСКОГО ПОСЕЛЕНИЯ 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119381"/>
              </p:ext>
            </p:extLst>
          </p:nvPr>
        </p:nvGraphicFramePr>
        <p:xfrm>
          <a:off x="611560" y="980728"/>
          <a:ext cx="7776864" cy="524322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376264"/>
                <a:gridCol w="864096"/>
                <a:gridCol w="864096"/>
                <a:gridCol w="936104"/>
                <a:gridCol w="1008112"/>
                <a:gridCol w="864096"/>
                <a:gridCol w="864096"/>
              </a:tblGrid>
              <a:tr h="6712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показателя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Единица измерения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год факт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оценка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</a:t>
                      </a:r>
                      <a:r>
                        <a:rPr lang="ru-RU" sz="1200" baseline="0" dirty="0" smtClean="0"/>
                        <a:t> год прогноз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год прогноз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</a:p>
                    <a:p>
                      <a:pPr algn="ctr"/>
                      <a:r>
                        <a:rPr lang="ru-RU" sz="1200" dirty="0" smtClean="0"/>
                        <a:t>прогноз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1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Оборот организации (по полному кругу)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млн. руб.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1160,5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1110,50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1163,70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1207,9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1260,4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9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Объем инвестиций в основной</a:t>
                      </a:r>
                      <a:r>
                        <a:rPr lang="ru-RU" sz="1400" baseline="0" dirty="0" smtClean="0"/>
                        <a:t> капитал за счет всех источников финансирования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млн.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96,12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79,50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89,80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94,00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98,90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Оплата труда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млн.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566,50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553,0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591,00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626,5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669,00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1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Среднедушевые</a:t>
                      </a:r>
                      <a:r>
                        <a:rPr lang="ru-RU" sz="1400" baseline="0" dirty="0" smtClean="0"/>
                        <a:t> доходы населения (в месяц)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Руб./чел.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13251,00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13212,00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13946,00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14655,0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15454,0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Оборот розничной торговли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млн.руб.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677,2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627,2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673,0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714,0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761,2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1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Оборот общественного</a:t>
                      </a:r>
                      <a:r>
                        <a:rPr lang="ru-RU" sz="1400" baseline="0" dirty="0" smtClean="0"/>
                        <a:t> питания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млн.руб.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10,20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0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постоянного</a:t>
                      </a:r>
                      <a:r>
                        <a:rPr lang="ru-RU" sz="1400" baseline="0" dirty="0" smtClean="0"/>
                        <a:t> населения МО (на начало года)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человек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7068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7038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7012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7001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6995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0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постоянного</a:t>
                      </a:r>
                      <a:r>
                        <a:rPr lang="ru-RU" sz="1400" baseline="0" dirty="0" smtClean="0"/>
                        <a:t> населения в трудоспособном возрасте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человек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3467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3382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3345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3312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3180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0"/>
            <a:ext cx="8352928" cy="6926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ДОХОДЫ И РАСХОДЫ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СЛОБОДО-ТУРИНСКОГО СЕЛЬСКОГО ПОСЕЛЕНИЯ , тыс. руб.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522952"/>
              </p:ext>
            </p:extLst>
          </p:nvPr>
        </p:nvGraphicFramePr>
        <p:xfrm>
          <a:off x="323528" y="798534"/>
          <a:ext cx="8280920" cy="59631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6464"/>
                <a:gridCol w="1368152"/>
                <a:gridCol w="1368152"/>
                <a:gridCol w="1368152"/>
              </a:tblGrid>
              <a:tr h="3366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показателя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ДОХОДЫ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aseline="0" dirty="0" smtClean="0"/>
                        <a:t>всего, в том числе: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102779,0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87069,0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89556,0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100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 и 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22084,0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22855,0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24008,0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42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r>
                        <a:rPr lang="ru-RU" sz="1400" baseline="0" dirty="0" smtClean="0"/>
                        <a:t> поступления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80695,0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64214,0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65548,0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948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 </a:t>
                      </a:r>
                      <a:r>
                        <a:rPr lang="ru-RU" sz="1400" dirty="0" smtClean="0"/>
                        <a:t>всего, в том числе</a:t>
                      </a:r>
                      <a:r>
                        <a:rPr lang="ru-RU" sz="1400" baseline="0" dirty="0" smtClean="0"/>
                        <a:t>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102779,0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87069,0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89556,0</a:t>
                      </a:r>
                      <a:endParaRPr lang="ru-RU" sz="1400" b="1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Общегосударственные</a:t>
                      </a:r>
                      <a:r>
                        <a:rPr lang="ru-RU" sz="1400" baseline="0" dirty="0" smtClean="0"/>
                        <a:t> вопросы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22858,6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15925,3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16339,80</a:t>
                      </a:r>
                      <a:endParaRPr lang="ru-RU" sz="1400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оборона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611,2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611,2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611,2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безопасность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377,00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260,0</a:t>
                      </a:r>
                      <a:endParaRPr lang="ru-RU" sz="1400" dirty="0"/>
                    </a:p>
                  </a:txBody>
                  <a:tcPr/>
                </a:tc>
              </a:tr>
              <a:tr h="22540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экономика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26082,00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12030,00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12030,00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Жилищно-коммунальное хозяйство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15649,0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16843,5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16700,0</a:t>
                      </a:r>
                      <a:endParaRPr lang="ru-RU" sz="1400" dirty="0"/>
                    </a:p>
                  </a:txBody>
                  <a:tcPr/>
                </a:tc>
              </a:tr>
              <a:tr h="3040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Образование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29,0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Культура и кинематография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36463,00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38708,00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38708,00</a:t>
                      </a:r>
                      <a:endParaRPr lang="ru-RU" sz="1400" dirty="0"/>
                    </a:p>
                  </a:txBody>
                  <a:tcPr/>
                </a:tc>
              </a:tr>
              <a:tr h="3106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политика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31,0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</a:t>
                      </a:r>
                      <a:r>
                        <a:rPr lang="ru-RU" sz="1400" baseline="0" dirty="0" smtClean="0"/>
                        <a:t> культура и спорт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300,0</a:t>
                      </a:r>
                      <a:endParaRPr lang="ru-RU" sz="1400" dirty="0"/>
                    </a:p>
                  </a:txBody>
                  <a:tcPr/>
                </a:tc>
              </a:tr>
              <a:tr h="2394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Средства массовой</a:t>
                      </a:r>
                      <a:r>
                        <a:rPr lang="ru-RU" sz="1400" baseline="0" dirty="0" smtClean="0"/>
                        <a:t> информации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29466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Обслуживание государственного муниципального долга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  <a:tr h="2778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Условно</a:t>
                      </a:r>
                      <a:r>
                        <a:rPr lang="ru-RU" sz="1400" baseline="0" dirty="0" smtClean="0"/>
                        <a:t> утвержденные расходы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2161,0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4447,0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 (-), профицит 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2162</TotalTime>
  <Words>1879</Words>
  <Application>Microsoft Office PowerPoint</Application>
  <PresentationFormat>Экран (4:3)</PresentationFormat>
  <Paragraphs>384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6-2</cp:lastModifiedBy>
  <cp:revision>152</cp:revision>
  <cp:lastPrinted>2019-04-11T10:04:21Z</cp:lastPrinted>
  <dcterms:created xsi:type="dcterms:W3CDTF">2018-02-28T05:25:11Z</dcterms:created>
  <dcterms:modified xsi:type="dcterms:W3CDTF">2021-03-24T03:47:24Z</dcterms:modified>
</cp:coreProperties>
</file>