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4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9" d="100"/>
          <a:sy n="89" d="100"/>
        </p:scale>
        <p:origin x="-227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Налоговые и неналоговые </a:t>
            </a:r>
            <a:r>
              <a:rPr lang="ru-RU" dirty="0" smtClean="0"/>
              <a:t>доходы</a:t>
            </a:r>
          </a:p>
          <a:p>
            <a:pPr>
              <a:defRPr/>
            </a:pPr>
            <a:r>
              <a:rPr lang="ru-RU" dirty="0" smtClean="0"/>
              <a:t>30512,00 </a:t>
            </a:r>
            <a:r>
              <a:rPr lang="ru-RU" dirty="0" smtClean="0"/>
              <a:t>тыс. руб.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Лист1!$A$2:$A$16</c:f>
              <c:strCache>
                <c:ptCount val="11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аренды земельных участков</c:v>
                </c:pt>
                <c:pt idx="6">
                  <c:v>Доходы от сдачи в аренду имущества</c:v>
                </c:pt>
                <c:pt idx="7">
                  <c:v>Прочие поступления от использования имущества</c:v>
                </c:pt>
                <c:pt idx="8">
                  <c:v>Доходы от продажи муниципальных квартир</c:v>
                </c:pt>
                <c:pt idx="9">
                  <c:v>Доходы от продажи земельных участков</c:v>
                </c:pt>
                <c:pt idx="10">
                  <c:v>Штрафы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4681</c:v>
                </c:pt>
                <c:pt idx="1">
                  <c:v>19519</c:v>
                </c:pt>
                <c:pt idx="2">
                  <c:v>16</c:v>
                </c:pt>
                <c:pt idx="3" formatCode="0.0">
                  <c:v>3052</c:v>
                </c:pt>
                <c:pt idx="4">
                  <c:v>2420</c:v>
                </c:pt>
                <c:pt idx="5">
                  <c:v>29</c:v>
                </c:pt>
                <c:pt idx="6">
                  <c:v>23</c:v>
                </c:pt>
                <c:pt idx="7">
                  <c:v>277</c:v>
                </c:pt>
                <c:pt idx="8" formatCode="0.0">
                  <c:v>110</c:v>
                </c:pt>
                <c:pt idx="9">
                  <c:v>385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13024934383201"/>
          <c:y val="0.19740488236349807"/>
          <c:w val="0.33736975065616798"/>
          <c:h val="0.80259511763650193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err="1"/>
              <a:t>Безвоздмездные</a:t>
            </a:r>
            <a:r>
              <a:rPr lang="ru-RU" dirty="0"/>
              <a:t> </a:t>
            </a:r>
            <a:r>
              <a:rPr lang="ru-RU" dirty="0" smtClean="0"/>
              <a:t>поступления </a:t>
            </a:r>
          </a:p>
          <a:p>
            <a:pPr>
              <a:defRPr/>
            </a:pPr>
            <a:r>
              <a:rPr lang="ru-RU" dirty="0" smtClean="0"/>
              <a:t>290438,6</a:t>
            </a:r>
            <a:r>
              <a:rPr lang="ru-RU" baseline="0" dirty="0" smtClean="0"/>
              <a:t>,0</a:t>
            </a:r>
            <a:r>
              <a:rPr lang="ru-RU" dirty="0" smtClean="0"/>
              <a:t> </a:t>
            </a:r>
            <a:r>
              <a:rPr lang="ru-RU" dirty="0" smtClean="0"/>
              <a:t>тыс. руб.</a:t>
            </a:r>
          </a:p>
          <a:p>
            <a:pPr>
              <a:defRPr/>
            </a:pP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Безвоздмездные поступления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Дотации на выравнивание</c:v>
                </c:pt>
                <c:pt idx="1">
                  <c:v>Субсидии</c:v>
                </c:pt>
                <c:pt idx="2">
                  <c:v>Субвенции</c:v>
                </c:pt>
                <c:pt idx="3">
                  <c:v>Прочие межбюджетные трансферты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12846</c:v>
                </c:pt>
                <c:pt idx="1">
                  <c:v>41931.800000000003</c:v>
                </c:pt>
                <c:pt idx="2" formatCode="0.0">
                  <c:v>943.8</c:v>
                </c:pt>
                <c:pt idx="3" formatCode="0.0">
                  <c:v>234717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013024934383201"/>
          <c:y val="0.19740488236349807"/>
          <c:w val="0.33736975065616798"/>
          <c:h val="0.43628966439626365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Всего расходов </a:t>
            </a:r>
            <a:r>
              <a:rPr lang="ru-RU" dirty="0" smtClean="0"/>
              <a:t>320950,6 </a:t>
            </a:r>
            <a:r>
              <a:rPr lang="ru-RU" dirty="0"/>
              <a:t>тыс. руб.</a:t>
            </a:r>
          </a:p>
        </c:rich>
      </c:tx>
      <c:layout/>
      <c:overlay val="0"/>
    </c:title>
    <c:autoTitleDeleted val="0"/>
    <c:view3D>
      <c:rotX val="1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расходов 271367,7 тыс. руб.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 и кинематография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34271.199999999997</c:v>
                </c:pt>
                <c:pt idx="1">
                  <c:v>943</c:v>
                </c:pt>
                <c:pt idx="2">
                  <c:v>3283</c:v>
                </c:pt>
                <c:pt idx="3">
                  <c:v>73148.5</c:v>
                </c:pt>
                <c:pt idx="4">
                  <c:v>127114.9</c:v>
                </c:pt>
                <c:pt idx="6">
                  <c:v>128</c:v>
                </c:pt>
                <c:pt idx="7">
                  <c:v>79840.899999999994</c:v>
                </c:pt>
                <c:pt idx="8" formatCode="0.0">
                  <c:v>634</c:v>
                </c:pt>
                <c:pt idx="9">
                  <c:v>1387.1</c:v>
                </c:pt>
                <c:pt idx="10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9654925347278"/>
          <c:y val="0.12094321169701683"/>
          <c:w val="0.33406657734827955"/>
          <c:h val="0.84994596559978186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1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на 01.01.2023 </c:v>
                </c:pt>
                <c:pt idx="1">
                  <c:v>на 01.04.2023 </c:v>
                </c:pt>
                <c:pt idx="2">
                  <c:v>на 01.07.2023 </c:v>
                </c:pt>
                <c:pt idx="3">
                  <c:v>на 01.01.2024 </c:v>
                </c:pt>
                <c:pt idx="4">
                  <c:v>на 01.04.2024</c:v>
                </c:pt>
                <c:pt idx="5">
                  <c:v>на 01.07.2024</c:v>
                </c:pt>
                <c:pt idx="6">
                  <c:v>на 01.10.2024</c:v>
                </c:pt>
                <c:pt idx="7">
                  <c:v>на 01.01.2025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7531.6</c:v>
                </c:pt>
                <c:pt idx="2">
                  <c:v>9799</c:v>
                </c:pt>
                <c:pt idx="3">
                  <c:v>0</c:v>
                </c:pt>
                <c:pt idx="4">
                  <c:v>4208.2</c:v>
                </c:pt>
                <c:pt idx="5" formatCode="0.0">
                  <c:v>9337.7000000000007</c:v>
                </c:pt>
                <c:pt idx="6">
                  <c:v>7790.8</c:v>
                </c:pt>
                <c:pt idx="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03570-52E7-4DD5-A72C-78F02169D12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8A21806B-9A94-4CCC-8115-CD5404EF2247}" type="pres">
      <dgm:prSet presAssocID="{21403570-52E7-4DD5-A72C-78F02169D12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83D88593-E502-4EC4-A2E9-25C190BBCE99}" type="presOf" srcId="{21403570-52E7-4DD5-A72C-78F02169D129}" destId="{8A21806B-9A94-4CCC-8115-CD5404EF2247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403570-52E7-4DD5-A72C-78F02169D12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8A21806B-9A94-4CCC-8115-CD5404EF2247}" type="pres">
      <dgm:prSet presAssocID="{21403570-52E7-4DD5-A72C-78F02169D12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EA3D133C-32DF-42BB-A0CE-F6B237BFCAA6}" type="presOf" srcId="{21403570-52E7-4DD5-A72C-78F02169D129}" destId="{8A21806B-9A94-4CCC-8115-CD5404EF2247}" srcOrd="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330716"/>
              </p:ext>
            </p:extLst>
          </p:nvPr>
        </p:nvGraphicFramePr>
        <p:xfrm>
          <a:off x="467544" y="1844824"/>
          <a:ext cx="8236966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ОСНОВНЫЕ ПАРАМЕТРЫ</a:t>
            </a:r>
            <a:b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</a:b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бюджета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Слободо-Туринского сельского </a:t>
            </a: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поселения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2025 </a:t>
            </a: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год, </a:t>
            </a:r>
            <a:b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</a:br>
            <a:r>
              <a:rPr lang="ru-RU" sz="20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тыс</a:t>
            </a:r>
            <a:r>
              <a:rPr lang="ru-RU" sz="20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 руб</a:t>
            </a:r>
            <a:r>
              <a:rPr lang="ru-RU" sz="1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05253332"/>
              </p:ext>
            </p:extLst>
          </p:nvPr>
        </p:nvGraphicFramePr>
        <p:xfrm>
          <a:off x="539552" y="2348880"/>
          <a:ext cx="708044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249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5400482"/>
              </p:ext>
            </p:extLst>
          </p:nvPr>
        </p:nvGraphicFramePr>
        <p:xfrm>
          <a:off x="467544" y="2276872"/>
          <a:ext cx="8236966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endParaRPr lang="ru-RU" sz="1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06599432"/>
              </p:ext>
            </p:extLst>
          </p:nvPr>
        </p:nvGraphicFramePr>
        <p:xfrm>
          <a:off x="539552" y="764704"/>
          <a:ext cx="79208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815239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654679"/>
              </p:ext>
            </p:extLst>
          </p:nvPr>
        </p:nvGraphicFramePr>
        <p:xfrm>
          <a:off x="395536" y="177281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Расходы бюджета Слободо-Туринского сельского поселения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2025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год,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тыс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руб.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99137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7855002"/>
              </p:ext>
            </p:extLst>
          </p:nvPr>
        </p:nvGraphicFramePr>
        <p:xfrm>
          <a:off x="395536" y="1772816"/>
          <a:ext cx="849694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Размер муниципального долга Слободо-Туринского 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сельского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поселения, тыс</a:t>
            </a:r>
            <a:r>
              <a:rPr lang="ru-RU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. </a:t>
            </a:r>
            <a:r>
              <a:rPr lang="ru-RU" sz="2400" b="1" i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руб.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5980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Доходы </a:t>
            </a:r>
            <a:r>
              <a:rPr lang="ru-RU" dirty="0" smtClean="0"/>
              <a:t>2025 </a:t>
            </a:r>
            <a:r>
              <a:rPr lang="ru-RU" dirty="0" smtClean="0"/>
              <a:t>– </a:t>
            </a:r>
            <a:r>
              <a:rPr lang="ru-RU" dirty="0" smtClean="0"/>
              <a:t>320 950,6</a:t>
            </a:r>
            <a:endParaRPr lang="ru-RU" dirty="0" smtClean="0"/>
          </a:p>
          <a:p>
            <a:r>
              <a:rPr lang="ru-RU" dirty="0" smtClean="0"/>
              <a:t>Расходы </a:t>
            </a:r>
            <a:r>
              <a:rPr lang="ru-RU" dirty="0" smtClean="0"/>
              <a:t>2025 </a:t>
            </a:r>
            <a:r>
              <a:rPr lang="ru-RU" dirty="0" smtClean="0"/>
              <a:t>– </a:t>
            </a:r>
            <a:r>
              <a:rPr lang="ru-RU" dirty="0" smtClean="0"/>
              <a:t>320 950,6</a:t>
            </a:r>
            <a:endParaRPr lang="ru-RU" dirty="0" smtClean="0"/>
          </a:p>
          <a:p>
            <a:r>
              <a:rPr lang="ru-RU" dirty="0" smtClean="0"/>
              <a:t>Дефицит/профицит  - 0,00</a:t>
            </a:r>
          </a:p>
          <a:p>
            <a:pPr lvl="0">
              <a:buClr>
                <a:srgbClr val="31B6FD"/>
              </a:buClr>
            </a:pPr>
            <a:r>
              <a:rPr lang="ru-RU" dirty="0" smtClean="0"/>
              <a:t>                                                             </a:t>
            </a:r>
            <a:r>
              <a:rPr lang="ru-RU" dirty="0">
                <a:solidFill>
                  <a:srgbClr val="073E87"/>
                </a:solidFill>
              </a:rPr>
              <a:t>Доходы </a:t>
            </a:r>
            <a:r>
              <a:rPr lang="ru-RU" dirty="0" smtClean="0">
                <a:solidFill>
                  <a:srgbClr val="073E87"/>
                </a:solidFill>
              </a:rPr>
              <a:t>2026 </a:t>
            </a:r>
            <a:r>
              <a:rPr lang="ru-RU" dirty="0">
                <a:solidFill>
                  <a:srgbClr val="073E87"/>
                </a:solidFill>
              </a:rPr>
              <a:t>– </a:t>
            </a:r>
            <a:r>
              <a:rPr lang="ru-RU" dirty="0" smtClean="0">
                <a:solidFill>
                  <a:srgbClr val="073E87"/>
                </a:solidFill>
              </a:rPr>
              <a:t>220 393,6</a:t>
            </a:r>
            <a:endParaRPr lang="ru-RU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ru-RU" dirty="0" smtClean="0">
                <a:solidFill>
                  <a:srgbClr val="073E87"/>
                </a:solidFill>
              </a:rPr>
              <a:t>                                                             Расходы </a:t>
            </a:r>
            <a:r>
              <a:rPr lang="ru-RU" dirty="0" smtClean="0">
                <a:solidFill>
                  <a:srgbClr val="073E87"/>
                </a:solidFill>
              </a:rPr>
              <a:t>2026 </a:t>
            </a:r>
            <a:r>
              <a:rPr lang="ru-RU" dirty="0">
                <a:solidFill>
                  <a:srgbClr val="073E87"/>
                </a:solidFill>
              </a:rPr>
              <a:t>– </a:t>
            </a:r>
            <a:r>
              <a:rPr lang="ru-RU" dirty="0" smtClean="0">
                <a:solidFill>
                  <a:srgbClr val="073E87"/>
                </a:solidFill>
              </a:rPr>
              <a:t>220 393,6</a:t>
            </a:r>
            <a:endParaRPr lang="ru-RU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ru-RU" dirty="0" smtClean="0">
                <a:solidFill>
                  <a:srgbClr val="073E87"/>
                </a:solidFill>
              </a:rPr>
              <a:t>                                                             Дефицит/профицит  </a:t>
            </a:r>
            <a:r>
              <a:rPr lang="ru-RU" dirty="0">
                <a:solidFill>
                  <a:srgbClr val="073E87"/>
                </a:solidFill>
              </a:rPr>
              <a:t>- 0,00</a:t>
            </a:r>
          </a:p>
          <a:p>
            <a:pPr lvl="0">
              <a:buClr>
                <a:srgbClr val="31B6FD"/>
              </a:buClr>
            </a:pPr>
            <a:r>
              <a:rPr lang="ru-RU" dirty="0" smtClean="0">
                <a:solidFill>
                  <a:srgbClr val="073E87"/>
                </a:solidFill>
              </a:rPr>
              <a:t>Доходы </a:t>
            </a:r>
            <a:r>
              <a:rPr lang="ru-RU" dirty="0" smtClean="0">
                <a:solidFill>
                  <a:srgbClr val="073E87"/>
                </a:solidFill>
              </a:rPr>
              <a:t>2027 </a:t>
            </a:r>
            <a:r>
              <a:rPr lang="ru-RU" dirty="0">
                <a:solidFill>
                  <a:srgbClr val="073E87"/>
                </a:solidFill>
              </a:rPr>
              <a:t>– </a:t>
            </a:r>
            <a:r>
              <a:rPr lang="ru-RU" dirty="0" smtClean="0">
                <a:solidFill>
                  <a:srgbClr val="073E87"/>
                </a:solidFill>
              </a:rPr>
              <a:t>192 632,6</a:t>
            </a:r>
            <a:endParaRPr lang="ru-RU" dirty="0" smtClean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ru-RU" dirty="0" smtClean="0">
                <a:solidFill>
                  <a:srgbClr val="073E87"/>
                </a:solidFill>
              </a:rPr>
              <a:t>Расходы </a:t>
            </a:r>
            <a:r>
              <a:rPr lang="ru-RU" dirty="0">
                <a:solidFill>
                  <a:srgbClr val="073E87"/>
                </a:solidFill>
              </a:rPr>
              <a:t>2023 </a:t>
            </a:r>
            <a:r>
              <a:rPr lang="ru-RU">
                <a:solidFill>
                  <a:srgbClr val="073E87"/>
                </a:solidFill>
              </a:rPr>
              <a:t>– </a:t>
            </a:r>
            <a:r>
              <a:rPr lang="ru-RU" smtClean="0">
                <a:solidFill>
                  <a:srgbClr val="073E87"/>
                </a:solidFill>
              </a:rPr>
              <a:t>192 632,6</a:t>
            </a:r>
            <a:endParaRPr lang="ru-RU" dirty="0">
              <a:solidFill>
                <a:srgbClr val="073E87"/>
              </a:solidFill>
            </a:endParaRPr>
          </a:p>
          <a:p>
            <a:pPr lvl="0">
              <a:buClr>
                <a:srgbClr val="31B6FD"/>
              </a:buClr>
            </a:pPr>
            <a:r>
              <a:rPr lang="ru-RU" dirty="0" smtClean="0">
                <a:solidFill>
                  <a:srgbClr val="073E87"/>
                </a:solidFill>
              </a:rPr>
              <a:t>Дефицит/профицит  </a:t>
            </a:r>
            <a:r>
              <a:rPr lang="ru-RU" dirty="0">
                <a:solidFill>
                  <a:srgbClr val="073E87"/>
                </a:solidFill>
              </a:rPr>
              <a:t>- </a:t>
            </a:r>
            <a:r>
              <a:rPr lang="ru-RU" dirty="0" smtClean="0">
                <a:solidFill>
                  <a:srgbClr val="073E87"/>
                </a:solidFill>
              </a:rPr>
              <a:t>0,00</a:t>
            </a:r>
            <a:endParaRPr lang="ru-RU" dirty="0">
              <a:solidFill>
                <a:srgbClr val="073E87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i="1" dirty="0" smtClean="0">
                <a:solidFill>
                  <a:srgbClr val="073E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Дефицит бюджета  </a:t>
            </a:r>
            <a:r>
              <a:rPr lang="ru-RU" sz="2400" b="1" i="1" dirty="0">
                <a:solidFill>
                  <a:srgbClr val="073E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itchFamily="18" charset="0"/>
              </a:rPr>
              <a:t>Слободо-Туринского сельского поселения, тыс. руб.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9290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297</TotalTime>
  <Words>100</Words>
  <Application>Microsoft Office PowerPoint</Application>
  <PresentationFormat>Экран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ОСНОВНЫЕ ПАРАМЕТРЫ бюджета Слободо-Туринского сельского поселения 2025 год,  тыс. руб.</vt:lpstr>
      <vt:lpstr>Презентация PowerPoint</vt:lpstr>
      <vt:lpstr>Расходы бюджета Слободо-Туринского сельского поселения 2025 год, тыс. руб.</vt:lpstr>
      <vt:lpstr>Размер муниципального долга Слободо-Туринского сельского поселения, тыс. руб.</vt:lpstr>
      <vt:lpstr>Дефицит бюджета  Слободо-Туринского сельского поселения, тыс. руб.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налоговых и неналоговых доходов бюджета</dc:title>
  <dc:creator>6-2</dc:creator>
  <cp:lastModifiedBy>3-1</cp:lastModifiedBy>
  <cp:revision>28</cp:revision>
  <dcterms:created xsi:type="dcterms:W3CDTF">2022-06-01T09:58:34Z</dcterms:created>
  <dcterms:modified xsi:type="dcterms:W3CDTF">2025-04-10T09:14:21Z</dcterms:modified>
</cp:coreProperties>
</file>