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9" r:id="rId20"/>
    <p:sldId id="276" r:id="rId21"/>
    <p:sldId id="277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853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Налоговые и неналоговые доходы 23 359,8</c:v>
                </c:pt>
                <c:pt idx="1">
                  <c:v>Безвоздмездные поступления 123 481,3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23359.8</c:v>
                </c:pt>
                <c:pt idx="1">
                  <c:v>123481.3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/>
            <a:t>Подпрограмма «Жилищное хозяйство» – </a:t>
          </a:r>
        </a:p>
        <a:p>
          <a:r>
            <a:rPr lang="ru-RU" sz="1500" b="1" dirty="0" smtClean="0"/>
            <a:t>1217,9тыс.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Возмещение расходов управляющей компании на </a:t>
          </a:r>
          <a:r>
            <a:rPr lang="ru-RU" sz="1200" dirty="0" err="1" smtClean="0">
              <a:solidFill>
                <a:schemeClr val="tx1"/>
              </a:solidFill>
            </a:rPr>
            <a:t>дез</a:t>
          </a:r>
          <a:r>
            <a:rPr lang="ru-RU" sz="1200" dirty="0" smtClean="0">
              <a:solidFill>
                <a:schemeClr val="tx1"/>
              </a:solidFill>
            </a:rPr>
            <a:t>. средства </a:t>
          </a:r>
          <a:r>
            <a:rPr lang="ru-RU" sz="1400" dirty="0" smtClean="0">
              <a:solidFill>
                <a:schemeClr val="tx1"/>
              </a:solidFill>
            </a:rPr>
            <a:t>– 12,6 </a:t>
          </a:r>
          <a:r>
            <a:rPr lang="ru-RU" sz="1200" b="1" dirty="0" err="1" smtClean="0">
              <a:solidFill>
                <a:schemeClr val="tx1"/>
              </a:solidFill>
            </a:rPr>
            <a:t>тыс.руб</a:t>
          </a:r>
          <a:r>
            <a:rPr lang="ru-RU" sz="1200" b="1" dirty="0" smtClean="0">
              <a:solidFill>
                <a:schemeClr val="tx1"/>
              </a:solidFill>
            </a:rPr>
            <a:t>.</a:t>
          </a:r>
          <a:endParaRPr lang="ru-RU" sz="1200" b="1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C0AA85AD-8AB6-4DAB-8005-024096FFE93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dirty="0" err="1" smtClean="0">
              <a:solidFill>
                <a:schemeClr val="tx1"/>
              </a:solidFill>
            </a:rPr>
            <a:t>муницип</a:t>
          </a:r>
          <a:r>
            <a:rPr lang="ru-RU" sz="1200" dirty="0" smtClean="0">
              <a:solidFill>
                <a:schemeClr val="tx1"/>
              </a:solidFill>
            </a:rPr>
            <a:t>. жилищного фонда – 380</a:t>
          </a:r>
          <a:r>
            <a:rPr lang="ru-RU" sz="1200" b="1" dirty="0" smtClean="0">
              <a:solidFill>
                <a:schemeClr val="tx1"/>
              </a:solidFill>
            </a:rPr>
            <a:t>,0 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A956BE42-746F-4B36-BCBD-E70D72921331}" type="parTrans" cxnId="{E3D982C5-E4B4-4808-BEA6-CCEB2043FAD7}">
      <dgm:prSet/>
      <dgm:spPr/>
      <dgm:t>
        <a:bodyPr/>
        <a:lstStyle/>
        <a:p>
          <a:endParaRPr lang="ru-RU" sz="1400"/>
        </a:p>
      </dgm:t>
    </dgm:pt>
    <dgm:pt modelId="{4773AF49-5003-455D-8258-37B99914F45C}" type="sibTrans" cxnId="{E3D982C5-E4B4-4808-BEA6-CCEB2043FAD7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r>
            <a:rPr lang="ru-RU" sz="1500" b="1" dirty="0" smtClean="0"/>
            <a:t>54 655,5тыс. руб.</a:t>
          </a:r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BF6E0ED7-2315-46CF-A6CD-C00C6BA2080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Модернизация систем наружного освещения – 2034,2 тыс. </a:t>
          </a:r>
          <a:r>
            <a:rPr lang="ru-RU" sz="1200" b="1" dirty="0" err="1" smtClean="0">
              <a:solidFill>
                <a:schemeClr val="tx1"/>
              </a:solidFill>
            </a:rPr>
            <a:t>руб</a:t>
          </a:r>
          <a:endParaRPr lang="ru-RU" sz="1200" b="1" dirty="0" smtClean="0">
            <a:solidFill>
              <a:schemeClr val="tx1"/>
            </a:solidFill>
          </a:endParaRPr>
        </a:p>
        <a:p>
          <a:r>
            <a:rPr lang="ru-RU" sz="1200" b="1" dirty="0" smtClean="0">
              <a:solidFill>
                <a:schemeClr val="tx1"/>
              </a:solidFill>
            </a:rPr>
            <a:t>Строительство очистных сооружений – 37614,1 тыс. руб.</a:t>
          </a:r>
        </a:p>
        <a:p>
          <a:r>
            <a:rPr lang="ru-RU" sz="1200" b="1" dirty="0" smtClean="0">
              <a:solidFill>
                <a:schemeClr val="tx1"/>
              </a:solidFill>
            </a:rPr>
            <a:t>Строительство газопровода – 9953,9 тыс. руб.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D0E0FA35-599A-4CA7-9955-0780E2CBB9D5}" type="parTrans" cxnId="{0625C86F-F692-47E7-B097-9AD986F800F5}">
      <dgm:prSet/>
      <dgm:spPr/>
      <dgm:t>
        <a:bodyPr/>
        <a:lstStyle/>
        <a:p>
          <a:endParaRPr lang="ru-RU" sz="1400"/>
        </a:p>
      </dgm:t>
    </dgm:pt>
    <dgm:pt modelId="{CA4C1052-48D0-4BE3-8A7A-AD877D8F3638}" type="sibTrans" cxnId="{0625C86F-F692-47E7-B097-9AD986F800F5}">
      <dgm:prSet/>
      <dgm:spPr/>
      <dgm:t>
        <a:bodyPr/>
        <a:lstStyle/>
        <a:p>
          <a:endParaRPr lang="ru-RU" sz="1400"/>
        </a:p>
      </dgm:t>
    </dgm:pt>
    <dgm:pt modelId="{F3575316-CE50-4D4C-B57F-DEE802BD7EA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Осуществление своевременных расчетов по обязательствам МО за ТЭР – 4866</a:t>
          </a:r>
          <a:r>
            <a:rPr lang="ru-RU" sz="1200" b="1" dirty="0" smtClean="0">
              <a:solidFill>
                <a:schemeClr val="tx1"/>
              </a:solidFill>
            </a:rPr>
            <a:t>,8 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C45BC2F4-807C-47A2-9BAC-2498A50E2EAF}" type="parTrans" cxnId="{2FADB983-169F-448A-91B9-DE9CC41AB3A4}">
      <dgm:prSet/>
      <dgm:spPr/>
      <dgm:t>
        <a:bodyPr/>
        <a:lstStyle/>
        <a:p>
          <a:endParaRPr lang="ru-RU" sz="1400"/>
        </a:p>
      </dgm:t>
    </dgm:pt>
    <dgm:pt modelId="{BD136DCF-ED36-441F-B3B0-D100E4C47A52}" type="sibTrans" cxnId="{2FADB983-169F-448A-91B9-DE9CC41AB3A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/>
            <a:t>Подпрограмма «Благоустройство населенных пунктов Слободо-Туринского сельского поселения –       17 491,7</a:t>
          </a:r>
          <a:r>
            <a:rPr lang="ru-RU" sz="1500" b="1" dirty="0" smtClean="0"/>
            <a:t>,0 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</a:rPr>
            <a:t> 3222,9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2747</a:t>
          </a:r>
          <a:r>
            <a:rPr lang="ru-RU" sz="1200" b="1" dirty="0" smtClean="0">
              <a:solidFill>
                <a:schemeClr val="tx1"/>
              </a:solidFill>
            </a:rPr>
            <a:t>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Приобретение вакуумной машины – 1963,7</a:t>
          </a:r>
          <a:r>
            <a:rPr lang="ru-RU" sz="1200" b="1" dirty="0" smtClean="0">
              <a:solidFill>
                <a:schemeClr val="tx1"/>
              </a:solidFill>
            </a:rPr>
            <a:t>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Модернизации и повышение эффективности коммунальных систем – 186,5 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AEC9C63C-746B-44B1-991F-C0F543FB74D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сносу ветхого жилья – 499,8</a:t>
          </a:r>
          <a:r>
            <a:rPr lang="ru-RU" sz="1200" b="1" dirty="0" smtClean="0">
              <a:solidFill>
                <a:schemeClr val="tx1"/>
              </a:solidFill>
            </a:rPr>
            <a:t>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1A0474A3-3AB0-4D4A-94CC-2A53F5964F4E}" type="parTrans" cxnId="{F098921F-832E-482F-A0B2-C0B15E634284}">
      <dgm:prSet/>
      <dgm:spPr/>
      <dgm:t>
        <a:bodyPr/>
        <a:lstStyle/>
        <a:p>
          <a:endParaRPr lang="ru-RU" sz="1400"/>
        </a:p>
      </dgm:t>
    </dgm:pt>
    <dgm:pt modelId="{1ED774FA-9891-44D2-8493-A6E8D560224C}" type="sibTrans" cxnId="{F098921F-832E-482F-A0B2-C0B15E634284}">
      <dgm:prSet/>
      <dgm:spPr/>
      <dgm:t>
        <a:bodyPr/>
        <a:lstStyle/>
        <a:p>
          <a:endParaRPr lang="ru-RU" sz="1400"/>
        </a:p>
      </dgm:t>
    </dgm:pt>
    <dgm:pt modelId="{8A180380-7C09-4E9C-8449-33B0D3B58F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Накопление, сбор , транспортировка ТБО – 7148,3 тыс. руб., строительство контейнерных площадок – 2409,8</a:t>
          </a:r>
          <a:endParaRPr lang="ru-RU" sz="1200" dirty="0">
            <a:solidFill>
              <a:schemeClr val="tx1"/>
            </a:solidFill>
          </a:endParaRPr>
        </a:p>
      </dgm:t>
    </dgm:pt>
    <dgm:pt modelId="{B628F853-9EB6-47E0-BDD4-122EBF2F5C1D}" type="parTrans" cxnId="{362FF5F8-9154-4228-9BB8-A1B1BD87F3AF}">
      <dgm:prSet/>
      <dgm:spPr/>
      <dgm:t>
        <a:bodyPr/>
        <a:lstStyle/>
        <a:p>
          <a:endParaRPr lang="ru-RU"/>
        </a:p>
      </dgm:t>
    </dgm:pt>
    <dgm:pt modelId="{9C56549A-0AED-4E8D-A626-591986F49527}" type="sibTrans" cxnId="{362FF5F8-9154-4228-9BB8-A1B1BD87F3AF}">
      <dgm:prSet/>
      <dgm:spPr/>
      <dgm:t>
        <a:bodyPr/>
        <a:lstStyle/>
        <a:p>
          <a:endParaRPr lang="ru-RU"/>
        </a:p>
      </dgm:t>
    </dgm:pt>
    <dgm:pt modelId="{CBACCF03-4E07-4F9F-ABA9-83ABBC37154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dirty="0" smtClean="0">
              <a:solidFill>
                <a:schemeClr val="tx1"/>
              </a:solidFill>
            </a:rPr>
            <a:t>325,5 </a:t>
          </a:r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F1F8BA5F-23F9-4323-BAD1-FF572B870A0C}" type="parTrans" cxnId="{B7BB7519-245C-4DF3-8EFA-A7CD34D23174}">
      <dgm:prSet/>
      <dgm:spPr/>
      <dgm:t>
        <a:bodyPr/>
        <a:lstStyle/>
        <a:p>
          <a:endParaRPr lang="ru-RU"/>
        </a:p>
      </dgm:t>
    </dgm:pt>
    <dgm:pt modelId="{169670A6-E464-45DE-A0E2-E2A7E8F4B93A}" type="sibTrans" cxnId="{B7BB7519-245C-4DF3-8EFA-A7CD34D23174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11" custScaleY="684624" custLinFactY="-7756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4EFA-FA6F-4EA6-AB7B-A5495694EC06}" type="pres">
      <dgm:prSet presAssocID="{6E45EB35-D23A-4EE6-94D7-AAF2A3CEDA95}" presName="aSpace2" presStyleCnt="0"/>
      <dgm:spPr/>
      <dgm:t>
        <a:bodyPr/>
        <a:lstStyle/>
        <a:p>
          <a:endParaRPr lang="ru-RU"/>
        </a:p>
      </dgm:t>
    </dgm:pt>
    <dgm:pt modelId="{75E84707-FE30-4DEC-B3B1-6970EB598CEF}" type="pres">
      <dgm:prSet presAssocID="{C0AA85AD-8AB6-4DAB-8005-024096FFE93D}" presName="childNode" presStyleLbl="node1" presStyleIdx="1" presStyleCnt="11" custScaleY="447874" custLinFactY="-44977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1902-59A5-40F2-839E-6A526DC66332}" type="pres">
      <dgm:prSet presAssocID="{C0AA85AD-8AB6-4DAB-8005-024096FFE93D}" presName="aSpace2" presStyleCnt="0"/>
      <dgm:spPr/>
      <dgm:t>
        <a:bodyPr/>
        <a:lstStyle/>
        <a:p>
          <a:endParaRPr lang="ru-RU"/>
        </a:p>
      </dgm:t>
    </dgm:pt>
    <dgm:pt modelId="{D98D5B13-DC41-4967-81FD-85C2AC25A5AB}" type="pres">
      <dgm:prSet presAssocID="{AEC9C63C-746B-44B1-991F-C0F543FB74DF}" presName="childNode" presStyleLbl="node1" presStyleIdx="2" presStyleCnt="11" custScaleY="326168" custLinFactY="-6951" custLinFactNeighborX="1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6204-1338-477F-93CA-19CF11DF7632}" type="pres">
      <dgm:prSet presAssocID="{AEC9C63C-746B-44B1-991F-C0F543FB74DF}" presName="aSpace2" presStyleCnt="0"/>
      <dgm:spPr/>
      <dgm:t>
        <a:bodyPr/>
        <a:lstStyle/>
        <a:p>
          <a:endParaRPr lang="ru-RU"/>
        </a:p>
      </dgm:t>
    </dgm:pt>
    <dgm:pt modelId="{9C4936D2-C2F3-4B44-A0D5-AFBA6F297510}" type="pres">
      <dgm:prSet presAssocID="{CBACCF03-4E07-4F9F-ABA9-83ABBC371543}" presName="childNode" presStyleLbl="node1" presStyleIdx="3" presStyleCnt="11" custScaleY="449976" custLinFactY="28841" custLinFactNeighborX="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138374" custLinFactNeighborX="1888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567259C9-0EBC-41FC-9C53-BC0D65C3DCFA}" type="pres">
      <dgm:prSet presAssocID="{BF6E0ED7-2315-46CF-A6CD-C00C6BA2080E}" presName="childNode" presStyleLbl="node1" presStyleIdx="4" presStyleCnt="11" custScaleX="156782" custScaleY="102803" custLinFactNeighborX="9782" custLinFactNeighborY="-9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729A1-E9E7-4D72-BF2B-50B76290C2D7}" type="pres">
      <dgm:prSet presAssocID="{BF6E0ED7-2315-46CF-A6CD-C00C6BA2080E}" presName="aSpace2" presStyleCnt="0"/>
      <dgm:spPr/>
      <dgm:t>
        <a:bodyPr/>
        <a:lstStyle/>
        <a:p>
          <a:endParaRPr lang="ru-RU"/>
        </a:p>
      </dgm:t>
    </dgm:pt>
    <dgm:pt modelId="{214E89B4-0D39-45C1-980F-EB5708F08438}" type="pres">
      <dgm:prSet presAssocID="{F3575316-CE50-4D4C-B57F-DEE802BD7EAB}" presName="childNode" presStyleLbl="node1" presStyleIdx="5" presStyleCnt="11" custScaleX="149812" custScaleY="55335" custLinFactY="-1316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6267-7C50-4362-A22D-59B90FA6C409}" type="pres">
      <dgm:prSet presAssocID="{F3575316-CE50-4D4C-B57F-DEE802BD7EAB}" presName="aSpace2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6" presStyleCnt="11" custScaleX="141987" custScaleY="36558" custLinFactY="-2980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7" presStyleCnt="11" custLinFactY="-5139" custLinFactNeighborX="-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8" presStyleCnt="11" custScaleX="95122" custScaleY="122677" custLinFactNeighborX="-500" custLinFactNeighborY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CE4354FE-4F83-425A-84AD-DF9284C83F7C}" type="pres">
      <dgm:prSet presAssocID="{ADF818C2-847B-4A84-86EF-0B4206AC8F8A}" presName="childNode" presStyleLbl="node1" presStyleIdx="9" presStyleCnt="11" custScaleX="102151" custLinFactY="665" custLinFactNeighborX="-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B9B5C-B27B-49DF-BD9E-860AB2B6490B}" type="pres">
      <dgm:prSet presAssocID="{ADF818C2-847B-4A84-86EF-0B4206AC8F8A}" presName="aSpace2" presStyleCnt="0"/>
      <dgm:spPr/>
      <dgm:t>
        <a:bodyPr/>
        <a:lstStyle/>
        <a:p>
          <a:endParaRPr lang="ru-RU"/>
        </a:p>
      </dgm:t>
    </dgm:pt>
    <dgm:pt modelId="{84213CB5-1278-468F-98CB-521A4B8A2D2F}" type="pres">
      <dgm:prSet presAssocID="{8A180380-7C09-4E9C-8449-33B0D3B58FFC}" presName="childNode" presStyleLbl="node1" presStyleIdx="10" presStyleCnt="11" custScaleY="128752" custLinFactY="15725" custLinFactNeighborX="-7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D5D5C5F4-5C71-4774-9A2A-37E9584BC034}" type="presOf" srcId="{C0AA85AD-8AB6-4DAB-8005-024096FFE93D}" destId="{75E84707-FE30-4DEC-B3B1-6970EB598CEF}" srcOrd="0" destOrd="0" presId="urn:microsoft.com/office/officeart/2005/8/layout/lProcess2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E3D982C5-E4B4-4808-BEA6-CCEB2043FAD7}" srcId="{7399D775-698E-48B9-B3C2-AB4A278D454D}" destId="{C0AA85AD-8AB6-4DAB-8005-024096FFE93D}" srcOrd="1" destOrd="0" parTransId="{A956BE42-746F-4B36-BCBD-E70D72921331}" sibTransId="{4773AF49-5003-455D-8258-37B99914F45C}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362FF5F8-9154-4228-9BB8-A1B1BD87F3AF}" srcId="{16830507-7D57-4F55-89A3-FCA162AB9D7D}" destId="{8A180380-7C09-4E9C-8449-33B0D3B58FFC}" srcOrd="3" destOrd="0" parTransId="{B628F853-9EB6-47E0-BDD4-122EBF2F5C1D}" sibTransId="{9C56549A-0AED-4E8D-A626-591986F49527}"/>
    <dgm:cxn modelId="{2FADB983-169F-448A-91B9-DE9CC41AB3A4}" srcId="{7B2F4376-2505-4BA9-A5D6-6421F7D8606D}" destId="{F3575316-CE50-4D4C-B57F-DEE802BD7EAB}" srcOrd="1" destOrd="0" parTransId="{C45BC2F4-807C-47A2-9BAC-2498A50E2EAF}" sibTransId="{BD136DCF-ED36-441F-B3B0-D100E4C47A52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B88AE251-259C-4DAE-B864-13B57607CD41}" srcId="{7B2F4376-2505-4BA9-A5D6-6421F7D8606D}" destId="{F1FC5F43-2E53-453E-BA1E-455B2BD00301}" srcOrd="2" destOrd="0" parTransId="{B86E772B-79C9-4FA1-BA31-03684F99AF07}" sibTransId="{04765D81-77C2-45BB-9BD4-ECE67F1BCC7C}"/>
    <dgm:cxn modelId="{632B4191-BFCB-4067-87DA-B0501602D53E}" type="presOf" srcId="{F3575316-CE50-4D4C-B57F-DEE802BD7EAB}" destId="{214E89B4-0D39-45C1-980F-EB5708F08438}" srcOrd="0" destOrd="0" presId="urn:microsoft.com/office/officeart/2005/8/layout/lProcess2"/>
    <dgm:cxn modelId="{0625C86F-F692-47E7-B097-9AD986F800F5}" srcId="{7B2F4376-2505-4BA9-A5D6-6421F7D8606D}" destId="{BF6E0ED7-2315-46CF-A6CD-C00C6BA2080E}" srcOrd="0" destOrd="0" parTransId="{D0E0FA35-599A-4CA7-9955-0780E2CBB9D5}" sibTransId="{CA4C1052-48D0-4BE3-8A7A-AD877D8F3638}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B7BB7519-245C-4DF3-8EFA-A7CD34D23174}" srcId="{7399D775-698E-48B9-B3C2-AB4A278D454D}" destId="{CBACCF03-4E07-4F9F-ABA9-83ABBC371543}" srcOrd="3" destOrd="0" parTransId="{F1F8BA5F-23F9-4323-BAD1-FF572B870A0C}" sibTransId="{169670A6-E464-45DE-A0E2-E2A7E8F4B93A}"/>
    <dgm:cxn modelId="{F098921F-832E-482F-A0B2-C0B15E634284}" srcId="{7399D775-698E-48B9-B3C2-AB4A278D454D}" destId="{AEC9C63C-746B-44B1-991F-C0F543FB74DF}" srcOrd="2" destOrd="0" parTransId="{1A0474A3-3AB0-4D4A-94CC-2A53F5964F4E}" sibTransId="{1ED774FA-9891-44D2-8493-A6E8D560224C}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769EE435-7A03-4DC0-B7C5-6B2775293C07}" type="presOf" srcId="{AEC9C63C-746B-44B1-991F-C0F543FB74DF}" destId="{D98D5B13-DC41-4967-81FD-85C2AC25A5AB}" srcOrd="0" destOrd="0" presId="urn:microsoft.com/office/officeart/2005/8/layout/lProcess2"/>
    <dgm:cxn modelId="{E35D8193-1411-4C4F-9418-3A75A1A97518}" srcId="{16830507-7D57-4F55-89A3-FCA162AB9D7D}" destId="{ADF818C2-847B-4A84-86EF-0B4206AC8F8A}" srcOrd="2" destOrd="0" parTransId="{DB5B216B-CAD8-44BE-8816-027986FDE3B9}" sibTransId="{312B0D9C-F60C-4369-BC16-916D7C2DA26C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124F5888-8D8F-405E-8236-A1C5F3B8E3C7}" type="presOf" srcId="{8A180380-7C09-4E9C-8449-33B0D3B58FFC}" destId="{84213CB5-1278-468F-98CB-521A4B8A2D2F}" srcOrd="0" destOrd="0" presId="urn:microsoft.com/office/officeart/2005/8/layout/lProcess2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BB423B64-11A6-43E7-B85C-43B573E7EAEA}" type="presOf" srcId="{CBACCF03-4E07-4F9F-ABA9-83ABBC371543}" destId="{9C4936D2-C2F3-4B44-A0D5-AFBA6F297510}" srcOrd="0" destOrd="0" presId="urn:microsoft.com/office/officeart/2005/8/layout/lProcess2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EB6E7B1F-7882-44AB-899B-C5BA9B32E85D}" type="presOf" srcId="{BF6E0ED7-2315-46CF-A6CD-C00C6BA2080E}" destId="{567259C9-0EBC-41FC-9C53-BC0D65C3DCFA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73D806F-6037-458E-95FB-EFA32692E100}" type="presParOf" srcId="{280DD908-BFA5-4D2D-8887-FD2A2323AC9E}" destId="{7F5D4EFA-FA6F-4EA6-AB7B-A5495694EC06}" srcOrd="1" destOrd="0" presId="urn:microsoft.com/office/officeart/2005/8/layout/lProcess2"/>
    <dgm:cxn modelId="{BAF1D8C6-929B-4B82-ADD1-7BB3B2CC8673}" type="presParOf" srcId="{280DD908-BFA5-4D2D-8887-FD2A2323AC9E}" destId="{75E84707-FE30-4DEC-B3B1-6970EB598CEF}" srcOrd="2" destOrd="0" presId="urn:microsoft.com/office/officeart/2005/8/layout/lProcess2"/>
    <dgm:cxn modelId="{139674E8-69A9-4FE6-B85F-4A7DBBA9E343}" type="presParOf" srcId="{280DD908-BFA5-4D2D-8887-FD2A2323AC9E}" destId="{8F9B1902-59A5-40F2-839E-6A526DC66332}" srcOrd="3" destOrd="0" presId="urn:microsoft.com/office/officeart/2005/8/layout/lProcess2"/>
    <dgm:cxn modelId="{87DA1B91-C78A-4E7C-95CA-7FDDE84D90EF}" type="presParOf" srcId="{280DD908-BFA5-4D2D-8887-FD2A2323AC9E}" destId="{D98D5B13-DC41-4967-81FD-85C2AC25A5AB}" srcOrd="4" destOrd="0" presId="urn:microsoft.com/office/officeart/2005/8/layout/lProcess2"/>
    <dgm:cxn modelId="{1C5CFD22-FFDB-40D4-A4F2-7541EDD26CB2}" type="presParOf" srcId="{280DD908-BFA5-4D2D-8887-FD2A2323AC9E}" destId="{3C166204-1338-477F-93CA-19CF11DF7632}" srcOrd="5" destOrd="0" presId="urn:microsoft.com/office/officeart/2005/8/layout/lProcess2"/>
    <dgm:cxn modelId="{A342D513-F3CD-4191-BBE6-0B84B339B954}" type="presParOf" srcId="{280DD908-BFA5-4D2D-8887-FD2A2323AC9E}" destId="{9C4936D2-C2F3-4B44-A0D5-AFBA6F297510}" srcOrd="6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636EC2B-3886-4D13-90EE-260DDF790643}" type="presParOf" srcId="{9F6ADCAF-6130-42B5-91FE-63E729A3161D}" destId="{567259C9-0EBC-41FC-9C53-BC0D65C3DCFA}" srcOrd="0" destOrd="0" presId="urn:microsoft.com/office/officeart/2005/8/layout/lProcess2"/>
    <dgm:cxn modelId="{AC55A2FC-3056-40C2-A67A-3DB426A1C9D0}" type="presParOf" srcId="{9F6ADCAF-6130-42B5-91FE-63E729A3161D}" destId="{2F5729A1-E9E7-4D72-BF2B-50B76290C2D7}" srcOrd="1" destOrd="0" presId="urn:microsoft.com/office/officeart/2005/8/layout/lProcess2"/>
    <dgm:cxn modelId="{92F3755A-781D-4D54-BD39-8BD1C87F1008}" type="presParOf" srcId="{9F6ADCAF-6130-42B5-91FE-63E729A3161D}" destId="{214E89B4-0D39-45C1-980F-EB5708F08438}" srcOrd="2" destOrd="0" presId="urn:microsoft.com/office/officeart/2005/8/layout/lProcess2"/>
    <dgm:cxn modelId="{68512711-65C5-42CF-9958-96A487C9F02A}" type="presParOf" srcId="{9F6ADCAF-6130-42B5-91FE-63E729A3161D}" destId="{291B6267-7C50-4362-A22D-59B90FA6C409}" srcOrd="3" destOrd="0" presId="urn:microsoft.com/office/officeart/2005/8/layout/lProcess2"/>
    <dgm:cxn modelId="{2E2C287A-FAFB-4120-A4DC-9158713E4F8F}" type="presParOf" srcId="{9F6ADCAF-6130-42B5-91FE-63E729A3161D}" destId="{45C300AE-3278-47DB-953F-7A87CFE762BF}" srcOrd="4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869C509B-45B2-44AA-8787-15688905A252}" type="presParOf" srcId="{68A5ECDF-7389-47FB-87E3-2B1E42172F74}" destId="{CE4354FE-4F83-425A-84AD-DF9284C83F7C}" srcOrd="4" destOrd="0" presId="urn:microsoft.com/office/officeart/2005/8/layout/lProcess2"/>
    <dgm:cxn modelId="{D755B5BB-F255-40C1-B36E-80F7AB1DC92F}" type="presParOf" srcId="{68A5ECDF-7389-47FB-87E3-2B1E42172F74}" destId="{A29B9B5C-B27B-49DF-BD9E-860AB2B6490B}" srcOrd="5" destOrd="0" presId="urn:microsoft.com/office/officeart/2005/8/layout/lProcess2"/>
    <dgm:cxn modelId="{7028C5BE-E508-48C3-88A9-8004667B8947}" type="presParOf" srcId="{68A5ECDF-7389-47FB-87E3-2B1E42172F74}" destId="{84213CB5-1278-468F-98CB-521A4B8A2D2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029" y="0"/>
        <a:ext cx="3981013" cy="536278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484" y="0"/>
        <a:ext cx="3830541" cy="546312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0"/>
        <a:ext cx="4666118" cy="939053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0" y="0"/>
        <a:ext cx="3110745" cy="939053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933594"/>
        <a:ext cx="4661561" cy="939053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3797" y="1033101"/>
        <a:ext cx="3107707" cy="967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121839" y="283591"/>
        <a:ext cx="1843192" cy="1276008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4019724" y="-2139176"/>
        <a:ext cx="1756973" cy="6363692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134180" y="2323220"/>
        <a:ext cx="1789400" cy="1302096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5400000">
        <a:off x="4021076" y="-141833"/>
        <a:ext cx="1621977" cy="6261252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97313" y="3878760"/>
        <a:ext cx="1507600" cy="1392062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5400000">
        <a:off x="3480390" y="2197452"/>
        <a:ext cx="1047134" cy="43839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3902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1217,9тыс.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902" y="0"/>
        <a:ext cx="2300423" cy="1749794"/>
      </dsp:txXfrm>
    </dsp:sp>
    <dsp:sp modelId="{02BA18B2-6F33-4713-8592-481FF32EA9E3}">
      <dsp:nvSpPr>
        <dsp:cNvPr id="0" name=""/>
        <dsp:cNvSpPr/>
      </dsp:nvSpPr>
      <dsp:spPr>
        <a:xfrm>
          <a:off x="271469" y="1569879"/>
          <a:ext cx="1840338" cy="1327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Возмещение расходов управляющей компании на </a:t>
          </a:r>
          <a:r>
            <a:rPr lang="ru-RU" sz="1200" kern="1200" dirty="0" err="1" smtClean="0">
              <a:solidFill>
                <a:schemeClr val="tx1"/>
              </a:solidFill>
            </a:rPr>
            <a:t>дез</a:t>
          </a:r>
          <a:r>
            <a:rPr lang="ru-RU" sz="1200" kern="1200" dirty="0" smtClean="0">
              <a:solidFill>
                <a:schemeClr val="tx1"/>
              </a:solidFill>
            </a:rPr>
            <a:t>. средства </a:t>
          </a:r>
          <a:r>
            <a:rPr lang="ru-RU" sz="1400" kern="1200" dirty="0" smtClean="0">
              <a:solidFill>
                <a:schemeClr val="tx1"/>
              </a:solidFill>
            </a:rPr>
            <a:t>– 12,6 </a:t>
          </a:r>
          <a:r>
            <a:rPr lang="ru-RU" sz="1200" b="1" kern="1200" dirty="0" err="1" smtClean="0">
              <a:solidFill>
                <a:schemeClr val="tx1"/>
              </a:solidFill>
            </a:rPr>
            <a:t>тыс.руб</a:t>
          </a:r>
          <a:r>
            <a:rPr lang="ru-RU" sz="1200" b="1" kern="1200" dirty="0" smtClean="0">
              <a:solidFill>
                <a:schemeClr val="tx1"/>
              </a:solidFill>
            </a:rPr>
            <a:t>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71469" y="1569879"/>
        <a:ext cx="1840338" cy="1327563"/>
      </dsp:txXfrm>
    </dsp:sp>
    <dsp:sp modelId="{75E84707-FE30-4DEC-B3B1-6970EB598CEF}">
      <dsp:nvSpPr>
        <dsp:cNvPr id="0" name=""/>
        <dsp:cNvSpPr/>
      </dsp:nvSpPr>
      <dsp:spPr>
        <a:xfrm>
          <a:off x="271469" y="2990467"/>
          <a:ext cx="1840338" cy="86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kern="1200" dirty="0" err="1" smtClean="0">
              <a:solidFill>
                <a:schemeClr val="tx1"/>
              </a:solidFill>
            </a:rPr>
            <a:t>муницип</a:t>
          </a:r>
          <a:r>
            <a:rPr lang="ru-RU" sz="1200" kern="1200" dirty="0" smtClean="0">
              <a:solidFill>
                <a:schemeClr val="tx1"/>
              </a:solidFill>
            </a:rPr>
            <a:t>. жилищного фонда – 380</a:t>
          </a:r>
          <a:r>
            <a:rPr lang="ru-RU" sz="1200" b="1" kern="1200" dirty="0" smtClean="0">
              <a:solidFill>
                <a:schemeClr val="tx1"/>
              </a:solidFill>
            </a:rPr>
            <a:t>,0 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71469" y="2990467"/>
        <a:ext cx="1840338" cy="868478"/>
      </dsp:txXfrm>
    </dsp:sp>
    <dsp:sp modelId="{D98D5B13-DC41-4967-81FD-85C2AC25A5AB}">
      <dsp:nvSpPr>
        <dsp:cNvPr id="0" name=""/>
        <dsp:cNvSpPr/>
      </dsp:nvSpPr>
      <dsp:spPr>
        <a:xfrm>
          <a:off x="259580" y="3962515"/>
          <a:ext cx="1840338" cy="63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сносу ветхого жилья – 499,8</a:t>
          </a:r>
          <a:r>
            <a:rPr lang="ru-RU" sz="1200" b="1" kern="1200" dirty="0" smtClean="0">
              <a:solidFill>
                <a:schemeClr val="tx1"/>
              </a:solidFill>
            </a:rPr>
            <a:t>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59580" y="3962515"/>
        <a:ext cx="1840338" cy="632476"/>
      </dsp:txXfrm>
    </dsp:sp>
    <dsp:sp modelId="{9C4936D2-C2F3-4B44-A0D5-AFBA6F297510}">
      <dsp:nvSpPr>
        <dsp:cNvPr id="0" name=""/>
        <dsp:cNvSpPr/>
      </dsp:nvSpPr>
      <dsp:spPr>
        <a:xfrm>
          <a:off x="259580" y="4753894"/>
          <a:ext cx="1840338" cy="87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kern="1200" dirty="0" smtClean="0">
              <a:solidFill>
                <a:schemeClr val="tx1"/>
              </a:solidFill>
            </a:rPr>
            <a:t>325,5 </a:t>
          </a:r>
          <a:r>
            <a:rPr lang="ru-RU" sz="1200" kern="1200" dirty="0" smtClean="0">
              <a:solidFill>
                <a:schemeClr val="tx1"/>
              </a:solidFill>
            </a:rPr>
            <a:t>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59580" y="4753894"/>
        <a:ext cx="1840338" cy="872554"/>
      </dsp:txXfrm>
    </dsp:sp>
    <dsp:sp modelId="{7A044CD0-97B4-4732-9EEF-2F36F95C78FC}">
      <dsp:nvSpPr>
        <dsp:cNvPr id="0" name=""/>
        <dsp:cNvSpPr/>
      </dsp:nvSpPr>
      <dsp:spPr>
        <a:xfrm>
          <a:off x="2520289" y="0"/>
          <a:ext cx="3183188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54 655,5тыс. руб.</a:t>
          </a:r>
          <a:endParaRPr lang="ru-RU" sz="1500" b="1" kern="1200" dirty="0"/>
        </a:p>
      </dsp:txBody>
      <dsp:txXfrm>
        <a:off x="2520289" y="0"/>
        <a:ext cx="3183188" cy="1749794"/>
      </dsp:txXfrm>
    </dsp:sp>
    <dsp:sp modelId="{567259C9-0EBC-41FC-9C53-BC0D65C3DCFA}">
      <dsp:nvSpPr>
        <dsp:cNvPr id="0" name=""/>
        <dsp:cNvSpPr/>
      </dsp:nvSpPr>
      <dsp:spPr>
        <a:xfrm>
          <a:off x="2805813" y="1512169"/>
          <a:ext cx="2885320" cy="172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Модернизация систем наружного освещения – 2034,2 тыс. </a:t>
          </a:r>
          <a:r>
            <a:rPr lang="ru-RU" sz="1200" b="1" kern="1200" dirty="0" err="1" smtClean="0">
              <a:solidFill>
                <a:schemeClr val="tx1"/>
              </a:solidFill>
            </a:rPr>
            <a:t>руб</a:t>
          </a: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Строительство очистных сооружений – 37614,1 тыс.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Строительство газопровода – 9953,9 тыс.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2805813" y="1512169"/>
        <a:ext cx="2885320" cy="1727988"/>
      </dsp:txXfrm>
    </dsp:sp>
    <dsp:sp modelId="{214E89B4-0D39-45C1-980F-EB5708F08438}">
      <dsp:nvSpPr>
        <dsp:cNvPr id="0" name=""/>
        <dsp:cNvSpPr/>
      </dsp:nvSpPr>
      <dsp:spPr>
        <a:xfrm>
          <a:off x="2808316" y="3456380"/>
          <a:ext cx="2757048" cy="930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Осуществление своевременных расчетов по обязательствам МО за ТЭР – 4866</a:t>
          </a:r>
          <a:r>
            <a:rPr lang="ru-RU" sz="1200" b="1" kern="1200" dirty="0" smtClean="0">
              <a:solidFill>
                <a:schemeClr val="tx1"/>
              </a:solidFill>
            </a:rPr>
            <a:t>,8 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808316" y="3456380"/>
        <a:ext cx="2757048" cy="930111"/>
      </dsp:txXfrm>
    </dsp:sp>
    <dsp:sp modelId="{45C300AE-3278-47DB-953F-7A87CFE762BF}">
      <dsp:nvSpPr>
        <dsp:cNvPr id="0" name=""/>
        <dsp:cNvSpPr/>
      </dsp:nvSpPr>
      <dsp:spPr>
        <a:xfrm>
          <a:off x="2880320" y="4617117"/>
          <a:ext cx="2613041" cy="614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Модернизации и повышение эффективности коммунальных систем – 186,5 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80320" y="4617117"/>
        <a:ext cx="2613041" cy="614493"/>
      </dsp:txXfrm>
    </dsp:sp>
    <dsp:sp modelId="{027071A5-03A5-48B4-B0B7-498886322CA0}">
      <dsp:nvSpPr>
        <dsp:cNvPr id="0" name=""/>
        <dsp:cNvSpPr/>
      </dsp:nvSpPr>
      <dsp:spPr>
        <a:xfrm>
          <a:off x="5832577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«Благоустройство населенных пунктов Слободо-Туринского сельского поселения –       17 491,7</a:t>
          </a:r>
          <a:r>
            <a:rPr lang="ru-RU" sz="1500" b="1" kern="1200" dirty="0" smtClean="0"/>
            <a:t>,0 тыс. руб.</a:t>
          </a:r>
          <a:endParaRPr lang="ru-RU" sz="1500" b="1" kern="1200" dirty="0"/>
        </a:p>
      </dsp:txBody>
      <dsp:txXfrm>
        <a:off x="5832577" y="0"/>
        <a:ext cx="2300423" cy="1749794"/>
      </dsp:txXfrm>
    </dsp:sp>
    <dsp:sp modelId="{D6732C26-C81D-4024-84F0-8B1DF34DAEE4}">
      <dsp:nvSpPr>
        <dsp:cNvPr id="0" name=""/>
        <dsp:cNvSpPr/>
      </dsp:nvSpPr>
      <dsp:spPr>
        <a:xfrm>
          <a:off x="6048670" y="1593866"/>
          <a:ext cx="1840338" cy="761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 </a:t>
          </a:r>
          <a:r>
            <a:rPr lang="ru-RU" sz="1200" b="1" kern="1200" dirty="0" smtClean="0">
              <a:solidFill>
                <a:schemeClr val="tx1"/>
              </a:solidFill>
            </a:rPr>
            <a:t> 3222,9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48670" y="1593866"/>
        <a:ext cx="1840338" cy="761761"/>
      </dsp:txXfrm>
    </dsp:sp>
    <dsp:sp modelId="{5FC1CCE3-9B5C-4EEB-9D61-5B09925B04BE}">
      <dsp:nvSpPr>
        <dsp:cNvPr id="0" name=""/>
        <dsp:cNvSpPr/>
      </dsp:nvSpPr>
      <dsp:spPr>
        <a:xfrm>
          <a:off x="6098304" y="2612123"/>
          <a:ext cx="1750567" cy="93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уличного освещения – 2747</a:t>
          </a:r>
          <a:r>
            <a:rPr lang="ru-RU" sz="1200" b="1" kern="1200" dirty="0" smtClean="0">
              <a:solidFill>
                <a:schemeClr val="tx1"/>
              </a:solidFill>
            </a:rPr>
            <a:t>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98304" y="2612123"/>
        <a:ext cx="1750567" cy="934506"/>
      </dsp:txXfrm>
    </dsp:sp>
    <dsp:sp modelId="{CE4354FE-4F83-425A-84AD-DF9284C83F7C}">
      <dsp:nvSpPr>
        <dsp:cNvPr id="0" name=""/>
        <dsp:cNvSpPr/>
      </dsp:nvSpPr>
      <dsp:spPr>
        <a:xfrm>
          <a:off x="6017191" y="3803123"/>
          <a:ext cx="1879924" cy="761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Приобретение вакуумной машины – 1963,7</a:t>
          </a:r>
          <a:r>
            <a:rPr lang="ru-RU" sz="1200" b="1" kern="1200" dirty="0" smtClean="0">
              <a:solidFill>
                <a:schemeClr val="tx1"/>
              </a:solidFill>
            </a:rPr>
            <a:t>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17191" y="3803123"/>
        <a:ext cx="1879924" cy="761761"/>
      </dsp:txXfrm>
    </dsp:sp>
    <dsp:sp modelId="{84213CB5-1278-468F-98CB-521A4B8A2D2F}">
      <dsp:nvSpPr>
        <dsp:cNvPr id="0" name=""/>
        <dsp:cNvSpPr/>
      </dsp:nvSpPr>
      <dsp:spPr>
        <a:xfrm>
          <a:off x="6048670" y="4796800"/>
          <a:ext cx="1840338" cy="980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Накопление, сбор , транспортировка ТБО – 7148,3 тыс. руб., строительство контейнерных площадок – 2409,8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48670" y="4796800"/>
        <a:ext cx="1840338" cy="980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0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06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90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7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95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90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2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370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20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9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8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1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1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65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selpos.ru/images/b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402316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141277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ИСПОЛНЕНИЕ БЮДЖЕТА СЛОБОДО-ТУРИНСКОГО СЕЛЬСКОГО ПОСЕЛЕНИЯ ЗА 2020 ГОД</a:t>
            </a:r>
            <a:endParaRPr lang="ru-RU" sz="40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 решению Думы Слободо-Туринского сельского поселения № 217 от 27 мая 2021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 "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 исполнении бюджета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Слободо-Туринского сельского поселения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 отчетный финансовый 2020 год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Туринская Слобода, 2020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СЛОБОДО-ТУРИНСКОГО СЕЛЬСКОГО ПОСЕЛЕНИЯ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</a:rPr>
              <a:t>Доход бюджета в 2020 году</a:t>
            </a:r>
            <a:endParaRPr lang="ru-RU" sz="2800" dirty="0"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7056259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485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206165"/>
              </p:ext>
            </p:extLst>
          </p:nvPr>
        </p:nvGraphicFramePr>
        <p:xfrm>
          <a:off x="323528" y="1124744"/>
          <a:ext cx="8424936" cy="5464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44879"/>
                <a:gridCol w="14800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 всего тыс.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23 359,8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2633,2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9788,9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упрощенной системой налогообложения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физ.лиц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5478,4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налог, зачисляемый в бюджеты субъектов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123481,3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146841,1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537,6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537,6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250,8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3465004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581128"/>
            <a:ext cx="792088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250,8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2088232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</a:rPr>
              <a:t>«Обеспечение общественной безопасности населения на территории Слободо-Туринского сельского поселения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2852936"/>
            <a:ext cx="648072" cy="7200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216024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в области водохозяйственных отношений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транспорта и дорожного хозяйства Слободо-Туринского сельского поселения–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13683,6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288032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04864"/>
            <a:ext cx="432048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паромной переправы–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971,0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212976"/>
            <a:ext cx="432048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автодорог общ. пользования местного значения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3524,7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581128"/>
            <a:ext cx="432048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Капитальный и текущий ремонт автодорог общ. пользования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9187.9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805264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Строительство дороги в щебеночном исполнении –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конкурс не состоялся по причине отсутствия заявок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620688"/>
            <a:ext cx="1763688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градостроительной деятельности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4 750,2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83175166"/>
              </p:ext>
            </p:extLst>
          </p:nvPr>
        </p:nvGraphicFramePr>
        <p:xfrm>
          <a:off x="323528" y="836712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связи с короновирусной инфекцией трудовой детский лагерь не был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организаван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57350"/>
            <a:ext cx="720080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80754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ежегодного вознаграждения почетным гражданам Слободо-Туринского сельского поселения 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8437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Поддержка социально ориентированных некоммерческих организаций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33 747,4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33051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деятельности культуры–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26 680,0 тыс. руб</a:t>
            </a:r>
            <a:r>
              <a:rPr lang="ru-RU" dirty="0" smtClean="0">
                <a:solidFill>
                  <a:schemeClr val="tx1"/>
                </a:solidFill>
              </a:rPr>
              <a:t>., приобретение средств и устройств для дезинфекции – 227,4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645024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библиотечной деятельности –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5 375,0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03918"/>
            <a:ext cx="1728192" cy="1503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ремонт </a:t>
            </a:r>
            <a:r>
              <a:rPr lang="ru-RU" dirty="0" err="1" smtClean="0">
                <a:solidFill>
                  <a:schemeClr val="tx1"/>
                </a:solidFill>
              </a:rPr>
              <a:t>Храмцовского</a:t>
            </a:r>
            <a:r>
              <a:rPr lang="ru-RU" dirty="0" smtClean="0">
                <a:solidFill>
                  <a:schemeClr val="tx1"/>
                </a:solidFill>
              </a:rPr>
              <a:t> ДК – </a:t>
            </a:r>
            <a:r>
              <a:rPr lang="ru-RU" b="1" dirty="0" smtClean="0">
                <a:solidFill>
                  <a:schemeClr val="tx1"/>
                </a:solidFill>
              </a:rPr>
              <a:t>1415,0 тыс.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852935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дрей\Desktop\Бюджет для граждан 2018\2 слайд сте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880320" cy="3845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Слободо-Туринского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699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Слободо-Туринского сельского поселения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Ю.В.Сабуров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й\Desktop\подпи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171" y="5369932"/>
            <a:ext cx="2085762" cy="87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124744"/>
            <a:ext cx="7344816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физической культуры и спорта в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Слободо-Туринском сельском поселении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343,1 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30" r="3651" b="27406"/>
          <a:stretch/>
        </p:blipFill>
        <p:spPr>
          <a:xfrm rot="-360000">
            <a:off x="423421" y="2781599"/>
            <a:ext cx="2618387" cy="180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7" t="8507" r="4166"/>
          <a:stretch/>
        </p:blipFill>
        <p:spPr>
          <a:xfrm rot="300000">
            <a:off x="5854467" y="2809729"/>
            <a:ext cx="2952328" cy="177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1" t="22700" r="6601" b="9050"/>
          <a:stretch/>
        </p:blipFill>
        <p:spPr>
          <a:xfrm>
            <a:off x="3218238" y="3501008"/>
            <a:ext cx="24138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00" t="21665" r="-1588" b="12200"/>
          <a:stretch/>
        </p:blipFill>
        <p:spPr>
          <a:xfrm>
            <a:off x="5508105" y="3068961"/>
            <a:ext cx="3402124" cy="254474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4" r="9417" b="3139"/>
          <a:stretch/>
        </p:blipFill>
        <p:spPr bwMode="auto">
          <a:xfrm>
            <a:off x="5796137" y="203320"/>
            <a:ext cx="3114092" cy="2577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" t="7961" b="12427"/>
          <a:stretch/>
        </p:blipFill>
        <p:spPr bwMode="auto">
          <a:xfrm>
            <a:off x="359531" y="203320"/>
            <a:ext cx="3060341" cy="25776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Слободо-Туринского сельского поселения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623930, Свердловская область, Слободо-Туринский район, с. Туринская Слобода, ул. Ленина, 1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8(34361) 2-13-89, 2-18-71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sl_tur_sp1@mail.ru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34" r="26362" b="5159"/>
          <a:stretch/>
        </p:blipFill>
        <p:spPr>
          <a:xfrm>
            <a:off x="179511" y="3068960"/>
            <a:ext cx="3312369" cy="2544742"/>
          </a:xfrm>
          <a:prstGeom prst="rect">
            <a:avLst/>
          </a:prstGeom>
        </p:spPr>
      </p:pic>
      <p:pic>
        <p:nvPicPr>
          <p:cNvPr id="2050" name="Picture 2" descr="C:\Users\Андрей\Desktop\Бюджет для граждан 2018\01_slobodo-turinskoe_selskoe_poselenie.jpg"/>
          <p:cNvPicPr>
            <a:picLocks noChangeAspect="1" noChangeArrowheads="1"/>
          </p:cNvPicPr>
          <p:nvPr/>
        </p:nvPicPr>
        <p:blipFill rotWithShape="1">
          <a:blip r:embed="rId6" cstate="print"/>
          <a:srcRect l="7258" t="8136" r="11731" b="16405"/>
          <a:stretch/>
        </p:blipFill>
        <p:spPr bwMode="auto">
          <a:xfrm>
            <a:off x="2886504" y="2002171"/>
            <a:ext cx="3370992" cy="2555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97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 И ПРИОРИТЕТНЫЕ НАПРАВЛЕНИЯ БЮДЖЕТНОЙ ПОЛИТИКИ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СЛОБОДО-ТУРИНСКОГО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2020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948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 бюджетной политики является определение условий, используемых при составлении проекта бюджета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сельского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формировании и реализации бюджетной политики необходимо исходить из решения следующих основных задач: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Стратегической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мерой, способствующей проведению эффективной бюджетной политики, является расширение горизонтов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мероприятий, направленных на повышение эффективности социально-экономической политики муниципального образования.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оказания муниципальных услуг за счет повышения доступности и качества предоставления услуг.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внутреннего финансового контроля.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36395416"/>
              </p:ext>
            </p:extLst>
          </p:nvPr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992866676"/>
              </p:ext>
            </p:extLst>
          </p:nvPr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поселение образовано с 01.01.2006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2005 года образовался представительный орган местного самоуправления – Дума Слободо-Туринского сельского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Территорию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7912591"/>
              </p:ext>
            </p:extLst>
          </p:nvPr>
        </p:nvGraphicFramePr>
        <p:xfrm>
          <a:off x="971600" y="1124744"/>
          <a:ext cx="7632849" cy="50675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69220"/>
                <a:gridCol w="1552444"/>
                <a:gridCol w="1811185"/>
              </a:tblGrid>
              <a:tr h="671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 измерения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организации (по полному кругу)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1166,30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 в основной</a:t>
                      </a:r>
                      <a:r>
                        <a:rPr lang="ru-RU" sz="1400" baseline="0" dirty="0" smtClean="0"/>
                        <a:t> капитал за счет всех источников финансирования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Оплата труда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559,50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Среднедушевые</a:t>
                      </a:r>
                      <a:r>
                        <a:rPr lang="ru-RU" sz="1400" baseline="0" dirty="0" smtClean="0"/>
                        <a:t> доходы населения (в месяц)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Руб./чел.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14000,00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розничной торговли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680,1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общественного</a:t>
                      </a:r>
                      <a:r>
                        <a:rPr lang="ru-RU" sz="1400" baseline="0" dirty="0" smtClean="0"/>
                        <a:t> питания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МО (на начало года)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в трудоспособном возрасте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3562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352928" cy="69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СЛОБОДО-ТУРИНСКОГО СЕЛЬСКОГО ПОСЕЛЕНИЯ 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8305105"/>
              </p:ext>
            </p:extLst>
          </p:nvPr>
        </p:nvGraphicFramePr>
        <p:xfrm>
          <a:off x="323528" y="798534"/>
          <a:ext cx="8640960" cy="5749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08775"/>
                <a:gridCol w="2132185"/>
              </a:tblGrid>
              <a:tr h="336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146841,1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23359,8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4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123481,3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94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145061,2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17563,4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537,6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250,8</a:t>
                      </a:r>
                      <a:endParaRPr lang="ru-RU" sz="1400" dirty="0"/>
                    </a:p>
                  </a:txBody>
                  <a:tcPr/>
                </a:tc>
              </a:tr>
              <a:tr h="225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18566,8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73365,2</a:t>
                      </a:r>
                      <a:endParaRPr lang="ru-RU" sz="1400" dirty="0"/>
                    </a:p>
                  </a:txBody>
                  <a:tcPr/>
                </a:tc>
              </a:tr>
              <a:tr h="304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Охрана окружающей среды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503,3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33747,4</a:t>
                      </a:r>
                      <a:endParaRPr lang="ru-RU" sz="1400" dirty="0"/>
                    </a:p>
                  </a:txBody>
                  <a:tcPr/>
                </a:tc>
              </a:tr>
              <a:tr h="3106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343,1</a:t>
                      </a:r>
                      <a:endParaRPr lang="ru-RU" sz="1400" dirty="0"/>
                    </a:p>
                  </a:txBody>
                  <a:tcPr/>
                </a:tc>
              </a:tr>
              <a:tr h="239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152,5</a:t>
                      </a:r>
                      <a:endParaRPr lang="ru-RU" sz="1400" dirty="0"/>
                    </a:p>
                  </a:txBody>
                  <a:tcPr/>
                </a:tc>
              </a:tr>
              <a:tr h="294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/>
                </a:tc>
              </a:tr>
              <a:tr h="2778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1 779,9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2337</TotalTime>
  <Words>1710</Words>
  <Application>Microsoft Office PowerPoint</Application>
  <PresentationFormat>Экран (4:3)</PresentationFormat>
  <Paragraphs>241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Доход бюджета в 2020 году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157</cp:revision>
  <cp:lastPrinted>2019-04-11T10:04:21Z</cp:lastPrinted>
  <dcterms:created xsi:type="dcterms:W3CDTF">2018-02-28T05:25:11Z</dcterms:created>
  <dcterms:modified xsi:type="dcterms:W3CDTF">2022-05-06T08:32:27Z</dcterms:modified>
</cp:coreProperties>
</file>