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9" r:id="rId21"/>
    <p:sldId id="276" r:id="rId22"/>
    <p:sldId id="27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8530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21 </a:t>
            </a:r>
            <a:r>
              <a:rPr lang="ru-RU" dirty="0" smtClean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36E-2"/>
          <c:y val="0.14285273858460171"/>
          <c:w val="0.50750728551528457"/>
          <c:h val="0.6894795022775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12425510413372873"/>
                  <c:y val="7.6574523120619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22084,0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73622588943117"/>
                  <c:y val="-0.105450541727247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80695,0</a:t>
                    </a:r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22084</c:v>
                </c:pt>
                <c:pt idx="1">
                  <c:v>80695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921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22 </a:t>
            </a:r>
            <a:r>
              <a:rPr lang="ru-RU" dirty="0" smtClean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1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explosion val="11"/>
            <c:spPr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1272246302698399"/>
                  <c:y val="5.9591808639619763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 smtClean="0"/>
                      <a:t>32301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35149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22855</c:v>
                </c:pt>
                <c:pt idx="1">
                  <c:v>64214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5"/>
          <c:y val="0.22319658926785912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-0.11020666507140239"/>
                  <c:y val="4.53458069876293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33750</a:t>
                    </a:r>
                    <a:r>
                      <a:rPr lang="en-US" baseline="0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66372967106223"/>
                  <c:y val="-0.12553888939876245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smtClean="0"/>
                      <a:t>33155</a:t>
                    </a:r>
                    <a:r>
                      <a:rPr lang="en-US" baseline="0" smtClean="0"/>
                      <a:t>,0</a:t>
                    </a:r>
                    <a:endParaRPr lang="en-US" baseline="0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24008</c:v>
                </c:pt>
                <c:pt idx="1">
                  <c:v>65548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8039576799159054"/>
          <c:y val="0.19635771146201147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134288109401983E-3"/>
          <c:y val="0.13340919636380272"/>
          <c:w val="0.60968819121107753"/>
          <c:h val="0.83560704216048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3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8269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9</a:t>
                    </a:r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</a:t>
                    </a:r>
                    <a:r>
                      <a:rPr lang="ru-RU" dirty="0" smtClean="0"/>
                      <a:t>74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8898</a:t>
                    </a:r>
                    <a:r>
                      <a:rPr lang="en-US" baseline="0" dirty="0" smtClean="0"/>
                      <a:t>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3477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22858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464,0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</a:t>
                    </a:r>
                    <a:r>
                      <a:rPr lang="ru-RU" baseline="0" dirty="0" smtClean="0"/>
                      <a:t>0,2</a:t>
                    </a:r>
                    <a:endParaRPr lang="en-US" dirty="0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Обслуживние, гос.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22858</c:v>
                </c:pt>
                <c:pt idx="1">
                  <c:v>611.20000000000005</c:v>
                </c:pt>
                <c:pt idx="2">
                  <c:v>377</c:v>
                </c:pt>
                <c:pt idx="3">
                  <c:v>26082</c:v>
                </c:pt>
                <c:pt idx="4">
                  <c:v>15649</c:v>
                </c:pt>
                <c:pt idx="5">
                  <c:v>90</c:v>
                </c:pt>
                <c:pt idx="6">
                  <c:v>36463</c:v>
                </c:pt>
                <c:pt idx="7">
                  <c:v>31</c:v>
                </c:pt>
                <c:pt idx="8">
                  <c:v>464</c:v>
                </c:pt>
                <c:pt idx="9">
                  <c:v>153</c:v>
                </c:pt>
                <c:pt idx="10">
                  <c:v>0.2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80569330680428"/>
          <c:y val="1.4536485435552214E-2"/>
          <c:w val="0.32457416347678542"/>
          <c:h val="0.904133024258565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1494,0 </a:t>
          </a:r>
          <a:r>
            <a:rPr lang="ru-RU" sz="1500" b="1" dirty="0" smtClean="0"/>
            <a:t>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dirty="0" smtClean="0">
              <a:solidFill>
                <a:schemeClr val="tx1"/>
              </a:solidFill>
            </a:rPr>
            <a:t>– </a:t>
          </a:r>
          <a:r>
            <a:rPr lang="ru-RU" sz="1400" dirty="0" smtClean="0">
              <a:solidFill>
                <a:schemeClr val="tx1"/>
              </a:solidFill>
            </a:rPr>
            <a:t>226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b="1" dirty="0" err="1" smtClean="0">
              <a:solidFill>
                <a:schemeClr val="tx1"/>
              </a:solidFill>
            </a:rPr>
            <a:t>тыс.руб</a:t>
          </a:r>
          <a:r>
            <a:rPr lang="ru-RU" sz="1200" b="1" dirty="0" smtClean="0">
              <a:solidFill>
                <a:schemeClr val="tx1"/>
              </a:solidFill>
            </a:rPr>
            <a:t>.</a:t>
          </a:r>
          <a:endParaRPr lang="ru-RU" sz="1200" b="1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dirty="0" err="1" smtClean="0">
              <a:solidFill>
                <a:schemeClr val="tx1"/>
              </a:solidFill>
            </a:rPr>
            <a:t>муницип</a:t>
          </a:r>
          <a:r>
            <a:rPr lang="ru-RU" sz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dirty="0" smtClean="0">
              <a:solidFill>
                <a:schemeClr val="tx1"/>
              </a:solidFill>
            </a:rPr>
            <a:t>431,0 </a:t>
          </a:r>
          <a:r>
            <a:rPr lang="ru-RU" sz="1200" b="1" dirty="0" smtClean="0">
              <a:solidFill>
                <a:schemeClr val="tx1"/>
              </a:solidFill>
            </a:rPr>
            <a:t>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A956BE42-746F-4B36-BCBD-E70D72921331}" type="parTrans" cxnId="{E3D982C5-E4B4-4808-BEA6-CCEB2043FAD7}">
      <dgm:prSet/>
      <dgm:spPr/>
      <dgm:t>
        <a:bodyPr/>
        <a:lstStyle/>
        <a:p>
          <a:endParaRPr lang="ru-RU" sz="1400"/>
        </a:p>
      </dgm:t>
    </dgm:pt>
    <dgm:pt modelId="{4773AF49-5003-455D-8258-37B99914F45C}" type="sibTrans" cxnId="{E3D982C5-E4B4-4808-BEA6-CCEB2043FAD7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r>
            <a:rPr lang="ru-RU" sz="1500" b="1" dirty="0" smtClean="0"/>
            <a:t>17 335 </a:t>
          </a:r>
          <a:r>
            <a:rPr lang="ru-RU" sz="1500" b="1" dirty="0" smtClean="0"/>
            <a:t>тыс. руб.</a:t>
          </a:r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r>
            <a:rPr lang="ru-RU" sz="1200" b="1" dirty="0" smtClean="0">
              <a:solidFill>
                <a:schemeClr val="tx1"/>
              </a:solidFill>
            </a:rPr>
            <a:t>8615,0 </a:t>
          </a:r>
          <a:r>
            <a:rPr lang="ru-RU" sz="1200" b="1" dirty="0" smtClean="0">
              <a:solidFill>
                <a:schemeClr val="tx1"/>
              </a:solidFill>
            </a:rPr>
            <a:t>тыс. руб. </a:t>
          </a:r>
          <a:endParaRPr lang="ru-RU" sz="1200" b="1" dirty="0" smtClean="0">
            <a:solidFill>
              <a:schemeClr val="tx1"/>
            </a:solidFill>
          </a:endParaRPr>
        </a:p>
        <a:p>
          <a:r>
            <a:rPr lang="ru-RU" sz="1200" b="1" dirty="0" smtClean="0">
              <a:solidFill>
                <a:schemeClr val="tx1"/>
              </a:solidFill>
            </a:rPr>
            <a:t>Водоснабжение и газоснабжение в жилом районе «Солнечный» – 700,00</a:t>
          </a:r>
          <a:endParaRPr lang="ru-RU" sz="1200" b="1" dirty="0" smtClean="0">
            <a:solidFill>
              <a:schemeClr val="tx1"/>
            </a:solidFill>
          </a:endParaRPr>
        </a:p>
      </dgm:t>
    </dgm:pt>
    <dgm:pt modelId="{D0E0FA35-599A-4CA7-9955-0780E2CBB9D5}" type="parTrans" cxnId="{0625C86F-F692-47E7-B097-9AD986F800F5}">
      <dgm:prSet/>
      <dgm:spPr/>
      <dgm:t>
        <a:bodyPr/>
        <a:lstStyle/>
        <a:p>
          <a:endParaRPr lang="ru-RU" sz="1400"/>
        </a:p>
      </dgm:t>
    </dgm:pt>
    <dgm:pt modelId="{CA4C1052-48D0-4BE3-8A7A-AD877D8F3638}" type="sibTrans" cxnId="{0625C86F-F692-47E7-B097-9AD986F800F5}">
      <dgm:prSet/>
      <dgm:spPr/>
      <dgm:t>
        <a:bodyPr/>
        <a:lstStyle/>
        <a:p>
          <a:endParaRPr lang="ru-RU" sz="1400"/>
        </a:p>
      </dgm:t>
    </dgm:pt>
    <dgm:pt modelId="{F3575316-CE50-4D4C-B57F-DEE802BD7EA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</a:t>
          </a:r>
          <a:r>
            <a:rPr lang="ru-RU" sz="1200" dirty="0" smtClean="0">
              <a:solidFill>
                <a:schemeClr val="tx1"/>
              </a:solidFill>
            </a:rPr>
            <a:t>2750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b="1" dirty="0" smtClean="0">
              <a:solidFill>
                <a:schemeClr val="tx1"/>
              </a:solidFill>
            </a:rPr>
            <a:t>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C45BC2F4-807C-47A2-9BAC-2498A50E2EAF}" type="parTrans" cxnId="{2FADB983-169F-448A-91B9-DE9CC41AB3A4}">
      <dgm:prSet/>
      <dgm:spPr/>
      <dgm:t>
        <a:bodyPr/>
        <a:lstStyle/>
        <a:p>
          <a:endParaRPr lang="ru-RU" sz="1400"/>
        </a:p>
      </dgm:t>
    </dgm:pt>
    <dgm:pt modelId="{BD136DCF-ED36-441F-B3B0-D100E4C47A52}" type="sibTrans" cxnId="{2FADB983-169F-448A-91B9-DE9CC41AB3A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dirty="0" smtClean="0"/>
            <a:t>5435</a:t>
          </a:r>
          <a:r>
            <a:rPr lang="ru-RU" sz="1500" b="1" dirty="0" smtClean="0"/>
            <a:t>,0 </a:t>
          </a:r>
          <a:r>
            <a:rPr lang="ru-RU" sz="1500" b="1" dirty="0" smtClean="0"/>
            <a:t>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smtClean="0">
              <a:solidFill>
                <a:schemeClr val="tx1"/>
              </a:solidFill>
            </a:rPr>
            <a:t>1935,0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dirty="0" smtClean="0">
              <a:solidFill>
                <a:schemeClr val="tx1"/>
              </a:solidFill>
            </a:rPr>
            <a:t>28</a:t>
          </a:r>
          <a:r>
            <a:rPr lang="ru-RU" sz="1200" b="1" i="0" dirty="0" smtClean="0">
              <a:solidFill>
                <a:schemeClr val="tx1"/>
              </a:solidFill>
            </a:rPr>
            <a:t>0</a:t>
          </a:r>
          <a:r>
            <a:rPr lang="ru-RU" sz="1200" b="1" dirty="0" smtClean="0">
              <a:solidFill>
                <a:schemeClr val="tx1"/>
              </a:solidFill>
            </a:rPr>
            <a:t>0,0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Приобретение </a:t>
          </a:r>
          <a:r>
            <a:rPr lang="ru-RU" sz="1200" dirty="0" smtClean="0">
              <a:solidFill>
                <a:schemeClr val="tx1"/>
              </a:solidFill>
            </a:rPr>
            <a:t>авто </a:t>
          </a:r>
          <a:r>
            <a:rPr lang="ru-RU" sz="1200" dirty="0" smtClean="0">
              <a:solidFill>
                <a:schemeClr val="tx1"/>
              </a:solidFill>
            </a:rPr>
            <a:t>машины - </a:t>
          </a:r>
          <a:r>
            <a:rPr lang="ru-RU" sz="1200" dirty="0" smtClean="0">
              <a:solidFill>
                <a:schemeClr val="tx1"/>
              </a:solidFill>
            </a:rPr>
            <a:t>7</a:t>
          </a:r>
          <a:r>
            <a:rPr lang="ru-RU" sz="1200" b="1" dirty="0" smtClean="0">
              <a:solidFill>
                <a:schemeClr val="tx1"/>
              </a:solidFill>
            </a:rPr>
            <a:t>00,0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dirty="0" smtClean="0">
              <a:solidFill>
                <a:schemeClr val="tx1"/>
              </a:solidFill>
            </a:rPr>
            <a:t>105,0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Очистные сооружения – 5165,00</a:t>
          </a:r>
          <a:endParaRPr lang="ru-RU" sz="1200" dirty="0">
            <a:solidFill>
              <a:schemeClr val="tx1"/>
            </a:solidFill>
          </a:endParaRPr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dirty="0" smtClean="0">
              <a:solidFill>
                <a:schemeClr val="tx1"/>
              </a:solidFill>
            </a:rPr>
            <a:t>6</a:t>
          </a:r>
          <a:r>
            <a:rPr lang="ru-RU" sz="1200" b="1" dirty="0" smtClean="0">
              <a:solidFill>
                <a:schemeClr val="tx1"/>
              </a:solidFill>
            </a:rPr>
            <a:t>00,0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1A0474A3-3AB0-4D4A-94CC-2A53F5964F4E}" type="parTrans" cxnId="{F098921F-832E-482F-A0B2-C0B15E634284}">
      <dgm:prSet/>
      <dgm:spPr/>
      <dgm:t>
        <a:bodyPr/>
        <a:lstStyle/>
        <a:p>
          <a:endParaRPr lang="ru-RU" sz="1400"/>
        </a:p>
      </dgm:t>
    </dgm:pt>
    <dgm:pt modelId="{1ED774FA-9891-44D2-8493-A6E8D560224C}" type="sibTrans" cxnId="{F098921F-832E-482F-A0B2-C0B15E634284}">
      <dgm:prSet/>
      <dgm:spPr/>
      <dgm:t>
        <a:bodyPr/>
        <a:lstStyle/>
        <a:p>
          <a:endParaRPr lang="ru-RU" sz="1400"/>
        </a:p>
      </dgm:t>
    </dgm:pt>
    <dgm:pt modelId="{8A180380-7C09-4E9C-8449-33B0D3B58F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B628F853-9EB6-47E0-BDD4-122EBF2F5C1D}" type="parTrans" cxnId="{362FF5F8-9154-4228-9BB8-A1B1BD87F3AF}">
      <dgm:prSet/>
      <dgm:spPr/>
      <dgm:t>
        <a:bodyPr/>
        <a:lstStyle/>
        <a:p>
          <a:endParaRPr lang="ru-RU"/>
        </a:p>
      </dgm:t>
    </dgm:pt>
    <dgm:pt modelId="{9C56549A-0AED-4E8D-A626-591986F49527}" type="sibTrans" cxnId="{362FF5F8-9154-4228-9BB8-A1B1BD87F3AF}">
      <dgm:prSet/>
      <dgm:spPr/>
      <dgm:t>
        <a:bodyPr/>
        <a:lstStyle/>
        <a:p>
          <a:endParaRPr lang="ru-RU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dirty="0" smtClean="0">
              <a:solidFill>
                <a:schemeClr val="tx1"/>
              </a:solidFill>
            </a:rPr>
            <a:t>237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type="parTrans" cxnId="{B7BB7519-245C-4DF3-8EFA-A7CD34D23174}">
      <dgm:prSet/>
      <dgm:spPr/>
      <dgm:t>
        <a:bodyPr/>
        <a:lstStyle/>
        <a:p>
          <a:endParaRPr lang="ru-RU"/>
        </a:p>
      </dgm:t>
    </dgm:pt>
    <dgm:pt modelId="{169670A6-E464-45DE-A0E2-E2A7E8F4B93A}" type="sibTrans" cxnId="{B7BB7519-245C-4DF3-8EFA-A7CD34D23174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11" custScaleY="684624" custLinFactY="-7756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11" custScaleY="447874" custLinFactY="-44977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11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11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1888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11" custScaleX="156782" custScaleY="53570" custLinFactNeighborX="9782" custLinFactNeighborY="-9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214E89B4-0D39-45C1-980F-EB5708F08438}" type="pres">
      <dgm:prSet presAssocID="{F3575316-CE50-4D4C-B57F-DEE802BD7EAB}" presName="childNode" presStyleLbl="node1" presStyleIdx="5" presStyleCnt="11" custScaleX="149812" custScaleY="26530" custLinFactY="-4136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6267-7C50-4362-A22D-59B90FA6C409}" type="pres">
      <dgm:prSet presAssocID="{F3575316-CE50-4D4C-B57F-DEE802BD7EAB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6" presStyleCnt="11" custScaleX="141987" custScaleY="69615" custLinFactY="-2980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7" presStyleCnt="11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8" presStyleCnt="11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9" presStyleCnt="11" custScaleX="102151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B9B5C-B27B-49DF-BD9E-860AB2B6490B}" type="pres">
      <dgm:prSet presAssocID="{ADF818C2-847B-4A84-86EF-0B4206AC8F8A}" presName="aSpace2" presStyleCnt="0"/>
      <dgm:spPr/>
      <dgm:t>
        <a:bodyPr/>
        <a:lstStyle/>
        <a:p>
          <a:endParaRPr lang="ru-RU"/>
        </a:p>
      </dgm:t>
    </dgm:pt>
    <dgm:pt modelId="{84213CB5-1278-468F-98CB-521A4B8A2D2F}" type="pres">
      <dgm:prSet presAssocID="{8A180380-7C09-4E9C-8449-33B0D3B58FFC}" presName="childNode" presStyleLbl="node1" presStyleIdx="10" presStyleCnt="11" custScaleY="100001" custLinFactY="15725" custLinFactNeighborX="-7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632B4191-BFCB-4067-87DA-B0501602D53E}" type="presOf" srcId="{F3575316-CE50-4D4C-B57F-DEE802BD7EAB}" destId="{214E89B4-0D39-45C1-980F-EB5708F08438}" srcOrd="0" destOrd="0" presId="urn:microsoft.com/office/officeart/2005/8/layout/lProcess2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B88AE251-259C-4DAE-B864-13B57607CD41}" srcId="{7B2F4376-2505-4BA9-A5D6-6421F7D8606D}" destId="{F1FC5F43-2E53-453E-BA1E-455B2BD00301}" srcOrd="2" destOrd="0" parTransId="{B86E772B-79C9-4FA1-BA31-03684F99AF07}" sibTransId="{04765D81-77C2-45BB-9BD4-ECE67F1BCC7C}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124F5888-8D8F-405E-8236-A1C5F3B8E3C7}" type="presOf" srcId="{8A180380-7C09-4E9C-8449-33B0D3B58FFC}" destId="{84213CB5-1278-468F-98CB-521A4B8A2D2F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2FADB983-169F-448A-91B9-DE9CC41AB3A4}" srcId="{7B2F4376-2505-4BA9-A5D6-6421F7D8606D}" destId="{F3575316-CE50-4D4C-B57F-DEE802BD7EAB}" srcOrd="1" destOrd="0" parTransId="{C45BC2F4-807C-47A2-9BAC-2498A50E2EAF}" sibTransId="{BD136DCF-ED36-441F-B3B0-D100E4C47A52}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362FF5F8-9154-4228-9BB8-A1B1BD87F3AF}" srcId="{16830507-7D57-4F55-89A3-FCA162AB9D7D}" destId="{8A180380-7C09-4E9C-8449-33B0D3B58FFC}" srcOrd="3" destOrd="0" parTransId="{B628F853-9EB6-47E0-BDD4-122EBF2F5C1D}" sibTransId="{9C56549A-0AED-4E8D-A626-591986F49527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92F3755A-781D-4D54-BD39-8BD1C87F1008}" type="presParOf" srcId="{9F6ADCAF-6130-42B5-91FE-63E729A3161D}" destId="{214E89B4-0D39-45C1-980F-EB5708F08438}" srcOrd="2" destOrd="0" presId="urn:microsoft.com/office/officeart/2005/8/layout/lProcess2"/>
    <dgm:cxn modelId="{68512711-65C5-42CF-9958-96A487C9F02A}" type="presParOf" srcId="{9F6ADCAF-6130-42B5-91FE-63E729A3161D}" destId="{291B6267-7C50-4362-A22D-59B90FA6C409}" srcOrd="3" destOrd="0" presId="urn:microsoft.com/office/officeart/2005/8/layout/lProcess2"/>
    <dgm:cxn modelId="{2E2C287A-FAFB-4120-A4DC-9158713E4F8F}" type="presParOf" srcId="{9F6ADCAF-6130-42B5-91FE-63E729A3161D}" destId="{45C300AE-3278-47DB-953F-7A87CFE762BF}" srcOrd="4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  <dgm:cxn modelId="{D755B5BB-F255-40C1-B36E-80F7AB1DC92F}" type="presParOf" srcId="{68A5ECDF-7389-47FB-87E3-2B1E42172F74}" destId="{A29B9B5C-B27B-49DF-BD9E-860AB2B6490B}" srcOrd="5" destOrd="0" presId="urn:microsoft.com/office/officeart/2005/8/layout/lProcess2"/>
    <dgm:cxn modelId="{7028C5BE-E508-48C3-88A9-8004667B8947}" type="presParOf" srcId="{68A5ECDF-7389-47FB-87E3-2B1E42172F74}" destId="{84213CB5-1278-468F-98CB-521A4B8A2D2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50" y="1080354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988" y="3916972"/>
        <a:ext cx="4332822" cy="94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3902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1494,0 </a:t>
          </a:r>
          <a:r>
            <a:rPr lang="ru-RU" sz="1500" b="1" kern="1200" dirty="0" smtClean="0"/>
            <a:t>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902" y="0"/>
        <a:ext cx="2300423" cy="1749794"/>
      </dsp:txXfrm>
    </dsp:sp>
    <dsp:sp modelId="{02BA18B2-6F33-4713-8592-481FF32EA9E3}">
      <dsp:nvSpPr>
        <dsp:cNvPr id="0" name=""/>
        <dsp:cNvSpPr/>
      </dsp:nvSpPr>
      <dsp:spPr>
        <a:xfrm>
          <a:off x="271469" y="1569879"/>
          <a:ext cx="1840338" cy="1327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kern="1200" dirty="0" smtClean="0">
              <a:solidFill>
                <a:schemeClr val="tx1"/>
              </a:solidFill>
            </a:rPr>
            <a:t>– </a:t>
          </a:r>
          <a:r>
            <a:rPr lang="ru-RU" sz="1400" kern="1200" dirty="0" smtClean="0">
              <a:solidFill>
                <a:schemeClr val="tx1"/>
              </a:solidFill>
            </a:rPr>
            <a:t>226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200" b="1" kern="1200" dirty="0" smtClean="0">
              <a:solidFill>
                <a:schemeClr val="tx1"/>
              </a:solidFill>
            </a:rPr>
            <a:t>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0352" y="1608762"/>
        <a:ext cx="1762572" cy="1249797"/>
      </dsp:txXfrm>
    </dsp:sp>
    <dsp:sp modelId="{75E84707-FE30-4DEC-B3B1-6970EB598CEF}">
      <dsp:nvSpPr>
        <dsp:cNvPr id="0" name=""/>
        <dsp:cNvSpPr/>
      </dsp:nvSpPr>
      <dsp:spPr>
        <a:xfrm>
          <a:off x="271469" y="2990467"/>
          <a:ext cx="1840338" cy="86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kern="1200" dirty="0" err="1" smtClean="0">
              <a:solidFill>
                <a:schemeClr val="tx1"/>
              </a:solidFill>
            </a:rPr>
            <a:t>муницип</a:t>
          </a:r>
          <a:r>
            <a:rPr lang="ru-RU" sz="1200" kern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kern="1200" dirty="0" smtClean="0">
              <a:solidFill>
                <a:schemeClr val="tx1"/>
              </a:solidFill>
            </a:rPr>
            <a:t>431,0 </a:t>
          </a:r>
          <a:r>
            <a:rPr lang="ru-RU" sz="1200" b="1" kern="1200" dirty="0" smtClean="0">
              <a:solidFill>
                <a:schemeClr val="tx1"/>
              </a:solidFill>
            </a:rPr>
            <a:t>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96906" y="3015904"/>
        <a:ext cx="1789464" cy="817604"/>
      </dsp:txXfrm>
    </dsp:sp>
    <dsp:sp modelId="{D98D5B13-DC41-4967-81FD-85C2AC25A5AB}">
      <dsp:nvSpPr>
        <dsp:cNvPr id="0" name=""/>
        <dsp:cNvSpPr/>
      </dsp:nvSpPr>
      <dsp:spPr>
        <a:xfrm>
          <a:off x="259580" y="3962515"/>
          <a:ext cx="1840338" cy="63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kern="1200" dirty="0" smtClean="0">
              <a:solidFill>
                <a:schemeClr val="tx1"/>
              </a:solidFill>
            </a:rPr>
            <a:t>6</a:t>
          </a:r>
          <a:r>
            <a:rPr lang="ru-RU" sz="1200" b="1" kern="1200" dirty="0" smtClean="0">
              <a:solidFill>
                <a:schemeClr val="tx1"/>
              </a:solidFill>
            </a:rPr>
            <a:t>00,0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78105" y="3981040"/>
        <a:ext cx="1803288" cy="595426"/>
      </dsp:txXfrm>
    </dsp:sp>
    <dsp:sp modelId="{9C4936D2-C2F3-4B44-A0D5-AFBA6F297510}">
      <dsp:nvSpPr>
        <dsp:cNvPr id="0" name=""/>
        <dsp:cNvSpPr/>
      </dsp:nvSpPr>
      <dsp:spPr>
        <a:xfrm>
          <a:off x="259580" y="4753894"/>
          <a:ext cx="1840338" cy="8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kern="1200" dirty="0" smtClean="0">
              <a:solidFill>
                <a:schemeClr val="tx1"/>
              </a:solidFill>
            </a:rPr>
            <a:t>237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kern="1200" dirty="0" smtClean="0">
              <a:solidFill>
                <a:schemeClr val="tx1"/>
              </a:solidFill>
            </a:rPr>
            <a:t>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5136" y="4779450"/>
        <a:ext cx="1789226" cy="821442"/>
      </dsp:txXfrm>
    </dsp:sp>
    <dsp:sp modelId="{7A044CD0-97B4-4732-9EEF-2F36F95C78FC}">
      <dsp:nvSpPr>
        <dsp:cNvPr id="0" name=""/>
        <dsp:cNvSpPr/>
      </dsp:nvSpPr>
      <dsp:spPr>
        <a:xfrm>
          <a:off x="2520289" y="0"/>
          <a:ext cx="3183188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17 335 </a:t>
          </a:r>
          <a:r>
            <a:rPr lang="ru-RU" sz="1500" b="1" kern="1200" dirty="0" smtClean="0"/>
            <a:t>тыс. руб.</a:t>
          </a:r>
          <a:endParaRPr lang="ru-RU" sz="1500" b="1" kern="1200" dirty="0"/>
        </a:p>
      </dsp:txBody>
      <dsp:txXfrm>
        <a:off x="2520289" y="0"/>
        <a:ext cx="3183188" cy="1749794"/>
      </dsp:txXfrm>
    </dsp:sp>
    <dsp:sp modelId="{567259C9-0EBC-41FC-9C53-BC0D65C3DCFA}">
      <dsp:nvSpPr>
        <dsp:cNvPr id="0" name=""/>
        <dsp:cNvSpPr/>
      </dsp:nvSpPr>
      <dsp:spPr>
        <a:xfrm>
          <a:off x="2805813" y="1453339"/>
          <a:ext cx="2885320" cy="1124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kern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8615,0 </a:t>
          </a:r>
          <a:r>
            <a:rPr lang="ru-RU" sz="1200" b="1" kern="1200" dirty="0" smtClean="0">
              <a:solidFill>
                <a:schemeClr val="tx1"/>
              </a:solidFill>
            </a:rPr>
            <a:t>тыс. руб. </a:t>
          </a: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Водоснабжение и газоснабжение в жилом районе «Солнечный» – 700,00</a:t>
          </a:r>
          <a:endParaRPr lang="ru-RU" sz="1200" b="1" kern="1200" dirty="0" smtClean="0">
            <a:solidFill>
              <a:schemeClr val="tx1"/>
            </a:solidFill>
          </a:endParaRPr>
        </a:p>
      </dsp:txBody>
      <dsp:txXfrm>
        <a:off x="2838750" y="1486276"/>
        <a:ext cx="2819446" cy="1058689"/>
      </dsp:txXfrm>
    </dsp:sp>
    <dsp:sp modelId="{214E89B4-0D39-45C1-980F-EB5708F08438}">
      <dsp:nvSpPr>
        <dsp:cNvPr id="0" name=""/>
        <dsp:cNvSpPr/>
      </dsp:nvSpPr>
      <dsp:spPr>
        <a:xfrm>
          <a:off x="2808316" y="2788744"/>
          <a:ext cx="2757048" cy="556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</a:t>
          </a:r>
          <a:r>
            <a:rPr lang="ru-RU" sz="1200" kern="1200" dirty="0" smtClean="0">
              <a:solidFill>
                <a:schemeClr val="tx1"/>
              </a:solidFill>
            </a:rPr>
            <a:t>2750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b="1" kern="1200" dirty="0" smtClean="0">
              <a:solidFill>
                <a:schemeClr val="tx1"/>
              </a:solidFill>
            </a:rPr>
            <a:t>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824628" y="2805056"/>
        <a:ext cx="2724424" cy="524304"/>
      </dsp:txXfrm>
    </dsp:sp>
    <dsp:sp modelId="{45C300AE-3278-47DB-953F-7A87CFE762BF}">
      <dsp:nvSpPr>
        <dsp:cNvPr id="0" name=""/>
        <dsp:cNvSpPr/>
      </dsp:nvSpPr>
      <dsp:spPr>
        <a:xfrm>
          <a:off x="2880320" y="3692900"/>
          <a:ext cx="2613041" cy="146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kern="1200" dirty="0" smtClean="0">
              <a:solidFill>
                <a:schemeClr val="tx1"/>
              </a:solidFill>
            </a:rPr>
            <a:t>105,0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Очистные сооружения – 5165,00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23123" y="3735703"/>
        <a:ext cx="2527435" cy="1375780"/>
      </dsp:txXfrm>
    </dsp:sp>
    <dsp:sp modelId="{027071A5-03A5-48B4-B0B7-498886322CA0}">
      <dsp:nvSpPr>
        <dsp:cNvPr id="0" name=""/>
        <dsp:cNvSpPr/>
      </dsp:nvSpPr>
      <dsp:spPr>
        <a:xfrm>
          <a:off x="5832577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kern="1200" dirty="0" smtClean="0"/>
            <a:t>5435</a:t>
          </a:r>
          <a:r>
            <a:rPr lang="ru-RU" sz="1500" b="1" kern="1200" dirty="0" smtClean="0"/>
            <a:t>,0 </a:t>
          </a:r>
          <a:r>
            <a:rPr lang="ru-RU" sz="1500" b="1" kern="1200" dirty="0" smtClean="0"/>
            <a:t>тыс. руб.</a:t>
          </a:r>
          <a:endParaRPr lang="ru-RU" sz="1500" b="1" kern="1200" dirty="0"/>
        </a:p>
      </dsp:txBody>
      <dsp:txXfrm>
        <a:off x="5832577" y="0"/>
        <a:ext cx="2300423" cy="1749794"/>
      </dsp:txXfrm>
    </dsp:sp>
    <dsp:sp modelId="{D6732C26-C81D-4024-84F0-8B1DF34DAEE4}">
      <dsp:nvSpPr>
        <dsp:cNvPr id="0" name=""/>
        <dsp:cNvSpPr/>
      </dsp:nvSpPr>
      <dsp:spPr>
        <a:xfrm>
          <a:off x="6048670" y="1575544"/>
          <a:ext cx="1840338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smtClean="0">
              <a:solidFill>
                <a:schemeClr val="tx1"/>
              </a:solidFill>
            </a:rPr>
            <a:t>1935,0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3557" y="1600431"/>
        <a:ext cx="1790564" cy="799918"/>
      </dsp:txXfrm>
    </dsp:sp>
    <dsp:sp modelId="{5FC1CCE3-9B5C-4EEB-9D61-5B09925B04BE}">
      <dsp:nvSpPr>
        <dsp:cNvPr id="0" name=""/>
        <dsp:cNvSpPr/>
      </dsp:nvSpPr>
      <dsp:spPr>
        <a:xfrm>
          <a:off x="6053418" y="2711340"/>
          <a:ext cx="1840338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kern="1200" dirty="0" smtClean="0">
              <a:solidFill>
                <a:schemeClr val="tx1"/>
              </a:solidFill>
            </a:rPr>
            <a:t>28</a:t>
          </a:r>
          <a:r>
            <a:rPr lang="ru-RU" sz="1200" b="1" i="0" kern="1200" dirty="0" smtClean="0">
              <a:solidFill>
                <a:schemeClr val="tx1"/>
              </a:solidFill>
            </a:rPr>
            <a:t>0</a:t>
          </a:r>
          <a:r>
            <a:rPr lang="ru-RU" sz="1200" b="1" kern="1200" dirty="0" smtClean="0">
              <a:solidFill>
                <a:schemeClr val="tx1"/>
              </a:solidFill>
            </a:rPr>
            <a:t>0,0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8305" y="2736227"/>
        <a:ext cx="1790564" cy="799918"/>
      </dsp:txXfrm>
    </dsp:sp>
    <dsp:sp modelId="{CE4354FE-4F83-425A-84AD-DF9284C83F7C}">
      <dsp:nvSpPr>
        <dsp:cNvPr id="0" name=""/>
        <dsp:cNvSpPr/>
      </dsp:nvSpPr>
      <dsp:spPr>
        <a:xfrm>
          <a:off x="6017191" y="3847134"/>
          <a:ext cx="1879924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Приобретение </a:t>
          </a:r>
          <a:r>
            <a:rPr lang="ru-RU" sz="1200" kern="1200" dirty="0" smtClean="0">
              <a:solidFill>
                <a:schemeClr val="tx1"/>
              </a:solidFill>
            </a:rPr>
            <a:t>авто </a:t>
          </a:r>
          <a:r>
            <a:rPr lang="ru-RU" sz="1200" kern="1200" dirty="0" smtClean="0">
              <a:solidFill>
                <a:schemeClr val="tx1"/>
              </a:solidFill>
            </a:rPr>
            <a:t>машины - </a:t>
          </a:r>
          <a:r>
            <a:rPr lang="ru-RU" sz="1200" kern="1200" dirty="0" smtClean="0">
              <a:solidFill>
                <a:schemeClr val="tx1"/>
              </a:solidFill>
            </a:rPr>
            <a:t>7</a:t>
          </a:r>
          <a:r>
            <a:rPr lang="ru-RU" sz="1200" b="1" kern="1200" dirty="0" smtClean="0">
              <a:solidFill>
                <a:schemeClr val="tx1"/>
              </a:solidFill>
            </a:rPr>
            <a:t>00,0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42078" y="3872021"/>
        <a:ext cx="1830150" cy="799918"/>
      </dsp:txXfrm>
    </dsp:sp>
    <dsp:sp modelId="{84213CB5-1278-468F-98CB-521A4B8A2D2F}">
      <dsp:nvSpPr>
        <dsp:cNvPr id="0" name=""/>
        <dsp:cNvSpPr/>
      </dsp:nvSpPr>
      <dsp:spPr>
        <a:xfrm>
          <a:off x="6048670" y="4955512"/>
          <a:ext cx="1840338" cy="84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3557" y="4980399"/>
        <a:ext cx="1790564" cy="79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12776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ПРОЕКТ БЮДЖЕТА 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ДЛЯ ГРАЖДАН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 решению Думы Слободо-Туринского сельского поселения 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189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01 декабря 2020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 "О бюджете Слободо-Туринского сельского поселения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годов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</a:t>
            </a:r>
            <a:r>
              <a:rPr lang="ru-RU" dirty="0" smtClean="0">
                <a:solidFill>
                  <a:schemeClr val="bg1"/>
                </a:solidFill>
              </a:rPr>
              <a:t>2020 </a:t>
            </a:r>
            <a:r>
              <a:rPr lang="ru-RU" dirty="0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2021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ГОДУ И ПЛАНОВОМ ПЕРИОДЕ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2022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2023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9780004"/>
              </p:ext>
            </p:extLst>
          </p:nvPr>
        </p:nvGraphicFramePr>
        <p:xfrm>
          <a:off x="323528" y="1052736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3917165"/>
              </p:ext>
            </p:extLst>
          </p:nvPr>
        </p:nvGraphicFramePr>
        <p:xfrm>
          <a:off x="4247456" y="1772816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340029"/>
              </p:ext>
            </p:extLst>
          </p:nvPr>
        </p:nvGraphicFramePr>
        <p:xfrm>
          <a:off x="683568" y="3789040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96704"/>
              </p:ext>
            </p:extLst>
          </p:nvPr>
        </p:nvGraphicFramePr>
        <p:xfrm>
          <a:off x="323528" y="1124744"/>
          <a:ext cx="8352925" cy="5454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1224135"/>
                <a:gridCol w="936104"/>
                <a:gridCol w="1008112"/>
                <a:gridCol w="10801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29958,00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22084,0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22855,0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24008,0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2804,0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3254,0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физ.лиц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6480,0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6480,0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налог, зачисляемый в бюджеты субъектов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123238,0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80695,0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64214,0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65548,0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153196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102779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89534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89556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2021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7142734"/>
              </p:ext>
            </p:extLst>
          </p:nvPr>
        </p:nvGraphicFramePr>
        <p:xfrm>
          <a:off x="611560" y="1268760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611,2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611,2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377,0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377,0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134,0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2852936"/>
            <a:ext cx="648072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216024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134,0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25683,0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43204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1044,0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996952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Транспортное обслуживание населения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800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861048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7900,0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797152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Капитальный и текущий ремонт автодорог общ. пользования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2916,0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805264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Строительство дороги в щебеночном исполнении –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13023</a:t>
            </a:r>
            <a:r>
              <a:rPr lang="ru-RU" sz="1400" b="1" dirty="0" smtClean="0">
                <a:solidFill>
                  <a:schemeClr val="tx1"/>
                </a:solidFill>
              </a:rPr>
              <a:t>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265,0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1939162"/>
              </p:ext>
            </p:extLst>
          </p:nvPr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90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Летний трудовой лагерь 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90,0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36463,0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26758,0 </a:t>
            </a:r>
            <a:r>
              <a:rPr lang="ru-RU" b="1" dirty="0" smtClean="0">
                <a:solidFill>
                  <a:schemeClr val="tx1"/>
                </a:solidFill>
              </a:rPr>
              <a:t>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5 500,0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03918"/>
            <a:ext cx="1728192" cy="150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ремонт Храмцовского ДК – </a:t>
            </a:r>
            <a:r>
              <a:rPr lang="ru-RU" b="1" dirty="0" smtClean="0">
                <a:solidFill>
                  <a:schemeClr val="tx1"/>
                </a:solidFill>
              </a:rPr>
              <a:t>4205,0 </a:t>
            </a:r>
            <a:r>
              <a:rPr lang="ru-RU" b="1" dirty="0" smtClean="0">
                <a:solidFill>
                  <a:schemeClr val="tx1"/>
                </a:solidFill>
              </a:rPr>
              <a:t>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464,0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3651" b="27406"/>
          <a:stretch/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507" r="4166"/>
          <a:stretch/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2700" r="6601" b="9050"/>
          <a:stretch/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21665" r="-1588" b="12200"/>
          <a:stretch/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9417" b="3139"/>
          <a:stretch/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7961" b="12427"/>
          <a:stretch/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6362" b="5159"/>
          <a:stretch/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6" cstate="print"/>
          <a:srcRect l="7258" t="8136" r="11731" b="16405"/>
          <a:stretch/>
        </p:blipFill>
        <p:spPr bwMode="auto">
          <a:xfrm>
            <a:off x="2886504" y="2002171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внутреннего финансового контроля.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6395416"/>
              </p:ext>
            </p:extLst>
          </p:nvPr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2866676"/>
              </p:ext>
            </p:extLst>
          </p:nvPr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19381"/>
              </p:ext>
            </p:extLst>
          </p:nvPr>
        </p:nvGraphicFramePr>
        <p:xfrm>
          <a:off x="611560" y="980728"/>
          <a:ext cx="7776864" cy="52432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864096"/>
                <a:gridCol w="864096"/>
                <a:gridCol w="936104"/>
                <a:gridCol w="1008112"/>
                <a:gridCol w="864096"/>
                <a:gridCol w="864096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</a:t>
                      </a:r>
                      <a:r>
                        <a:rPr lang="ru-RU" sz="1200" dirty="0" smtClean="0"/>
                        <a:t>год факт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 оценка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организации (по полному кругу)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1160,5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1110,50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1163,70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1207,9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1260,4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 в основной</a:t>
                      </a:r>
                      <a:r>
                        <a:rPr lang="ru-RU" sz="1400" baseline="0" dirty="0" smtClean="0"/>
                        <a:t> капитал за счет всех источников финансирования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89,80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591,00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669,00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Среднедушевые</a:t>
                      </a:r>
                      <a:r>
                        <a:rPr lang="ru-RU" sz="1400" baseline="0" dirty="0" smtClean="0"/>
                        <a:t> доходы населения (в месяц)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Руб./чел.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13251,00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13212,00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13946,00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14655,0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15454,0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677,2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627,2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761,2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общественного</a:t>
                      </a:r>
                      <a:r>
                        <a:rPr lang="ru-RU" sz="1400" baseline="0" dirty="0" smtClean="0"/>
                        <a:t> питания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10,20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МО (на начало года)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7068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в трудоспособном возрасте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3467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3382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3345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3180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СЛОБОДО-ТУРИНСКОГО СЕЛЬСКОГО ПОСЕЛЕНИЯ 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22952"/>
              </p:ext>
            </p:extLst>
          </p:nvPr>
        </p:nvGraphicFramePr>
        <p:xfrm>
          <a:off x="323528" y="798534"/>
          <a:ext cx="8280920" cy="596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1368152"/>
                <a:gridCol w="1368152"/>
                <a:gridCol w="1368152"/>
              </a:tblGrid>
              <a:tr h="336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102779,0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87069,0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89556,0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22084,0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22855,0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24008,0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4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80695,0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64214,0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65548,0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94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102779,0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87069,0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89556,0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22858,6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15925,3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16339,80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611,2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260,0</a:t>
                      </a:r>
                      <a:endParaRPr lang="ru-RU" sz="1400" dirty="0"/>
                    </a:p>
                  </a:txBody>
                  <a:tcPr/>
                </a:tc>
              </a:tr>
              <a:tr h="225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26082,00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12030,00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12030,00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15649,0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16843,5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16700,0</a:t>
                      </a:r>
                      <a:endParaRPr lang="ru-RU" sz="1400" dirty="0"/>
                    </a:p>
                  </a:txBody>
                  <a:tcPr/>
                </a:tc>
              </a:tr>
              <a:tr h="304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36463,00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38708,00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38708,00</a:t>
                      </a:r>
                      <a:endParaRPr lang="ru-RU" sz="1400" dirty="0"/>
                    </a:p>
                  </a:txBody>
                  <a:tcPr/>
                </a:tc>
              </a:tr>
              <a:tr h="3106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</a:t>
                      </a:r>
                      <a:endParaRPr lang="ru-RU" sz="1400" dirty="0"/>
                    </a:p>
                  </a:txBody>
                  <a:tcPr/>
                </a:tc>
              </a:tr>
              <a:tr h="239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94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2778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4447,0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2160</TotalTime>
  <Words>1880</Words>
  <Application>Microsoft Office PowerPoint</Application>
  <PresentationFormat>Экран (4:3)</PresentationFormat>
  <Paragraphs>384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6-2</cp:lastModifiedBy>
  <cp:revision>151</cp:revision>
  <cp:lastPrinted>2019-04-11T10:04:21Z</cp:lastPrinted>
  <dcterms:created xsi:type="dcterms:W3CDTF">2018-02-28T05:25:11Z</dcterms:created>
  <dcterms:modified xsi:type="dcterms:W3CDTF">2020-12-11T07:00:53Z</dcterms:modified>
</cp:coreProperties>
</file>