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306" r:id="rId4"/>
    <p:sldId id="313" r:id="rId5"/>
    <p:sldId id="325" r:id="rId6"/>
    <p:sldId id="332" r:id="rId7"/>
    <p:sldId id="333" r:id="rId8"/>
    <p:sldId id="334" r:id="rId9"/>
    <p:sldId id="335" r:id="rId10"/>
    <p:sldId id="340" r:id="rId11"/>
    <p:sldId id="316" r:id="rId12"/>
    <p:sldId id="323" r:id="rId13"/>
    <p:sldId id="327" r:id="rId14"/>
    <p:sldId id="328" r:id="rId15"/>
    <p:sldId id="329" r:id="rId16"/>
    <p:sldId id="317" r:id="rId17"/>
    <p:sldId id="324" r:id="rId18"/>
    <p:sldId id="330" r:id="rId19"/>
    <p:sldId id="331" r:id="rId20"/>
    <p:sldId id="338" r:id="rId21"/>
    <p:sldId id="337" r:id="rId22"/>
    <p:sldId id="341" r:id="rId23"/>
    <p:sldId id="342" r:id="rId24"/>
    <p:sldId id="321" r:id="rId25"/>
    <p:sldId id="326" r:id="rId26"/>
    <p:sldId id="314" r:id="rId27"/>
    <p:sldId id="343" r:id="rId28"/>
  </p:sldIdLst>
  <p:sldSz cx="6858000" cy="9906000" type="A4"/>
  <p:notesSz cx="6797675" cy="9928225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00"/>
    <a:srgbClr val="FFFFBD"/>
    <a:srgbClr val="FFFFE1"/>
    <a:srgbClr val="BCE6BD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fill>
          <a:solidFill>
            <a:schemeClr val="accent3">
              <a:tint val="40000"/>
            </a:schemeClr>
          </a:solidFill>
        </a:fill>
      </a:tcStyle>
    </a:band1H>
    <a:band1V>
      <a:tcStyle>
        <a:fill>
          <a:solidFill>
            <a:schemeClr val="accent3">
              <a:tint val="4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6408" autoAdjust="0"/>
  </p:normalViewPr>
  <p:slideViewPr>
    <p:cSldViewPr>
      <p:cViewPr varScale="1">
        <p:scale>
          <a:sx n="82" d="100"/>
          <a:sy n="82" d="100"/>
        </p:scale>
        <p:origin x="3126" y="108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1.xml" /><Relationship Id="rId3" Type="http://schemas.openxmlformats.org/officeDocument/2006/relationships/handoutMaster" Target="handoutMasters/handout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0.jpeg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8D404-B0B2-4E5F-A5FD-FD81E59BCD94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13343-9253-4FBC-8AEF-8AA318D49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8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Relationship Id="rId3" Type="http://schemas.microsoft.com/office/2007/relationships/hdphoto" Target="../media/image3.wdp" /><Relationship Id="rId4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jpeg" /><Relationship Id="rId3" Type="http://schemas.microsoft.com/office/2007/relationships/hdphoto" Target="../media/image57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58.wdp" /><Relationship Id="rId4" Type="http://schemas.openxmlformats.org/officeDocument/2006/relationships/image" Target="../media/image46.png" /><Relationship Id="rId5" Type="http://schemas.microsoft.com/office/2007/relationships/hdphoto" Target="../media/image59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Relationship Id="rId3" Type="http://schemas.microsoft.com/office/2007/relationships/hdphoto" Target="../media/image61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8.jpeg" /><Relationship Id="rId11" Type="http://schemas.microsoft.com/office/2007/relationships/hdphoto" Target="../media/image69.wdp" /><Relationship Id="rId12" Type="http://schemas.openxmlformats.org/officeDocument/2006/relationships/image" Target="../media/image70.jpeg" /><Relationship Id="rId13" Type="http://schemas.microsoft.com/office/2007/relationships/hdphoto" Target="../media/image71.wdp" /><Relationship Id="rId14" Type="http://schemas.openxmlformats.org/officeDocument/2006/relationships/image" Target="../media/image72.jpeg" /><Relationship Id="rId15" Type="http://schemas.microsoft.com/office/2007/relationships/hdphoto" Target="../media/image73.wdp" /><Relationship Id="rId16" Type="http://schemas.openxmlformats.org/officeDocument/2006/relationships/image" Target="../media/image74.jpeg" /><Relationship Id="rId17" Type="http://schemas.microsoft.com/office/2007/relationships/hdphoto" Target="../media/image75.wdp" /><Relationship Id="rId2" Type="http://schemas.openxmlformats.org/officeDocument/2006/relationships/image" Target="../media/image44.jpeg" /><Relationship Id="rId3" Type="http://schemas.microsoft.com/office/2007/relationships/hdphoto" Target="../media/image62.wdp" /><Relationship Id="rId4" Type="http://schemas.openxmlformats.org/officeDocument/2006/relationships/image" Target="../media/image46.png" /><Relationship Id="rId5" Type="http://schemas.microsoft.com/office/2007/relationships/hdphoto" Target="../media/image63.wdp" /><Relationship Id="rId6" Type="http://schemas.openxmlformats.org/officeDocument/2006/relationships/image" Target="../media/image64.jpeg" /><Relationship Id="rId7" Type="http://schemas.microsoft.com/office/2007/relationships/hdphoto" Target="../media/image65.wdp" /><Relationship Id="rId8" Type="http://schemas.openxmlformats.org/officeDocument/2006/relationships/image" Target="../media/image66.jpeg" /><Relationship Id="rId9" Type="http://schemas.microsoft.com/office/2007/relationships/hdphoto" Target="../media/image67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jpeg" /><Relationship Id="rId3" Type="http://schemas.microsoft.com/office/2007/relationships/hdphoto" Target="../media/image77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78.wdp" /><Relationship Id="rId4" Type="http://schemas.openxmlformats.org/officeDocument/2006/relationships/image" Target="../media/image46.png" /><Relationship Id="rId5" Type="http://schemas.microsoft.com/office/2007/relationships/hdphoto" Target="../media/image79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jpeg" /><Relationship Id="rId3" Type="http://schemas.microsoft.com/office/2007/relationships/hdphoto" Target="../media/image81.wdp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8.jpeg" /><Relationship Id="rId11" Type="http://schemas.microsoft.com/office/2007/relationships/hdphoto" Target="../media/image89.wdp" /><Relationship Id="rId12" Type="http://schemas.openxmlformats.org/officeDocument/2006/relationships/image" Target="../media/image90.jpeg" /><Relationship Id="rId13" Type="http://schemas.microsoft.com/office/2007/relationships/hdphoto" Target="../media/image91.wdp" /><Relationship Id="rId14" Type="http://schemas.openxmlformats.org/officeDocument/2006/relationships/image" Target="../media/image92.jpeg" /><Relationship Id="rId15" Type="http://schemas.microsoft.com/office/2007/relationships/hdphoto" Target="../media/image93.wdp" /><Relationship Id="rId16" Type="http://schemas.openxmlformats.org/officeDocument/2006/relationships/image" Target="../media/image94.jpeg" /><Relationship Id="rId2" Type="http://schemas.openxmlformats.org/officeDocument/2006/relationships/image" Target="../media/image44.jpeg" /><Relationship Id="rId3" Type="http://schemas.microsoft.com/office/2007/relationships/hdphoto" Target="../media/image82.wdp" /><Relationship Id="rId4" Type="http://schemas.openxmlformats.org/officeDocument/2006/relationships/image" Target="../media/image46.png" /><Relationship Id="rId5" Type="http://schemas.microsoft.com/office/2007/relationships/hdphoto" Target="../media/image83.wdp" /><Relationship Id="rId6" Type="http://schemas.openxmlformats.org/officeDocument/2006/relationships/image" Target="../media/image84.jpeg" /><Relationship Id="rId7" Type="http://schemas.microsoft.com/office/2007/relationships/hdphoto" Target="../media/image85.wdp" /><Relationship Id="rId8" Type="http://schemas.openxmlformats.org/officeDocument/2006/relationships/image" Target="../media/image86.jpeg" /><Relationship Id="rId9" Type="http://schemas.microsoft.com/office/2007/relationships/hdphoto" Target="../media/image87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5.jpeg" /><Relationship Id="rId3" Type="http://schemas.microsoft.com/office/2007/relationships/hdphoto" Target="../media/image96.wdp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97.wdp" /><Relationship Id="rId4" Type="http://schemas.openxmlformats.org/officeDocument/2006/relationships/image" Target="../media/image46.png" /><Relationship Id="rId5" Type="http://schemas.microsoft.com/office/2007/relationships/hdphoto" Target="../media/image98.wdp" /><Relationship Id="rId6" Type="http://schemas.openxmlformats.org/officeDocument/2006/relationships/image" Target="../media/image99.jpeg" /><Relationship Id="rId7" Type="http://schemas.openxmlformats.org/officeDocument/2006/relationships/image" Target="../media/image10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jpeg" /><Relationship Id="rId2" Type="http://schemas.openxmlformats.org/officeDocument/2006/relationships/themeOverride" Target="../theme/themeOverride1.xml" /><Relationship Id="rId3" Type="http://schemas.openxmlformats.org/officeDocument/2006/relationships/image" Target="../media/image5.jpeg" /><Relationship Id="rId4" Type="http://schemas.microsoft.com/office/2007/relationships/hdphoto" Target="../media/image6.wdp" /><Relationship Id="rId5" Type="http://schemas.openxmlformats.org/officeDocument/2006/relationships/image" Target="../media/image7.jpeg" /><Relationship Id="rId6" Type="http://schemas.openxmlformats.org/officeDocument/2006/relationships/image" Target="../media/image8.jpeg" /><Relationship Id="rId7" Type="http://schemas.openxmlformats.org/officeDocument/2006/relationships/image" Target="../media/image9.jpeg" /><Relationship Id="rId8" Type="http://schemas.openxmlformats.org/officeDocument/2006/relationships/image" Target="../media/image10.jpeg" /><Relationship Id="rId9" Type="http://schemas.openxmlformats.org/officeDocument/2006/relationships/image" Target="../media/image11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1.jpeg" /><Relationship Id="rId3" Type="http://schemas.microsoft.com/office/2007/relationships/hdphoto" Target="../media/image102.wdp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9.jpeg" /><Relationship Id="rId11" Type="http://schemas.microsoft.com/office/2007/relationships/hdphoto" Target="../media/image110.wdp" /><Relationship Id="rId12" Type="http://schemas.openxmlformats.org/officeDocument/2006/relationships/image" Target="../media/image111.jpeg" /><Relationship Id="rId13" Type="http://schemas.microsoft.com/office/2007/relationships/hdphoto" Target="../media/image112.wdp" /><Relationship Id="rId14" Type="http://schemas.openxmlformats.org/officeDocument/2006/relationships/image" Target="../media/image113.jpeg" /><Relationship Id="rId15" Type="http://schemas.openxmlformats.org/officeDocument/2006/relationships/image" Target="../media/image114.jpeg" /><Relationship Id="rId2" Type="http://schemas.openxmlformats.org/officeDocument/2006/relationships/image" Target="../media/image44.jpeg" /><Relationship Id="rId3" Type="http://schemas.microsoft.com/office/2007/relationships/hdphoto" Target="../media/image103.wdp" /><Relationship Id="rId4" Type="http://schemas.openxmlformats.org/officeDocument/2006/relationships/image" Target="../media/image46.png" /><Relationship Id="rId5" Type="http://schemas.microsoft.com/office/2007/relationships/hdphoto" Target="../media/image104.wdp" /><Relationship Id="rId6" Type="http://schemas.openxmlformats.org/officeDocument/2006/relationships/image" Target="../media/image105.jpeg" /><Relationship Id="rId7" Type="http://schemas.microsoft.com/office/2007/relationships/hdphoto" Target="../media/image106.wdp" /><Relationship Id="rId8" Type="http://schemas.openxmlformats.org/officeDocument/2006/relationships/image" Target="../media/image107.jpeg" /><Relationship Id="rId9" Type="http://schemas.microsoft.com/office/2007/relationships/hdphoto" Target="../media/image108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5.jpeg" /><Relationship Id="rId3" Type="http://schemas.microsoft.com/office/2007/relationships/hdphoto" Target="../media/image116.wdp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117.wdp" /><Relationship Id="rId4" Type="http://schemas.openxmlformats.org/officeDocument/2006/relationships/image" Target="../media/image46.png" /><Relationship Id="rId5" Type="http://schemas.microsoft.com/office/2007/relationships/hdphoto" Target="../media/image118.wdp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9.jpeg" /><Relationship Id="rId3" Type="http://schemas.microsoft.com/office/2007/relationships/hdphoto" Target="../media/image120.wdp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121.wdp" /><Relationship Id="rId4" Type="http://schemas.openxmlformats.org/officeDocument/2006/relationships/image" Target="../media/image46.png" /><Relationship Id="rId5" Type="http://schemas.microsoft.com/office/2007/relationships/hdphoto" Target="../media/image122.wdp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Relationship Id="rId3" Type="http://schemas.microsoft.com/office/2007/relationships/hdphoto" Target="../media/image13.wdp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jpeg" /><Relationship Id="rId8" Type="http://schemas.openxmlformats.org/officeDocument/2006/relationships/image" Target="../media/image18.jpeg" /><Relationship Id="rId9" Type="http://schemas.openxmlformats.org/officeDocument/2006/relationships/image" Target="../media/image19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7.jpeg" /><Relationship Id="rId11" Type="http://schemas.microsoft.com/office/2007/relationships/hdphoto" Target="../media/image28.wdp" /><Relationship Id="rId12" Type="http://schemas.openxmlformats.org/officeDocument/2006/relationships/image" Target="../media/image29.jpeg" /><Relationship Id="rId13" Type="http://schemas.microsoft.com/office/2007/relationships/hdphoto" Target="../media/image30.wdp" /><Relationship Id="rId2" Type="http://schemas.openxmlformats.org/officeDocument/2006/relationships/image" Target="../media/image5.jpeg" /><Relationship Id="rId3" Type="http://schemas.microsoft.com/office/2007/relationships/hdphoto" Target="../media/image20.wdp" /><Relationship Id="rId4" Type="http://schemas.openxmlformats.org/officeDocument/2006/relationships/image" Target="../media/image21.jpeg" /><Relationship Id="rId5" Type="http://schemas.microsoft.com/office/2007/relationships/hdphoto" Target="../media/image22.wdp" /><Relationship Id="rId6" Type="http://schemas.openxmlformats.org/officeDocument/2006/relationships/image" Target="../media/image23.jpeg" /><Relationship Id="rId7" Type="http://schemas.microsoft.com/office/2007/relationships/hdphoto" Target="../media/image24.wdp" /><Relationship Id="rId8" Type="http://schemas.openxmlformats.org/officeDocument/2006/relationships/image" Target="../media/image25.jpeg" /><Relationship Id="rId9" Type="http://schemas.microsoft.com/office/2007/relationships/hdphoto" Target="../media/image26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jpeg" /><Relationship Id="rId11" Type="http://schemas.microsoft.com/office/2007/relationships/hdphoto" Target="../media/image39.wdp" /><Relationship Id="rId12" Type="http://schemas.openxmlformats.org/officeDocument/2006/relationships/image" Target="../media/image40.jpeg" /><Relationship Id="rId13" Type="http://schemas.microsoft.com/office/2007/relationships/hdphoto" Target="../media/image41.wdp" /><Relationship Id="rId2" Type="http://schemas.openxmlformats.org/officeDocument/2006/relationships/image" Target="../media/image5.jpeg" /><Relationship Id="rId3" Type="http://schemas.microsoft.com/office/2007/relationships/hdphoto" Target="../media/image31.wdp" /><Relationship Id="rId4" Type="http://schemas.openxmlformats.org/officeDocument/2006/relationships/image" Target="../media/image32.jpeg" /><Relationship Id="rId5" Type="http://schemas.microsoft.com/office/2007/relationships/hdphoto" Target="../media/image33.wdp" /><Relationship Id="rId6" Type="http://schemas.openxmlformats.org/officeDocument/2006/relationships/image" Target="../media/image34.jpeg" /><Relationship Id="rId7" Type="http://schemas.microsoft.com/office/2007/relationships/hdphoto" Target="../media/image35.wdp" /><Relationship Id="rId8" Type="http://schemas.openxmlformats.org/officeDocument/2006/relationships/image" Target="../media/image36.jpeg" /><Relationship Id="rId9" Type="http://schemas.microsoft.com/office/2007/relationships/hdphoto" Target="../media/image37.wdp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Relationship Id="rId3" Type="http://schemas.microsoft.com/office/2007/relationships/hdphoto" Target="../media/image43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1.png" /><Relationship Id="rId11" Type="http://schemas.openxmlformats.org/officeDocument/2006/relationships/vmlDrawing" Target="../drawings/vmlDrawing1.vml" /><Relationship Id="rId2" Type="http://schemas.openxmlformats.org/officeDocument/2006/relationships/image" Target="../media/image44.jpeg" /><Relationship Id="rId3" Type="http://schemas.microsoft.com/office/2007/relationships/hdphoto" Target="../media/image45.wdp" /><Relationship Id="rId4" Type="http://schemas.openxmlformats.org/officeDocument/2006/relationships/image" Target="../media/image46.png" /><Relationship Id="rId5" Type="http://schemas.microsoft.com/office/2007/relationships/hdphoto" Target="../media/image47.wdp" /><Relationship Id="rId6" Type="http://schemas.openxmlformats.org/officeDocument/2006/relationships/image" Target="../media/image48.png" /><Relationship Id="rId7" Type="http://schemas.microsoft.com/office/2007/relationships/hdphoto" Target="../media/image49.wdp" /><Relationship Id="rId8" Type="http://schemas.openxmlformats.org/officeDocument/2006/relationships/oleObject" Target="../embeddings/oleObject1.bin" TargetMode="Internal" /><Relationship Id="rId9" Type="http://schemas.openxmlformats.org/officeDocument/2006/relationships/image" Target="../media/image50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jpeg" /><Relationship Id="rId3" Type="http://schemas.microsoft.com/office/2007/relationships/hdphoto" Target="../media/image53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Relationship Id="rId3" Type="http://schemas.microsoft.com/office/2007/relationships/hdphoto" Target="../media/image54.wdp" /><Relationship Id="rId4" Type="http://schemas.openxmlformats.org/officeDocument/2006/relationships/image" Target="../media/image46.png" /><Relationship Id="rId5" Type="http://schemas.microsoft.com/office/2007/relationships/hdphoto" Target="../media/image55.wdp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7" name="Picture 3" descr="D:\Трофименко\Буклет БАРС\Картинки\48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2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>
            <a:fillRect/>
          </a:stretch>
        </p:blipFill>
        <p:spPr bwMode="auto">
          <a:xfrm>
            <a:off x="60552" y="8769424"/>
            <a:ext cx="113620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689" y="3496"/>
            <a:ext cx="6855311" cy="2573240"/>
            <a:chOff x="2689" y="128464"/>
            <a:chExt cx="6855311" cy="257324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689" y="128464"/>
              <a:ext cx="68553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</a:t>
              </a:r>
              <a:r>
                <a:rPr lang="ru-RU" sz="2500" b="1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оевой </a:t>
              </a:r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  <a:r>
                <a:rPr lang="ru-RU" sz="2500" b="1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рмейский </a:t>
              </a:r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  <a:r>
                <a:rPr lang="ru-RU" sz="2500" b="1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езерв </a:t>
              </a:r>
              <a:r>
                <a:rPr lang="ru-RU" sz="4000" b="1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r>
                <a:rPr lang="ru-RU" sz="2500" b="1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траны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19014" y="762712"/>
              <a:ext cx="792087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endParaRPr lang="ru-RU"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2" name="Picture 4" descr="D:\Трофименко\Буклет БАРС\Картинки\7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071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11" name="Прямоугольник 10"/>
          <p:cNvSpPr/>
          <p:nvPr/>
        </p:nvSpPr>
        <p:spPr>
          <a:xfrm>
            <a:off x="297352" y="1536801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Первый контракт о пребывании в резерве может быть заключен с гражданином</a:t>
            </a:r>
            <a:endParaRPr lang="ru-RU" sz="2000" b="1" i="1" spc="-3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62411"/>
              </p:ext>
            </p:extLst>
          </p:nvPr>
        </p:nvGraphicFramePr>
        <p:xfrm>
          <a:off x="297352" y="2360712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  <a:endParaRPr lang="ru-RU" sz="17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52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  <a:endParaRPr lang="ru-RU" sz="17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57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62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25344" y="5385048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Предельный возраст </a:t>
            </a:r>
            <a:endParaRPr lang="ru-RU" sz="2000" b="1" i="1" spc="-3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пребывания  граждан в резерве</a:t>
            </a:r>
            <a:endParaRPr lang="ru-RU" sz="2000" b="1" i="1" spc="-3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71462"/>
              </p:ext>
            </p:extLst>
          </p:nvPr>
        </p:nvGraphicFramePr>
        <p:xfrm>
          <a:off x="260648" y="6177136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  <a:endParaRPr lang="ru-RU" sz="17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55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  <a:endParaRPr lang="ru-RU" sz="17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60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65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70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2462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D:\Трофименко\Буклет БАРС\Картинки\7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131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27319" cy="1246495"/>
            <a:chOff x="188640" y="-15552"/>
            <a:chExt cx="6927319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60648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Подготовка граждан, </a:t>
              </a:r>
            </a:p>
            <a:p>
              <a:pPr algn="ctr"/>
              <a:r>
                <a:rPr lang="ru-RU" sz="25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  <a:endParaRPr lang="ru-RU" sz="2500" b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pic>
        <p:nvPicPr>
          <p:cNvPr id="8" name="Рисунок 7" descr="C:\Users\admin\Desktop\5 день\Фото\IMG_7030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00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265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Изучение вооружения и</a:t>
            </a:r>
          </a:p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военной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541" y="4563141"/>
            <a:ext cx="622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Подготовка на войсковых полигонах</a:t>
            </a:r>
          </a:p>
        </p:txBody>
      </p:sp>
      <p:pic>
        <p:nvPicPr>
          <p:cNvPr id="4098" name="Picture 2" descr="D:\Трофименко\Буклет БАРС\Косокину\IMG-20180825-WA0015.jpg"/>
          <p:cNvPicPr>
            <a:picLocks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008" y="71889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3603074" y="9091399"/>
            <a:ext cx="3017155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Участие в ежегодных стратегических учениях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301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Выполнение упражнений </a:t>
            </a:r>
          </a:p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из стрелкового оружия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9541" y="9091399"/>
            <a:ext cx="307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Военно-медицинская подготовка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" t="26609" r="26874" b="12201"/>
          <a:stretch>
            <a:fillRect/>
          </a:stretch>
        </p:blipFill>
        <p:spPr>
          <a:xfrm>
            <a:off x="26064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5" name="Picture 4" descr="D:\Фото\Сборы\Сборы с резервистами\11.08\IMG-20220811-WA0019.jpg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77" r="-1519"/>
          <a:stretch>
            <a:fillRect/>
          </a:stretch>
        </p:blipFill>
        <p:spPr bwMode="auto">
          <a:xfrm>
            <a:off x="260648" y="7190472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6" name="Рисунок 14"/>
          <p:cNvPicPr>
            <a:picLocks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0" r="2032"/>
          <a:stretch>
            <a:fillRect/>
          </a:stretch>
        </p:blipFill>
        <p:spPr bwMode="auto">
          <a:xfrm>
            <a:off x="350100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289160"/>
              </p:ext>
            </p:extLst>
          </p:nvPr>
        </p:nvGraphicFramePr>
        <p:xfrm>
          <a:off x="332656" y="1404808"/>
          <a:ext cx="6300000" cy="1252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52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4353"/>
                <a:gridCol w="19131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Учебные</a:t>
                      </a:r>
                      <a:r>
                        <a:rPr lang="ru-RU" sz="1600" b="1" i="1" kern="1200" spc="-30" baseline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6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сборы</a:t>
                      </a:r>
                      <a:endParaRPr lang="ru-RU" sz="1600" b="1" i="1" kern="1200" spc="-30" smtClean="0">
                        <a:ln w="50800"/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Все категории военнослужащих</a:t>
                      </a:r>
                      <a:endParaRPr lang="ru-RU" sz="14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 </a:t>
                      </a:r>
                    </a:p>
                    <a:p>
                      <a:pPr algn="ctr"/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ru-RU" sz="17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суток)</a:t>
                      </a:r>
                      <a:endParaRPr lang="ru-RU" sz="1500" b="1" i="1" kern="1200" spc="-3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Тренировочные занятия</a:t>
                      </a:r>
                    </a:p>
                  </a:txBody>
                  <a:tcPr marL="0" marR="0" marT="54000" marB="54000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1" kern="1200" spc="-3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Офицеры и заключившие  первый контракт ПСС </a:t>
                      </a:r>
                      <a:r>
                        <a:rPr lang="ru-RU" sz="14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endParaRPr lang="ru-RU" sz="1400" b="1" i="1" kern="1200" spc="-30" smtClean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  <a:r>
                        <a:rPr lang="ru-RU" sz="1500" b="1" i="1" kern="1200" spc="-30" baseline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Courier New" panose="02070309020205020404" pitchFamily="49" charset="0"/>
                        </a:rPr>
                        <a:t> дней)</a:t>
                      </a:r>
                      <a:endParaRPr lang="ru-RU" sz="1500" b="1" i="1" kern="1200" spc="-30" smtClean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0600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D:\Трофименко\Буклет БАРС\Картинки\7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6671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81" y="178113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Размеры денежных выплат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гражданам, пребывающим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мобилизационном людском резерве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5000" y="1657579"/>
            <a:ext cx="6408000" cy="7881867"/>
          </a:xfrm>
          <a:prstGeom prst="rect">
            <a:avLst/>
          </a:prstGeom>
          <a:noFill/>
          <a:ln>
            <a:noFill/>
          </a:ln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На тренировочных занятиях </a:t>
            </a:r>
          </a:p>
          <a:p>
            <a:pPr indent="266700" algn="ctr"/>
            <a:r>
              <a:rPr lang="ru-RU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(6 суток)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офицер – до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9 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тыс. руб.;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сержанты, солдаты – до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6 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тыс. руб.</a:t>
            </a:r>
          </a:p>
          <a:p>
            <a:pPr indent="266700" algn="ctr"/>
            <a:endParaRPr lang="ru-RU" sz="2000" b="1" i="1" spc="-3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На военных сборах</a:t>
            </a: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</a:t>
            </a:r>
          </a:p>
          <a:p>
            <a:pPr lvl="0" indent="266700" algn="ctr"/>
            <a:r>
              <a:rPr lang="ru-RU" b="1" i="1" spc="-30" smtClean="0">
                <a:ln w="50800"/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(30 суток</a:t>
            </a:r>
            <a:r>
              <a:rPr lang="ru-RU" b="1" i="1" spc="-30">
                <a:ln w="50800"/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</a:t>
            </a:r>
          </a:p>
          <a:p>
            <a:pPr indent="266700" algn="ctr"/>
            <a:r>
              <a:rPr lang="ru-RU" sz="20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30</a:t>
            </a:r>
            <a:r>
              <a:rPr lang="ru-RU" sz="20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46</a:t>
            </a:r>
            <a:r>
              <a:rPr lang="ru-RU" sz="20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тыс. рублей;</a:t>
            </a:r>
          </a:p>
          <a:p>
            <a:pPr indent="266700" algn="ctr"/>
            <a:r>
              <a:rPr lang="ru-RU" sz="20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солдаты, сержанты – до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2</a:t>
            </a:r>
            <a:r>
              <a:rPr lang="en-US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8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</a:t>
            </a:r>
            <a:r>
              <a:rPr lang="ru-RU" sz="20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тыс. руб. </a:t>
            </a:r>
          </a:p>
          <a:p>
            <a:pPr indent="266700" algn="ctr"/>
            <a:r>
              <a:rPr lang="ru-RU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(в зависимости от региона)</a:t>
            </a:r>
          </a:p>
          <a:p>
            <a:pPr indent="266700" algn="ctr"/>
            <a:endParaRPr lang="ru-RU" sz="2000" b="1" i="1" spc="-3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Единовременная денежная выплата 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при заключении нового (очередного) контракта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36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69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тыс. руб.;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солдаты, сержанты – 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от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18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42</a:t>
            </a:r>
            <a:r>
              <a:rPr lang="ru-RU" sz="20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тыс. руб. </a:t>
            </a:r>
          </a:p>
          <a:p>
            <a:pPr indent="266700" algn="ctr"/>
            <a:r>
              <a:rPr lang="ru-RU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(в зависимости от срока заключения контракта)</a:t>
            </a:r>
          </a:p>
          <a:p>
            <a:pPr indent="266700" algn="ctr"/>
            <a:endParaRPr lang="ru-RU" sz="25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2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При привлечении на занятия и сборы </a:t>
            </a:r>
          </a:p>
          <a:p>
            <a:pPr indent="266700" algn="ctr"/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сохраняются </a:t>
            </a:r>
          </a:p>
          <a:p>
            <a:pPr indent="266700" algn="ctr"/>
            <a:r>
              <a:rPr lang="ru-RU" sz="21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рабочее место и средняя заработная плата</a:t>
            </a:r>
          </a:p>
          <a:p>
            <a:pPr indent="266700" algn="ctr"/>
            <a:endParaRPr lang="ru-RU" sz="2600" b="1" i="1" spc="-3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7799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04692145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9" name="Picture 3" descr="D:\Трофименко\Буклет БАРС\Картинки\7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2774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12768" cy="1246495"/>
            <a:chOff x="188640" y="-15552"/>
            <a:chExt cx="6912768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6097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Обеспечение граждан</a:t>
              </a:r>
              <a:r>
                <a:rPr lang="ru-RU" sz="2500" b="1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</a:p>
            <a:p>
              <a:pPr algn="ctr"/>
              <a:r>
                <a:rPr lang="ru-RU" sz="2500" b="1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3313712" y="1424608"/>
            <a:ext cx="3499664" cy="2585088"/>
            <a:chOff x="3054691" y="1368569"/>
            <a:chExt cx="3499664" cy="2585088"/>
          </a:xfrm>
        </p:grpSpPr>
        <p:pic>
          <p:nvPicPr>
            <p:cNvPr id="17" name="Объект 5" descr="https://avatars.mds.yandex.net/get-pdb/1871629/d2188b4d-f043-4ee7-ab4c-137434014006/s800"/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3674" y="1368569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3054691" y="348920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Обеспечение боевой экипировкой </a:t>
              </a:r>
            </a:p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и вещевым имуществом</a:t>
              </a:r>
              <a:endParaRPr lang="ru-RU" sz="13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6632" y="4304928"/>
            <a:ext cx="3499664" cy="2529049"/>
            <a:chOff x="413636" y="5601072"/>
            <a:chExt cx="3499664" cy="2529049"/>
          </a:xfrm>
        </p:grpSpPr>
        <p:pic>
          <p:nvPicPr>
            <p:cNvPr id="5122" name="Picture 2" descr="D:\Трофименко\Буклет БАРС\Косокину\DSC_4399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8640" y="5601072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  <a:ex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413636" y="7665669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Полное и сбалансированное </a:t>
              </a:r>
            </a:p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питание</a:t>
              </a:r>
              <a:endParaRPr lang="ru-RU" sz="13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22" name="Рисунок 21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638" t="3888" r="3750" b="9815"/>
          <a:stretch>
            <a:fillRect/>
          </a:stretch>
        </p:blipFill>
        <p:spPr>
          <a:xfrm>
            <a:off x="209624" y="1424608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3385720" y="4304928"/>
            <a:ext cx="3499664" cy="2552684"/>
            <a:chOff x="188640" y="7161613"/>
            <a:chExt cx="3499664" cy="2552684"/>
          </a:xfrm>
        </p:grpSpPr>
        <p:pic>
          <p:nvPicPr>
            <p:cNvPr id="23" name="Picture 3" descr="D:\документы\медиа\13.07\unnamed (6).jpg"/>
            <p:cNvPicPr>
              <a:picLocks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>
              <a:fillRect/>
            </a:stretch>
          </p:blipFill>
          <p:spPr bwMode="auto">
            <a:xfrm>
              <a:off x="294651" y="7161613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  <a:extLst/>
          </p:spPr>
        </p:pic>
        <p:sp>
          <p:nvSpPr>
            <p:cNvPr id="24" name="Прямоугольник 23"/>
            <p:cNvSpPr/>
            <p:nvPr/>
          </p:nvSpPr>
          <p:spPr>
            <a:xfrm>
              <a:off x="188640" y="924984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Медицинское </a:t>
              </a:r>
            </a:p>
            <a:p>
              <a:pPr algn="ctr"/>
              <a:r>
                <a:rPr lang="ru-RU" sz="1300" b="1" i="1" spc="-3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Courier New" panose="02070309020205020404" pitchFamily="49" charset="0"/>
                </a:rPr>
                <a:t>обслуживание</a:t>
              </a:r>
              <a:endParaRPr lang="ru-RU" sz="13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274824" y="3536475"/>
            <a:ext cx="3161273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Проживание </a:t>
            </a:r>
          </a:p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палаточном лагере</a:t>
            </a:r>
            <a:endParaRPr lang="ru-RU" sz="13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</p:txBody>
      </p:sp>
      <p:pic>
        <p:nvPicPr>
          <p:cNvPr id="29" name="Picture 7" descr="D:\Бабичев\Резервисты 2022\Материалы командировки на Восток - 2022\Для НН-3\Материалы командировки 2\Фото Сергеевка\DSC09336.JPG"/>
          <p:cNvPicPr>
            <a:picLocks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5075"/>
          <a:stretch>
            <a:fillRect/>
          </a:stretch>
        </p:blipFill>
        <p:spPr bwMode="auto">
          <a:xfrm>
            <a:off x="26064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30" name="Прямоугольник 29"/>
          <p:cNvSpPr/>
          <p:nvPr/>
        </p:nvSpPr>
        <p:spPr>
          <a:xfrm>
            <a:off x="116632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Культурно-досуговая </a:t>
            </a:r>
          </a:p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работа</a:t>
            </a:r>
            <a:endParaRPr lang="ru-RU" sz="13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/>
          <a:stretch>
            <a:fillRect/>
          </a:stretch>
        </p:blipFill>
        <p:spPr>
          <a:xfrm>
            <a:off x="350100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419723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Организация мероприятий </a:t>
            </a:r>
          </a:p>
          <a:p>
            <a:pPr algn="ctr"/>
            <a:r>
              <a:rPr lang="ru-RU" sz="13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выходного дня</a:t>
            </a:r>
            <a:endParaRPr lang="ru-RU" sz="13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7139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D:\Трофименко\Буклет БАРС\Картинки\49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71092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Привлечение казачества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6632" y="8122047"/>
            <a:ext cx="6480720" cy="129544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Российское казачество, исторически  сложившееся как военное сословие</a:t>
            </a:r>
            <a:r>
              <a:rPr lang="ru-RU" sz="20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, – </a:t>
            </a:r>
            <a:endParaRPr lang="ru-RU" sz="2000" b="1" i="1" spc="-3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ОСНОВА МОБИЛИЗАЦИОННОГО РЕЗЕРВА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2656" y="1333065"/>
            <a:ext cx="6300000" cy="328573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целях обеспечения поступления 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членов казачьих обществ в резерв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всероссийское казачье общество: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заключает договор (соглашение) с уполномоченным органом в области обороны, в котором определяется численность членов казачьих обществ, пребывающих в резерве, сроки действия договоров (соглашений), основания и порядок их расторжения и иные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условия;</a:t>
            </a:r>
            <a:endParaRPr lang="ru-RU" sz="17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организует отбор и направление кандидатов, отвечающих установленным требованиям, </a:t>
            </a:r>
            <a:b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для поступления в резерв.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7369" y="4808984"/>
            <a:ext cx="6523999" cy="3158365"/>
            <a:chOff x="217369" y="4736976"/>
            <a:chExt cx="6523999" cy="315836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17369" y="4736976"/>
              <a:ext cx="6523999" cy="3158365"/>
              <a:chOff x="217369" y="4520952"/>
              <a:chExt cx="6523999" cy="3158365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217369" y="6753200"/>
                <a:ext cx="3283639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en-US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C</a:t>
                </a:r>
                <a:r>
                  <a:rPr lang="ru-RU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боры </a:t>
                </a:r>
                <a:r>
                  <a:rPr lang="ru-RU" sz="1400" b="1" i="1" spc="-3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казачьей роты территориальной обороны </a:t>
                </a:r>
                <a:r>
                  <a:rPr lang="ru-RU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мобилизационного </a:t>
                </a:r>
              </a:p>
              <a:p>
                <a:pPr algn="ctr"/>
                <a:r>
                  <a:rPr lang="ru-RU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людского резерва</a:t>
                </a:r>
              </a:p>
            </p:txBody>
          </p:sp>
          <p:pic>
            <p:nvPicPr>
              <p:cNvPr id="3075" name="Picture 3" descr="D:\Трофименко\Буклет БАРС\Косокину\_IO_3298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90670" y="4520952"/>
                <a:ext cx="3250698" cy="234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softEdge rad="127000"/>
              </a:effectLst>
              <a:extLst/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3519360" y="6742747"/>
                <a:ext cx="3222008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ru-RU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Награждение отличившихся казаков государственными наградами, почетными </a:t>
                </a:r>
              </a:p>
              <a:p>
                <a:pPr algn="ctr"/>
                <a:r>
                  <a:rPr lang="ru-RU" sz="1400" b="1" i="1" spc="-3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Courier New" panose="02070309020205020404" pitchFamily="49" charset="0"/>
                  </a:rPr>
                  <a:t>грамотами и ценными подарками</a:t>
                </a:r>
              </a:p>
            </p:txBody>
          </p:sp>
        </p:grpSp>
        <p:pic>
          <p:nvPicPr>
            <p:cNvPr id="2" name="Рисунок 1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24" y="4736976"/>
              <a:ext cx="3250800" cy="23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3496014931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9" name="Picture 17" descr="D:\Трофименко\Буклет БАРС\Картинки\37.png"/>
          <p:cNvPicPr>
            <a:picLocks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45" y="200472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Фашизм и нацизм </a:t>
            </a:r>
            <a:endParaRPr lang="ru-RU" sz="2800" b="1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2800" b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НЕ ПРОЙДУТ!</a:t>
            </a:r>
            <a:endParaRPr lang="ru-RU" sz="2800" b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364" y="8741548"/>
            <a:ext cx="685531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2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Идея превосходства одной расы </a:t>
            </a:r>
          </a:p>
          <a:p>
            <a:pPr algn="ctr"/>
            <a:r>
              <a:rPr lang="ru-RU" sz="22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или национальности над другой </a:t>
            </a:r>
          </a:p>
          <a:p>
            <a:pPr algn="ctr"/>
            <a:r>
              <a:rPr lang="ru-RU" sz="2200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ПРЕСТУПНА</a:t>
            </a:r>
            <a:endParaRPr lang="ru-RU" sz="2200" b="1" i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45" y="1136576"/>
            <a:ext cx="6855311" cy="3672408"/>
            <a:chOff x="1345" y="848224"/>
            <a:chExt cx="6855311" cy="3672408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0820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0648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0991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1345" y="848224"/>
              <a:ext cx="685531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2600" b="1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XX</a:t>
              </a:r>
              <a:r>
                <a:rPr lang="ru-RU" sz="2600" b="1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6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век </a:t>
              </a:r>
            </a:p>
            <a:p>
              <a:pPr algn="ctr"/>
              <a:r>
                <a:rPr lang="ru-RU" sz="22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формирование </a:t>
              </a:r>
              <a:r>
                <a:rPr lang="ru-RU" sz="2200" b="1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идеологий</a:t>
              </a:r>
              <a:endParaRPr lang="ru-RU" sz="2200" b="1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0" y="5025008"/>
            <a:ext cx="6855311" cy="3600360"/>
            <a:chOff x="0" y="4736976"/>
            <a:chExt cx="6855311" cy="360036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4736976"/>
              <a:ext cx="6855311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XXI </a:t>
              </a:r>
              <a:r>
                <a:rPr lang="ru-RU" sz="26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век </a:t>
              </a:r>
              <a:endParaRPr lang="ru-RU" sz="2600" b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r>
                <a:rPr lang="ru-RU" sz="22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возрождение нацизма(неонацизма)</a:t>
              </a:r>
              <a:endParaRPr lang="ru-RU" sz="2200" b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0648" y="545733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0820" y="545705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0992" y="545733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" name="Прямая соединительная линия 12"/>
          <p:cNvCxnSpPr/>
          <p:nvPr/>
        </p:nvCxnSpPr>
        <p:spPr>
          <a:xfrm>
            <a:off x="189000" y="4953000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89000" y="1136576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89000" y="8769424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63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D:\Трофименко\Буклет БАРС\Картинки\81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00" y="993000"/>
            <a:ext cx="5482800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88762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552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Участие резервистов в СВО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составе добровольческих формирований «Барс»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pic>
        <p:nvPicPr>
          <p:cNvPr id="12" name="Picture 3" descr="D:\Бабичев\Добровольцы\Летопись Барса\Приложения к летописи\фото для альбома от ФИЛИППОВА\1. встреча команд, работа на ППЛС\встреча команды, проведение инструктажа\IMG_1101.JPG"/>
          <p:cNvPicPr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48" y="14966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116632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Организация встречи прибывающих </a:t>
            </a:r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резервистов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422486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656" y="6299201"/>
            <a:ext cx="6408352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Вручение государственных наград,  почетных грамот </a:t>
            </a:r>
          </a:p>
          <a:p>
            <a:pPr algn="ctr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 ценных подарков </a:t>
            </a:r>
          </a:p>
        </p:txBody>
      </p:sp>
      <p:pic>
        <p:nvPicPr>
          <p:cNvPr id="20" name="Picture 7"/>
          <p:cNvPicPr>
            <a:picLocks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008" y="7001897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60647" y="9122321"/>
            <a:ext cx="5964697" cy="29517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Доставка гуманитарной помощи в отряды добровольцев</a:t>
            </a:r>
          </a:p>
        </p:txBody>
      </p:sp>
      <p:pic>
        <p:nvPicPr>
          <p:cNvPr id="3" name="Picture 2" descr="D:\Трофименко\Буклет БАРС\Картинки\Барс\127___12\IMG_0095.JPG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0"/>
          <a:stretch>
            <a:fillRect/>
          </a:stretch>
        </p:blipFill>
        <p:spPr bwMode="auto">
          <a:xfrm>
            <a:off x="260648" y="7041472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25" name="Прямоугольник 24"/>
          <p:cNvSpPr/>
          <p:nvPr/>
        </p:nvSpPr>
        <p:spPr>
          <a:xfrm>
            <a:off x="3429000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Боевое слаживание </a:t>
            </a:r>
          </a:p>
          <a:p>
            <a:pPr algn="ctr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на полигоне ДНР</a:t>
            </a:r>
          </a:p>
        </p:txBody>
      </p:sp>
      <p:pic>
        <p:nvPicPr>
          <p:cNvPr id="2" name="Рисунок 1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929" r="13789" b="6269"/>
          <a:stretch>
            <a:fillRect/>
          </a:stretch>
        </p:blipFill>
        <p:spPr>
          <a:xfrm>
            <a:off x="260648" y="4210969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57041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951220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7" name="Picture 3" descr="D:\Трофименко\Буклет БАРС\Картинки\4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43927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6632" y="56456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Порядок поступления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32656" y="1064568"/>
            <a:ext cx="6300000" cy="837430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>
              <a:spcBef>
                <a:spcPts val="500"/>
              </a:spcBef>
            </a:pP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Для поступления в мобилизационный</a:t>
            </a:r>
            <a:b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людской резерв необходимо: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Обратиться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военный комиссариат по месту жительства (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регистрации) и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подать заявление о приеме на службу </a:t>
            </a:r>
            <a:b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резерве;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Успешно пройти тестирование на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профессиональную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пригодность , а также медицинскую комиссию;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Получить справки в рамках проверочных мероприятий (ФСБ, МВД России);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дать нормативы по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физической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подготовке и пройти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аттестационную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комиссию в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воинской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части-формирователе;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Получить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военном комиссариате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предписание, прибыть </a:t>
            </a:r>
            <a:b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воинскую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часть-формирователь для заключения контракта.</a:t>
            </a:r>
          </a:p>
          <a:p>
            <a:pPr indent="266700" algn="ctr">
              <a:spcBef>
                <a:spcPts val="500"/>
              </a:spcBef>
            </a:pPr>
            <a:endParaRPr lang="ru-RU" b="1" i="1" spc="-3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>
              <a:spcBef>
                <a:spcPts val="500"/>
              </a:spcBef>
            </a:pP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Документы для поступления </a:t>
            </a:r>
            <a:b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на </a:t>
            </a:r>
            <a:r>
              <a:rPr lang="ru-RU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военную службу в </a:t>
            </a: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резерве:</a:t>
            </a:r>
            <a:endParaRPr lang="ru-RU" b="1" i="1" spc="-3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(анфас, 9х12 см, на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обороте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указывается Ф.И.О. и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дата фотографирования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Автобиография (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2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экз., в т.ч. 1 экз.– рукописная);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Анкета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(форму можно получить в военном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комиссариате);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Копии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документов об 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образовании;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Копия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трудовой книжки (при наличии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Служебная характеристика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 последнего места работы (учебы, службы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Выписка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из домовой книги (при наличии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);</a:t>
            </a:r>
            <a:endParaRPr lang="ru-RU" sz="155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b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 рождении, </a:t>
            </a:r>
            <a:r>
              <a:rPr lang="ru-RU" sz="155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свидетельств о браке и рождении детей (при наличии</a:t>
            </a:r>
            <a:r>
              <a:rPr lang="ru-RU" sz="155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).</a:t>
            </a:r>
            <a:endParaRPr lang="ru-RU" sz="16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794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5" name="Picture 3" descr="D:\Трофименко\Буклет БАРС\Картинки\89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345" y="3496"/>
            <a:ext cx="6855311" cy="2573240"/>
            <a:chOff x="2689" y="128464"/>
            <a:chExt cx="6855311" cy="257324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689" y="128464"/>
              <a:ext cx="68553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</a:t>
              </a:r>
              <a:r>
                <a:rPr lang="ru-RU" sz="2500" b="1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оевой </a:t>
              </a:r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  <a:r>
                <a:rPr lang="ru-RU" sz="2500" b="1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рмейский </a:t>
              </a:r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  <a:r>
                <a:rPr lang="ru-RU" sz="2500" b="1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езерв </a:t>
              </a:r>
              <a:r>
                <a:rPr lang="ru-RU" sz="4000" b="1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r>
                <a:rPr lang="ru-RU" sz="2500" b="1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траны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19014" y="762712"/>
              <a:ext cx="792087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4000" b="1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endParaRPr lang="ru-RU"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7" name="Заголовок 1"/>
          <p:cNvSpPr txBox="1"/>
          <p:nvPr/>
        </p:nvSpPr>
        <p:spPr>
          <a:xfrm>
            <a:off x="1345" y="3152800"/>
            <a:ext cx="6855311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ctr">
              <a:defRPr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sz="3300" smtClean="0"/>
              <a:t>Присоединяйся</a:t>
            </a:r>
          </a:p>
          <a:p>
            <a:r>
              <a:rPr lang="ru-RU" sz="3300" smtClean="0"/>
              <a:t>к команде </a:t>
            </a:r>
            <a:r>
              <a:rPr lang="ru-RU" sz="3300" smtClean="0">
                <a:solidFill>
                  <a:srgbClr val="FF0000"/>
                </a:solidFill>
              </a:rPr>
              <a:t>БАРС</a:t>
            </a:r>
            <a:r>
              <a:rPr lang="ru-RU" sz="3300" smtClean="0"/>
              <a:t>!</a:t>
            </a:r>
          </a:p>
          <a:p>
            <a:endParaRPr lang="ru-RU" i="1" smtClean="0"/>
          </a:p>
          <a:p>
            <a:r>
              <a:rPr lang="ru-RU" sz="4500" i="1" smtClean="0"/>
              <a:t>МЫ ЖДЕМ</a:t>
            </a:r>
            <a:r>
              <a:rPr lang="ru-RU" sz="4500" b="0" i="1">
                <a:ln>
                  <a:noFill/>
                </a:ln>
                <a:solidFill>
                  <a:prstClr val="black"/>
                </a:solidFill>
                <a:effectLst/>
                <a:latin typeface="Calibri"/>
                <a:cs typeface="+mn-cs"/>
              </a:rPr>
              <a:t> </a:t>
            </a:r>
            <a:r>
              <a:rPr lang="ru-RU" sz="4500" b="0" i="1" smtClean="0">
                <a:ln>
                  <a:noFill/>
                </a:ln>
                <a:solidFill>
                  <a:prstClr val="black"/>
                </a:solidFill>
                <a:effectLst/>
                <a:latin typeface="Calibri"/>
                <a:cs typeface="+mn-cs"/>
              </a:rPr>
              <a:t> </a:t>
            </a:r>
            <a:r>
              <a:rPr lang="ru-RU" sz="4500" i="1" smtClean="0"/>
              <a:t>ТЕБЯ!</a:t>
            </a:r>
          </a:p>
          <a:p>
            <a:endParaRPr lang="ru-RU" sz="3500" smtClean="0"/>
          </a:p>
          <a:p>
            <a:endParaRPr lang="ru-RU" sz="3500"/>
          </a:p>
          <a:p>
            <a:endParaRPr lang="ru-RU" sz="3500" smtClean="0"/>
          </a:p>
          <a:p>
            <a:endParaRPr lang="ru-RU" sz="3500"/>
          </a:p>
          <a:p>
            <a:endParaRPr lang="ru-RU" sz="3500" smtClean="0"/>
          </a:p>
          <a:p>
            <a:endParaRPr lang="ru-RU" sz="3500"/>
          </a:p>
          <a:p>
            <a:endParaRPr lang="ru-RU" sz="800" smtClean="0"/>
          </a:p>
          <a:p>
            <a:endParaRPr lang="ru-RU" sz="2000" smtClean="0"/>
          </a:p>
        </p:txBody>
      </p:sp>
    </p:spTree>
    <p:extLst>
      <p:ext uri="{BB962C8B-B14F-4D97-AF65-F5344CB8AC3E}">
        <p14:creationId xmlns:p14="http://schemas.microsoft.com/office/powerpoint/2010/main" val="3976033805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8105" y="128464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Поступление резервистов </a:t>
            </a:r>
          </a:p>
          <a:p>
            <a:pPr algn="ctr"/>
            <a:r>
              <a:rPr lang="ru-RU" sz="25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 военную службу по контракту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0648" y="4189865"/>
            <a:ext cx="6372008" cy="4393733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Преимуществ еще больше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достойное денежное довольствие и дополнительные выплаты;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карьерный рост и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возможность самореализации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беспечение жильем или компенсация  за найм жилья;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собственное жилье за счет Минобороны России 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через накопительно-ипотечную систему;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бесплатное обследование, лечение и реабилитация 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военно-медицинских учреждениях (санаториях) Минобороны России;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обеспечение снаряжением и вещевым имуществом;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страхование жизни и здоровья за счет федерального бюджета;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достойная пенсия через 20 лет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выслуги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648" y="8553400"/>
            <a:ext cx="6300000" cy="772228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Военная служба по контракту -  </a:t>
            </a:r>
          </a:p>
          <a:p>
            <a:pPr indent="266700" algn="ctr"/>
            <a:r>
              <a:rPr lang="ru-RU" sz="2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ТВОЙ ВЫБОР!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7352" y="1208584"/>
            <a:ext cx="6372008" cy="2711221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Для поступления на военную службу </a:t>
            </a:r>
          </a:p>
          <a:p>
            <a:pPr indent="266700" algn="ctr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 контракту необходимо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обратиться в военный комиссариат по месту жительства или в пункт отбора;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подать заявку через личный кабинет гражданина на сайте Минобороны России (</a:t>
            </a:r>
            <a:r>
              <a:rPr lang="en-US" sz="1600" b="1" u="sng" spc="-3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lkg.mil.ru</a:t>
            </a:r>
            <a:r>
              <a:rPr lang="en-US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подать заявку через электронный сервис «Стать добровольцем или контрактником» на едином портале Госуслуг (</a:t>
            </a:r>
            <a:r>
              <a:rPr lang="en-US" sz="1600" b="1" u="sng" spc="-3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gosuslugi</a:t>
            </a:r>
            <a:r>
              <a:rPr lang="ru-RU" sz="1600" b="1" u="sng" spc="-3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.</a:t>
            </a:r>
            <a:r>
              <a:rPr lang="en-US" sz="1600" b="1" u="sng" spc="-3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ru</a:t>
            </a:r>
            <a:r>
              <a:rPr lang="en-US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.</a:t>
            </a:r>
            <a:endParaRPr lang="ru-RU" sz="1600" b="1" u="sng" spc="-3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4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3" name="Picture 17" descr="D:\Трофименко\Буклет БАРС\Картинки\37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45" y="80263"/>
            <a:ext cx="68553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И.СТАЛИН: «Нет</a:t>
            </a:r>
            <a:r>
              <a:rPr lang="ru-RU" b="1" i="1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, мы правильно поступаем, </a:t>
            </a:r>
            <a:endParaRPr lang="ru-RU" b="1" i="1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что </a:t>
            </a:r>
            <a:r>
              <a:rPr lang="ru-RU" b="1" i="1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так сурово караем националистов всех мастей </a:t>
            </a:r>
            <a:r>
              <a:rPr lang="ru-RU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 расцветок. Они </a:t>
            </a:r>
            <a:r>
              <a:rPr lang="ru-RU" b="1" i="1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лучшие помощники наших врагов и злейшие враги собственных народов</a:t>
            </a:r>
            <a:r>
              <a:rPr lang="ru-RU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endParaRPr lang="ru-RU" b="1" i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364" y="8697416"/>
            <a:ext cx="685531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2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Итог реализации </a:t>
            </a:r>
          </a:p>
          <a:p>
            <a:pPr algn="ctr"/>
            <a:r>
              <a:rPr lang="ru-RU" sz="22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таких </a:t>
            </a:r>
            <a:r>
              <a:rPr lang="ru-RU" sz="2200" b="1" i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преступных идей всегда </a:t>
            </a:r>
            <a:r>
              <a:rPr lang="ru-RU" sz="22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один </a:t>
            </a:r>
          </a:p>
          <a:p>
            <a:pPr algn="ctr"/>
            <a:r>
              <a:rPr lang="ru-RU" sz="2200" b="1" i="1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ВОЗМЕЗДИЕ</a:t>
            </a:r>
            <a:endParaRPr lang="ru-RU" sz="2200" b="1" i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89000" y="4953000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89000" y="1292205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89000" y="8625408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345" y="1424608"/>
            <a:ext cx="6855311" cy="3384336"/>
            <a:chOff x="1345" y="1508229"/>
            <a:chExt cx="6855311" cy="338433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345" y="1508229"/>
              <a:ext cx="6855311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i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ПОБЕДИЛИ ТОГДА...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0648" y="201228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2495" y="201256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1572" y="201228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27384" y="5097016"/>
            <a:ext cx="6855311" cy="3393397"/>
            <a:chOff x="-27384" y="5180637"/>
            <a:chExt cx="6855311" cy="3393397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0648" y="5694034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1572" y="5684693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-27384" y="5180637"/>
              <a:ext cx="6855311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i="1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...ПОБЕДИМ И СЕЙЧАС!</a:t>
              </a:r>
              <a:endParaRPr lang="ru-RU" sz="2600" b="1" i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183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2495" y="5693754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8195577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" name="Picture 17" descr="D:\Трофименко\Буклет БАРС\Картинки\37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24" y="632520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СЕГОДНЯ </a:t>
            </a:r>
            <a:r>
              <a:rPr lang="ru-RU" sz="28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ЗЛО ПРИШЛО</a:t>
            </a:r>
          </a:p>
          <a:p>
            <a:pPr algn="ctr"/>
            <a:r>
              <a:rPr lang="ru-RU" sz="2800" b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НАШ ДОМ!</a:t>
            </a:r>
            <a:endParaRPr lang="ru-RU" sz="2800" b="1">
              <a:ln w="50800"/>
              <a:solidFill>
                <a:schemeClr val="bg2">
                  <a:lumMod val="10000"/>
                </a:schemeClr>
              </a:solidFill>
              <a:effectLst>
                <a:glow rad="63500">
                  <a:schemeClr val="bg1">
                    <a:lumMod val="8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3" name="Picture 6" descr="E:\Текущая работа\Резервисты\2023 год\БАРС (брошюра)\Фото Для буклета\СВО\photo_2023-03-07_21-57-30.jpg"/>
          <p:cNvPicPr>
            <a:picLocks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32" y="6177424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27" name="Прямоугольник 26"/>
          <p:cNvSpPr/>
          <p:nvPr/>
        </p:nvSpPr>
        <p:spPr>
          <a:xfrm>
            <a:off x="15389" y="6537176"/>
            <a:ext cx="6855311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2600" b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2" descr="E:\Текущая работа\Резервисты\2023 год\БАРС (брошюра)\Фото Для буклета\СВО\331120697_3289391908038383_3551346014167979133_n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5194" y="6177424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2" name="Picture 5" descr="E:\Текущая работа\Резервисты\2023 год\БАРС (брошюра)\Фото Для буклета\СВО\3575.jp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5194" y="1856656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0" name="Picture 3" descr="E:\Текущая работа\Резервисты\2023 год\БАРС (брошюра)\Фото Для буклета\СВО\4c62e10a3553871a1152810f04645ca8.pn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18" y="1856936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1" name="Picture 4" descr="E:\Текущая работа\Резервисты\2023 год\БАРС (брошюра)\Фото Для буклета\СВО\64099090d265a22480a863a9.jpg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8546" y="3693200"/>
            <a:ext cx="394090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57724942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" name="Picture 17" descr="D:\Трофименко\Буклет БАРС\Картинки\37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24" y="560512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mtClean="0">
                <a:ln w="5080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ТОЛЬКО ТЫ СМОЖЕШЬ </a:t>
            </a:r>
          </a:p>
          <a:p>
            <a:pPr algn="ctr"/>
            <a:r>
              <a:rPr lang="ru-RU" sz="2800" b="1" smtClean="0">
                <a:ln w="5080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ЗАЩИТИТЬ РОДНУЮ ЗЕМЛЮ!</a:t>
            </a:r>
            <a:endParaRPr lang="ru-RU" sz="2800" b="1">
              <a:ln w="5080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389" y="6594936"/>
            <a:ext cx="6855311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2600" b="1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4" descr="E:\Текущая работа\Резервисты\2023 год\БАРС (брошюра)\Фото Для буклета\МИР\4cc025fc9a64a77f2b218c82f540409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32" y="6105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7" name="Picture 3" descr="E:\Текущая работа\Резервисты\2023 год\БАРС (брошюра)\Фото Для буклета\МИР\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>
            <a:fillRect/>
          </a:stretch>
        </p:blipFill>
        <p:spPr bwMode="auto">
          <a:xfrm>
            <a:off x="3501008" y="6090880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8" name="Picture 5" descr="E:\Текущая работа\Резервисты\2023 год\БАРС (брошюра)\Фото Для буклета\МИР\1651181058_63-celes-club-p-mirnoe-nebo-priroda-krasivo-foto-7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008" y="1914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4" name="Picture 6" descr="E:\Текущая работа\Резервисты\2023 год\БАРС (брошюра)\Фото Для буклета\МИР\41024480711_ec3ff77e0d_b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0" y="1914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6" name="Picture 2" descr="E:\Текущая работа\Резервисты\2023 год\БАРС (брошюра)\Фото Для буклета\МИР\kak_provesti_osennie_kanikuly2.jpg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8000" y="3693200"/>
            <a:ext cx="3942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23250456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 descr="D:\Трофименко\Буклет БАРС\Картинки\9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3326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4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Боевой армейский </a:t>
              </a:r>
            </a:p>
            <a:p>
              <a:pPr algn="ctr"/>
              <a:r>
                <a:rPr lang="ru-RU" sz="2500" b="1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резерв страны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297352" y="1621583"/>
            <a:ext cx="6300000" cy="160322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sz="20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Мобилизационный людской резерв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–</a:t>
            </a:r>
            <a:r>
              <a:rPr lang="ru-RU" sz="17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граждане</a:t>
            </a:r>
            <a:r>
              <a:rPr lang="ru-RU" sz="17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, пребывающие в запасе и заключившие в установленном порядке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пребывании в мобилизационном людском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резерве. </a:t>
            </a:r>
          </a:p>
          <a:p>
            <a:pPr indent="266700" algn="just"/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(статья 57.1 Федерального закона 1998 года № 53-ФЗ </a:t>
            </a:r>
            <a:b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5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«О воинской обязанности и военной службе»)</a:t>
            </a:r>
            <a:endParaRPr lang="ru-RU" sz="15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4664" y="3944888"/>
            <a:ext cx="6240194" cy="2160240"/>
            <a:chOff x="404664" y="3800872"/>
            <a:chExt cx="6240194" cy="216024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04664" y="3800872"/>
              <a:ext cx="6240194" cy="2160240"/>
              <a:chOff x="573182" y="3224808"/>
              <a:chExt cx="6240194" cy="216024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18153" y="3225048"/>
                <a:ext cx="1695223" cy="21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5" name="Объект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8498257"/>
                  </p:ext>
                </p:extLst>
              </p:nvPr>
            </p:nvGraphicFramePr>
            <p:xfrm>
              <a:off x="2665510" y="3224808"/>
              <a:ext cx="1526980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Acrobat Document" r:id="rId8" imgW="5668166" imgH="8019048" progId="AcroExch.Document.7">
                      <p:embed/>
                    </p:oleObj>
                  </mc:Choice>
                  <mc:Fallback>
                    <p:oleObj name="Acrobat Document" r:id="rId8" imgW="5668166" imgH="8019048" progId="AcroExch.Document.7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9">
                            <a:lum contrast="36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665510" y="3224808"/>
                            <a:ext cx="1526980" cy="2160000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lin ang="5400000" scaled="1"/>
                          </a:gradFill>
                          <a:ln w="9525">
                            <a:solidFill>
                              <a:srgbClr val="000000"/>
                            </a:solidFill>
                            <a:miter lim="800000"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2" name="Рисунок 11" descr="https://img2.freepng.ru/20180219/rte/kisspng-silhouette-person-clip-art-silhouette-5a8b05ec596e36.4770458415190604603663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3182" y="3225048"/>
                <a:ext cx="911602" cy="216000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sp>
            <p:nvSpPr>
              <p:cNvPr id="6" name="Нашивка 5"/>
              <p:cNvSpPr/>
              <p:nvPr/>
            </p:nvSpPr>
            <p:spPr>
              <a:xfrm>
                <a:off x="1772816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Нашивка 13"/>
              <p:cNvSpPr/>
              <p:nvPr/>
            </p:nvSpPr>
            <p:spPr>
              <a:xfrm>
                <a:off x="4365104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 rot="18914108">
              <a:off x="2260542" y="4593048"/>
              <a:ext cx="1954509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000" b="1" i="1" cap="none" spc="5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КОНТРАКТ</a:t>
              </a:r>
              <a:endParaRPr lang="ru-RU" sz="3000" b="1" i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75940" y="6753200"/>
            <a:ext cx="6300000" cy="23008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Контракт о пребывании в резерве </a:t>
            </a: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заключается </a:t>
            </a:r>
            <a:r>
              <a:rPr lang="ru-RU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между гражданином </a:t>
            </a: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 </a:t>
            </a:r>
            <a:r>
              <a:rPr lang="ru-RU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командиром воинской </a:t>
            </a:r>
            <a:r>
              <a:rPr lang="ru-RU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части-формирователя  на срок: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первый контракт – </a:t>
            </a:r>
            <a:r>
              <a:rPr lang="ru-RU" sz="22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года;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новый (очередной) контракт – </a:t>
            </a:r>
            <a:r>
              <a:rPr lang="ru-RU" sz="22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 года, </a:t>
            </a:r>
            <a:r>
              <a:rPr lang="ru-RU" sz="22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5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лет или </a:t>
            </a:r>
            <a:b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до наступления </a:t>
            </a:r>
            <a:r>
              <a:rPr lang="ru-RU" sz="17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предельного возраста </a:t>
            </a: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пребывания </a:t>
            </a:r>
            <a:b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7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резерве.</a:t>
            </a:r>
            <a:endParaRPr lang="ru-RU" sz="1700" b="1" i="1" spc="-3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8141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1" name="Picture 3" descr="D:\Трофименко\Буклет БАРС\Картинки\7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798" y="993000"/>
            <a:ext cx="5484405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96939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9000" y="1064568"/>
            <a:ext cx="6300000" cy="834609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>
              <a:spcBef>
                <a:spcPts val="1500"/>
              </a:spcBef>
            </a:pPr>
            <a:r>
              <a:rPr lang="ru-RU" sz="16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пребывании в резерве </a:t>
            </a:r>
            <a:r>
              <a:rPr lang="ru-RU" sz="17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может </a:t>
            </a:r>
            <a:r>
              <a:rPr lang="ru-RU" sz="17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быть заключен с гражданином: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ранее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проходивший военную службу (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пребывающий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запасе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)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имеющий воинское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звание;</a:t>
            </a:r>
            <a:endParaRPr lang="ru-RU" sz="16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завершивший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обучение по программе военной подготовки офицеров запаса на военной кафедре при федеральной государственной образовательной организации высшего профессионального образования в течение 15 лет после зачисления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запас с присвоением воинского звания офицера;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имеющий высшее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или среднее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специальное образование;</a:t>
            </a:r>
            <a:endParaRPr lang="ru-RU" sz="1600" b="1" i="1" spc="-3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состоянию здоровья – годен или годен 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незначительными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ограничениями;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имеющий гражданство (подданство) иностранного государства на воинские должности солдат, сержантов, прапорщиков, не связанные с использованием сведений, составляющих государственную тайну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.</a:t>
            </a:r>
          </a:p>
          <a:p>
            <a:pPr indent="266700" algn="just">
              <a:spcBef>
                <a:spcPts val="1500"/>
              </a:spcBef>
            </a:pPr>
            <a:r>
              <a:rPr lang="ru-RU" sz="16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Контракт </a:t>
            </a:r>
            <a:r>
              <a:rPr lang="ru-RU" sz="16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 </a:t>
            </a:r>
            <a:r>
              <a:rPr lang="ru-RU" sz="17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пребывании в резерве </a:t>
            </a:r>
            <a:r>
              <a:rPr lang="ru-RU" sz="1700" b="1" i="1" spc="-3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не может быть заключен с гражданином</a:t>
            </a:r>
            <a:r>
              <a:rPr lang="ru-RU" sz="1700" b="1" i="1" spc="-3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имеющим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отсрочку от призыва на военную службу  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по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мобилизации или освобождение от военных сборов;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отношении которого ведется дознание либо предварительное следствие или уголовное дело;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имеющим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неснятую или непогашенную судимость  </a:t>
            </a:r>
            <a:b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</a:b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за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совершение преступления;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отказавшимся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от прохождения процедуры оформления допуска 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к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государственной тайне либо которому отказано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оформлении допуска к государственной </a:t>
            </a:r>
            <a:r>
              <a:rPr lang="ru-RU" sz="16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Courier New" panose="02070309020205020404" pitchFamily="49" charset="0"/>
              </a:rPr>
              <a:t>тайне.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6956472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A4 Paper (210x297 mm)</PresentationFormat>
  <Paragraphs>156</Paragraphs>
  <Slides>25</Slides>
  <Notes>0</Notes>
  <TotalTime>3511</TotalTime>
  <HiddenSlides>1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30">
      <vt:lpstr>Arial</vt:lpstr>
      <vt:lpstr>Calibri</vt:lpstr>
      <vt:lpstr>Courier New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Баталин Данила Сергеевич</dc:creator>
  <cp:lastModifiedBy>Трофименко Евгений Сергеевич</cp:lastModifiedBy>
  <cp:revision>272</cp:revision>
  <cp:lastPrinted>2023-03-17T13:02:11.000</cp:lastPrinted>
  <dcterms:created xsi:type="dcterms:W3CDTF">2021-07-14T06:27:50Z</dcterms:created>
  <dcterms:modified xsi:type="dcterms:W3CDTF">2023-11-28T15:51:50Z</dcterms:modified>
</cp:coreProperties>
</file>