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_rels/data1.xml.rels" ContentType="application/vnd.openxmlformats-package.relationships+xml"/>
  <Override PartName="/ppt/diagrams/_rels/drawing1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2.jpeg" ContentType="image/jpeg"/>
  <Override PartName="/ppt/media/image3.jpeg" ContentType="image/jpeg"/>
  <Override PartName="/ppt/media/OOXDiagramDataRels1_0.jpeg" ContentType="image/jpeg"/>
  <Override PartName="/ppt/media/image4.jpeg" ContentType="image/jpeg"/>
  <Override PartName="/ppt/media/OOXDiagramDataRels1_1.jpeg" ContentType="image/jpeg"/>
  <Override PartName="/ppt/media/image5.jpeg" ContentType="image/jpeg"/>
  <Override PartName="/ppt/media/OOXDiagramDrawingRels1_0.jpeg" ContentType="image/jpeg"/>
  <Override PartName="/ppt/media/OOXDiagramDrawingRels1_1.jpeg" ContentType="image/jpeg"/>
  <Override PartName="/ppt/media/image6.png" ContentType="image/pn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_rels/notesSlide2.xml.rels" ContentType="application/vnd.openxmlformats-package.relationships+xml"/>
  <Override PartName="/ppt/notesSlides/_rels/notesSlide6.xml.rels" ContentType="application/vnd.openxmlformats-package.relationships+xml"/>
  <Override PartName="/ppt/notesSlides/_rels/notesSlide8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presProps" Target="presProps.xml"/>
</Relationships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216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b="1" lang="en-US" sz="2160" spc="-1" strike="noStrike">
                <a:solidFill>
                  <a:srgbClr val="000000"/>
                </a:solidFill>
                <a:latin typeface="Calibri"/>
                <a:ea typeface="DejaVu Sans"/>
              </a:rPr>
              <a:t>2023 год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30"/>
      <c:rotY val="0"/>
      <c:rAngAx val="0"/>
      <c:perspective val="3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0.0323871067005154"/>
          <c:y val="0.142841613218828"/>
          <c:w val="0.507423647972921"/>
          <c:h val="0.689314055875639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d84c6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92d050"/>
              </a:solidFill>
              <a:ln w="0">
                <a:noFill/>
              </a:ln>
            </c:spPr>
          </c:dPt>
          <c:dPt>
            <c:idx val="1"/>
            <c:explosion val="11"/>
            <c:spPr>
              <a:solidFill>
                <a:srgbClr val="ad84c6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4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28190</c:v>
                </c:pt>
                <c:pt idx="1">
                  <c:v>142529.4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53262030714536"/>
          <c:y val="0.223196589267859"/>
          <c:w val="0.33548964644954"/>
          <c:h val="0.429077324741695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216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b="1" lang="en-US" sz="2160" spc="-1" strike="noStrike">
                <a:solidFill>
                  <a:srgbClr val="000000"/>
                </a:solidFill>
                <a:latin typeface="Calibri"/>
                <a:ea typeface="DejaVu Sans"/>
              </a:rPr>
              <a:t>2024 год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30"/>
      <c:rotY val="0"/>
      <c:rAngAx val="0"/>
      <c:perspective val="3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0.0323425970622716"/>
          <c:y val="0.142914291429143"/>
          <c:w val="0.507413281842632"/>
          <c:h val="0.689368936893689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d84c6"/>
            </a:solidFill>
            <a:ln w="0">
              <a:noFill/>
            </a:ln>
          </c:spPr>
          <c:explosion val="21"/>
          <c:dPt>
            <c:idx val="0"/>
            <c:explosion val="21"/>
            <c:spPr>
              <a:solidFill>
                <a:srgbClr val="92d050"/>
              </a:solidFill>
              <a:ln w="0">
                <a:noFill/>
              </a:ln>
            </c:spPr>
          </c:dPt>
          <c:dPt>
            <c:idx val="1"/>
            <c:explosion val="11"/>
            <c:spPr>
              <a:solidFill>
                <a:srgbClr val="ad84c6"/>
              </a:solidFill>
              <a:ln w="0">
                <a:noFill/>
              </a:ln>
            </c:spPr>
          </c:dPt>
          <c:dLbls>
            <c:dLbl>
              <c:idx val="0"/>
              <c:numFmt formatCode="#,##0.0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#,##0.00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29035</c:v>
                </c:pt>
                <c:pt idx="1">
                  <c:v>128869.1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53262030714536"/>
          <c:y val="0.223196589267859"/>
          <c:w val="0.33548964644954"/>
          <c:h val="0.429077324741695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216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b="1" lang="en-US" sz="2160" spc="-1" strike="noStrike">
                <a:solidFill>
                  <a:srgbClr val="000000"/>
                </a:solidFill>
                <a:latin typeface="Calibri"/>
                <a:ea typeface="DejaVu Sans"/>
              </a:rPr>
              <a:t>2025 год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30"/>
      <c:rotY val="0"/>
      <c:rAngAx val="0"/>
      <c:perspective val="3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0.0356950534656512"/>
          <c:y val="0.233286226763779"/>
          <c:w val="0.506962074005693"/>
          <c:h val="0.409827155125557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ad84c6"/>
            </a:solidFill>
            <a:ln w="0">
              <a:solidFill>
                <a:srgbClr val="000000"/>
              </a:solidFill>
            </a:ln>
          </c:spPr>
          <c:explosion val="0"/>
          <c:dPt>
            <c:idx val="0"/>
            <c:spPr>
              <a:solidFill>
                <a:srgbClr val="004586"/>
              </a:solidFill>
              <a:ln w="0">
                <a:solidFill>
                  <a:srgbClr val="000000"/>
                </a:solidFill>
              </a:ln>
            </c:spPr>
          </c:dPt>
          <c:dPt>
            <c:idx val="1"/>
            <c:spPr>
              <a:solidFill>
                <a:srgbClr val="ff420e"/>
              </a:solidFill>
              <a:ln w="0">
                <a:solidFill>
                  <a:srgbClr val="000000"/>
                </a:solidFill>
              </a:ln>
            </c:spPr>
          </c:dPt>
          <c:dLbls>
            <c:dLbl>
              <c:idx val="0"/>
              <c:txPr>
                <a:bodyPr wrap="none"/>
                <a:lstStyle/>
                <a:p>
                  <a:pPr>
                    <a:defRPr b="0" sz="1400" spc="-1" strike="noStrike">
                      <a:latin typeface="Times New Roman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 </c:separator>
            </c:dLbl>
            <c:dLbl>
              <c:idx val="1"/>
              <c:txPr>
                <a:bodyPr wrap="none"/>
                <a:lstStyle/>
                <a:p>
                  <a:pPr>
                    <a:defRPr b="0" sz="1400" spc="-1" strike="noStrike">
                      <a:latin typeface="Times New Roman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 </c:separator>
            </c:dLbl>
            <c:txPr>
              <a:bodyPr wrap="none"/>
              <a:lstStyle/>
              <a:p>
                <a:pPr>
                  <a:defRPr b="0" sz="1400" spc="-1" strike="noStrike">
                    <a:latin typeface="Times New Roman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 </c:separator>
            <c:showLeaderLines val="1"/>
          </c:dLbls>
          <c:cat>
            <c:strRef>
              <c:f>categories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30354</c:v>
                </c:pt>
                <c:pt idx="1">
                  <c:v>127683.6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80395767991591"/>
          <c:y val="0.196357711462011"/>
          <c:w val="0.33548964644954"/>
          <c:h val="0.429077324741695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75"/>
      <c:rotY val="0"/>
      <c:rAngAx val="0"/>
      <c:perspective val="3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d84c6"/>
            </a:solidFill>
            <a:ln w="0">
              <a:noFill/>
            </a:ln>
          </c:spPr>
          <c:explosion val="25"/>
          <c:dPt>
            <c:idx val="0"/>
            <c:explosion val="25"/>
            <c:spPr>
              <a:solidFill>
                <a:srgbClr val="9a75b0"/>
              </a:solidFill>
              <a:ln w="0">
                <a:noFill/>
              </a:ln>
            </c:spPr>
          </c:dPt>
          <c:dPt>
            <c:idx val="1"/>
            <c:explosion val="25"/>
            <c:spPr>
              <a:solidFill>
                <a:srgbClr val="7875b1"/>
              </a:solidFill>
              <a:ln w="0">
                <a:noFill/>
              </a:ln>
            </c:spPr>
          </c:dPt>
          <c:dPt>
            <c:idx val="2"/>
            <c:explosion val="25"/>
            <c:spPr>
              <a:solidFill>
                <a:srgbClr val="526689"/>
              </a:solidFill>
              <a:ln w="0">
                <a:noFill/>
              </a:ln>
            </c:spPr>
          </c:dPt>
          <c:dPt>
            <c:idx val="3"/>
            <c:explosion val="25"/>
            <c:spPr>
              <a:solidFill>
                <a:srgbClr val="5d869b"/>
              </a:solidFill>
              <a:ln w="0">
                <a:noFill/>
              </a:ln>
            </c:spPr>
          </c:dPt>
          <c:dPt>
            <c:idx val="4"/>
            <c:explosion val="25"/>
            <c:spPr>
              <a:solidFill>
                <a:srgbClr val="7599a2"/>
              </a:solidFill>
              <a:ln w="0">
                <a:noFill/>
              </a:ln>
            </c:spPr>
          </c:dPt>
          <c:dPt>
            <c:idx val="5"/>
            <c:explosion val="25"/>
            <c:spPr>
              <a:solidFill>
                <a:srgbClr val="627274"/>
              </a:solidFill>
              <a:ln w="0">
                <a:noFill/>
              </a:ln>
            </c:spPr>
          </c:dPt>
          <c:dPt>
            <c:idx val="6"/>
            <c:explosion val="25"/>
            <c:spPr>
              <a:solidFill>
                <a:srgbClr val="c4abd5"/>
              </a:solidFill>
              <a:ln w="0">
                <a:noFill/>
              </a:ln>
            </c:spPr>
          </c:dPt>
          <c:dPt>
            <c:idx val="7"/>
            <c:explosion val="25"/>
            <c:spPr>
              <a:solidFill>
                <a:srgbClr val="adabd5"/>
              </a:solidFill>
              <a:ln w="0">
                <a:noFill/>
              </a:ln>
            </c:spPr>
          </c:dPt>
          <c:dPt>
            <c:idx val="8"/>
            <c:explosion val="25"/>
            <c:spPr>
              <a:solidFill>
                <a:srgbClr val="98a2b8"/>
              </a:solidFill>
              <a:ln w="0">
                <a:noFill/>
              </a:ln>
            </c:spPr>
          </c:dPt>
          <c:dPt>
            <c:idx val="9"/>
            <c:explosion val="25"/>
            <c:spPr>
              <a:solidFill>
                <a:srgbClr val="9eb6c5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numFmt formatCode="General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General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numFmt formatCode="General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numFmt formatCode="General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6"/>
              <c:numFmt formatCode="General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7"/>
              <c:numFmt formatCode="General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8"/>
              <c:numFmt formatCode="General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9"/>
              <c:numFmt formatCode="General" sourceLinked="0"/>
              <c:txPr>
                <a:bodyPr wrap="square"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22484.9</c:v>
                </c:pt>
                <c:pt idx="1">
                  <c:v>672.9</c:v>
                </c:pt>
                <c:pt idx="2">
                  <c:v>646</c:v>
                </c:pt>
                <c:pt idx="3">
                  <c:v>30512</c:v>
                </c:pt>
                <c:pt idx="4">
                  <c:v>38875.6</c:v>
                </c:pt>
                <c:pt idx="5">
                  <c:v>157</c:v>
                </c:pt>
                <c:pt idx="6">
                  <c:v>47803</c:v>
                </c:pt>
                <c:pt idx="7">
                  <c:v>29</c:v>
                </c:pt>
                <c:pt idx="8">
                  <c:v>1049</c:v>
                </c:pt>
                <c:pt idx="9">
                  <c:v>300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1361489527937"/>
          <c:y val="0.0499884682292685"/>
          <c:w val="0.280275653803635"/>
          <c:h val="0.810722156047359"/>
        </c:manualLayout>
      </c:layout>
      <c:overlay val="0"/>
      <c:spPr>
        <a:noFill/>
        <a:ln w="6480">
          <a:noFill/>
        </a:ln>
      </c:spPr>
      <c:txPr>
        <a:bodyPr/>
        <a:lstStyle/>
        <a:p>
          <a:pPr>
            <a:defRPr b="0" sz="1200" spc="-1" strike="noStrike">
              <a:solidFill>
                <a:srgbClr val="000000"/>
              </a:solidFill>
              <a:latin typeface="Times New Roman"/>
              <a:ea typeface="DejaVu Sans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diagrams/_rels/data1.xml.rels><?xml version="1.0" encoding="UTF-8"?>
<Relationships xmlns="http://schemas.openxmlformats.org/package/2006/relationships"><Relationship Id="rId1" Type="http://schemas.openxmlformats.org/officeDocument/2006/relationships/image" Target="../media/OOXDiagramDataRels1_0.jpeg"/><Relationship Id="rId2" Type="http://schemas.openxmlformats.org/officeDocument/2006/relationships/image" Target="../media/OOXDiagramDataRels1_1.jpeg"/>
</Relationships>
</file>

<file path=ppt/diagrams/_rels/drawing1.xml.rels><?xml version="1.0" encoding="UTF-8"?>
<Relationships xmlns="http://schemas.openxmlformats.org/package/2006/relationships"><Relationship Id="rId1" Type="http://schemas.openxmlformats.org/officeDocument/2006/relationships/image" Target="../media/OOXDiagramDrawingRels1_0.jpeg"/><Relationship Id="rId2" Type="http://schemas.openxmlformats.org/officeDocument/2006/relationships/image" Target="../media/OOXDiagramDrawingRels1_1.jpe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5F619-AC52-4CD9-B67B-B1788DA45F0E}" type="doc">
      <dgm:prSet loTypeId="urn:microsoft.com/office/officeart/2005/8/layout/bList2#1" loCatId="list" qsTypeId="urn:microsoft.com/office/officeart/2005/8/quickstyle/simple1" qsCatId="simple" csTypeId="urn:microsoft.com/office/officeart/2005/8/colors/colorful1#1" csCatId="colorful" phldr="1"/>
      <dgm:spPr/>
    </dgm:pt>
    <dgm:pt modelId="{3A0DCA5C-1A3E-4770-A4AD-8FF7131F16DB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dirty="0">
            <a:solidFill>
              <a:schemeClr val="tx1"/>
            </a:solidFill>
          </a:endParaRPr>
        </a:p>
      </dgm:t>
    </dgm:pt>
    <dgm:pt modelId="{7574A601-5A1A-4E07-84A4-51B7D715D2BA}" type="parTrans" cxnId="{F1501F01-D92C-4BD8-8C72-2A72E7F4BB79}">
      <dgm:prSet/>
      <dgm:spPr/>
      <dgm:t>
        <a:bodyPr/>
        <a:lstStyle/>
        <a:p>
          <a:endParaRPr lang="ru-RU"/>
        </a:p>
      </dgm:t>
    </dgm:pt>
    <dgm:pt modelId="{C543E562-3C3B-4EB1-AF12-6AB9C1AD6420}" type="sibTrans" cxnId="{F1501F01-D92C-4BD8-8C72-2A72E7F4BB79}">
      <dgm:prSet/>
      <dgm:spPr/>
      <dgm:t>
        <a:bodyPr/>
        <a:lstStyle/>
        <a:p>
          <a:endParaRPr lang="ru-RU"/>
        </a:p>
      </dgm:t>
    </dgm:pt>
    <dgm:pt modelId="{3BB4F36D-DF6D-484C-BCA8-0E721F0913E2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dirty="0">
            <a:solidFill>
              <a:schemeClr val="tx1"/>
            </a:solidFill>
          </a:endParaRPr>
        </a:p>
      </dgm:t>
    </dgm:pt>
    <dgm:pt modelId="{E99844AE-22BC-4533-B388-54C957728E20}" type="parTrans" cxnId="{FFBB74FA-7258-4E8A-867C-C27D0B63B64D}">
      <dgm:prSet/>
      <dgm:spPr/>
      <dgm:t>
        <a:bodyPr/>
        <a:lstStyle/>
        <a:p>
          <a:endParaRPr lang="ru-RU"/>
        </a:p>
      </dgm:t>
    </dgm:pt>
    <dgm:pt modelId="{2D8D1851-CADA-4CA7-8EB2-BB71CDF1BBB8}" type="sibTrans" cxnId="{FFBB74FA-7258-4E8A-867C-C27D0B63B64D}">
      <dgm:prSet/>
      <dgm:spPr/>
      <dgm:t>
        <a:bodyPr/>
        <a:lstStyle/>
        <a:p>
          <a:endParaRPr lang="ru-RU"/>
        </a:p>
      </dgm:t>
    </dgm:pt>
    <dgm:pt modelId="{98F80731-730C-4EFB-B903-DE7F026D2AAC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457981-2B8F-433B-9913-A175F71F61AB}" type="parTrans" cxnId="{6CB63C95-B266-4884-A81C-2E5F312AE186}">
      <dgm:prSet/>
      <dgm:spPr/>
      <dgm:t>
        <a:bodyPr/>
        <a:lstStyle/>
        <a:p>
          <a:endParaRPr lang="ru-RU"/>
        </a:p>
      </dgm:t>
    </dgm:pt>
    <dgm:pt modelId="{5486006D-2C4E-4504-979F-F8A48B2E0503}" type="sibTrans" cxnId="{6CB63C95-B266-4884-A81C-2E5F312AE186}">
      <dgm:prSet/>
      <dgm:spPr/>
      <dgm:t>
        <a:bodyPr/>
        <a:lstStyle/>
        <a:p>
          <a:endParaRPr lang="ru-RU"/>
        </a:p>
      </dgm:t>
    </dgm:pt>
    <dgm:pt modelId="{69D6532B-B391-4BF7-941C-092E55844CF0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CE139A-E0F1-406F-8183-EA39D83DA202}" type="parTrans" cxnId="{EC378371-9AEA-48F9-9CF8-0B75FF20C8D7}">
      <dgm:prSet/>
      <dgm:spPr/>
      <dgm:t>
        <a:bodyPr/>
        <a:lstStyle/>
        <a:p>
          <a:endParaRPr lang="ru-RU"/>
        </a:p>
      </dgm:t>
    </dgm:pt>
    <dgm:pt modelId="{94639BEC-15FB-436D-B1D9-D2DAA5C8BEF6}" type="sibTrans" cxnId="{EC378371-9AEA-48F9-9CF8-0B75FF20C8D7}">
      <dgm:prSet/>
      <dgm:spPr/>
      <dgm:t>
        <a:bodyPr/>
        <a:lstStyle/>
        <a:p>
          <a:endParaRPr lang="ru-RU"/>
        </a:p>
      </dgm:t>
    </dgm:pt>
    <dgm:pt modelId="{93FCA2AC-4B89-4854-9113-7F131B654981}" type="pres">
      <dgm:prSet presAssocID="{6B45F619-AC52-4CD9-B67B-B1788DA45F0E}" presName="diagram" presStyleCnt="0">
        <dgm:presLayoutVars>
          <dgm:dir/>
          <dgm:animLvl val="lvl"/>
          <dgm:resizeHandles val="exact"/>
        </dgm:presLayoutVars>
      </dgm:prSet>
      <dgm:spPr/>
    </dgm:pt>
    <dgm:pt modelId="{D1590D72-C6E9-4545-8C4A-EDFF6A7CC976}" type="pres">
      <dgm:prSet presAssocID="{3A0DCA5C-1A3E-4770-A4AD-8FF7131F16DB}" presName="compNode" presStyleCnt="0"/>
      <dgm:spPr/>
    </dgm:pt>
    <dgm:pt modelId="{240B7BD0-5074-4C16-9F6A-945EEBFE69E9}" type="pres">
      <dgm:prSet presAssocID="{3A0DCA5C-1A3E-4770-A4AD-8FF7131F16DB}" presName="childRect" presStyleLbl="bgAcc1" presStyleIdx="0" presStyleCnt="2" custScaleX="120537" custScaleY="21752" custLinFactNeighborX="6432" custLinFactNeighborY="-11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3DBEE-7BFE-4D0F-ADCA-6551F84F6189}" type="pres">
      <dgm:prSet presAssocID="{3A0DCA5C-1A3E-4770-A4AD-8FF7131F16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6E209-9639-493D-8E81-C02A304822B7}" type="pres">
      <dgm:prSet presAssocID="{3A0DCA5C-1A3E-4770-A4AD-8FF7131F16DB}" presName="parentRect" presStyleLbl="alignNode1" presStyleIdx="0" presStyleCnt="2" custScaleX="120620" custScaleY="133762" custLinFactNeighborX="4293" custLinFactNeighborY="-78332"/>
      <dgm:spPr/>
      <dgm:t>
        <a:bodyPr/>
        <a:lstStyle/>
        <a:p>
          <a:endParaRPr lang="ru-RU"/>
        </a:p>
      </dgm:t>
    </dgm:pt>
    <dgm:pt modelId="{090B0649-C803-4144-97D5-6E5FA94A7651}" type="pres">
      <dgm:prSet presAssocID="{3A0DCA5C-1A3E-4770-A4AD-8FF7131F16DB}" presName="adorn" presStyleLbl="fgAccFollowNode1" presStyleIdx="0" presStyleCnt="2" custAng="10800000" custFlipVert="1" custFlipHor="1" custScaleX="111069" custScaleY="76935" custLinFactNeighborX="15767" custLinFactNeighborY="-747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DB4ECF-2031-4277-BFB3-C4B33602B0BD}" type="pres">
      <dgm:prSet presAssocID="{C543E562-3C3B-4EB1-AF12-6AB9C1AD64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B1D4F7-2FE7-4B34-945E-96F01F47B65F}" type="pres">
      <dgm:prSet presAssocID="{3BB4F36D-DF6D-484C-BCA8-0E721F0913E2}" presName="compNode" presStyleCnt="0"/>
      <dgm:spPr/>
    </dgm:pt>
    <dgm:pt modelId="{5C03BE39-50EA-49E2-8BBD-87B7D4FDBF35}" type="pres">
      <dgm:prSet presAssocID="{3BB4F36D-DF6D-484C-BCA8-0E721F0913E2}" presName="childRect" presStyleLbl="bgAcc1" presStyleIdx="1" presStyleCnt="2" custScaleX="115981" custScaleY="22159" custLinFactNeighborX="-1204" custLinFactNeighborY="-8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C3FC3-13FD-4C90-BB78-78363F706340}" type="pres">
      <dgm:prSet presAssocID="{3BB4F36D-DF6D-484C-BCA8-0E721F0913E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8F94F-4B65-4110-9D4F-C77918B0CDBE}" type="pres">
      <dgm:prSet presAssocID="{3BB4F36D-DF6D-484C-BCA8-0E721F0913E2}" presName="parentRect" presStyleLbl="alignNode1" presStyleIdx="1" presStyleCnt="2" custScaleX="116943" custScaleY="137982" custLinFactNeighborX="-723" custLinFactNeighborY="-77514"/>
      <dgm:spPr/>
      <dgm:t>
        <a:bodyPr/>
        <a:lstStyle/>
        <a:p>
          <a:endParaRPr lang="ru-RU"/>
        </a:p>
      </dgm:t>
    </dgm:pt>
    <dgm:pt modelId="{EDCB605D-2D1D-4607-8BA0-F6D12158C9DB}" type="pres">
      <dgm:prSet presAssocID="{3BB4F36D-DF6D-484C-BCA8-0E721F0913E2}" presName="adorn" presStyleLbl="fgAccFollowNode1" presStyleIdx="1" presStyleCnt="2" custScaleX="85885" custScaleY="63434" custLinFactNeighborX="6554" custLinFactNeighborY="-745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D38244C-A70F-4E56-9DEF-7AA7721D2E5F}" type="presOf" srcId="{6B45F619-AC52-4CD9-B67B-B1788DA45F0E}" destId="{93FCA2AC-4B89-4854-9113-7F131B654981}" srcOrd="0" destOrd="0" presId="urn:microsoft.com/office/officeart/2005/8/layout/bList2#1"/>
    <dgm:cxn modelId="{9DA948D2-D00A-470F-8B59-2B3ED7D00CE7}" type="presOf" srcId="{3BB4F36D-DF6D-484C-BCA8-0E721F0913E2}" destId="{22C8F94F-4B65-4110-9D4F-C77918B0CDBE}" srcOrd="1" destOrd="0" presId="urn:microsoft.com/office/officeart/2005/8/layout/bList2#1"/>
    <dgm:cxn modelId="{6F9E8F1D-2D66-4CF2-B74E-1074B0E99C3A}" type="presOf" srcId="{69D6532B-B391-4BF7-941C-092E55844CF0}" destId="{5C03BE39-50EA-49E2-8BBD-87B7D4FDBF35}" srcOrd="0" destOrd="0" presId="urn:microsoft.com/office/officeart/2005/8/layout/bList2#1"/>
    <dgm:cxn modelId="{F1501F01-D92C-4BD8-8C72-2A72E7F4BB79}" srcId="{6B45F619-AC52-4CD9-B67B-B1788DA45F0E}" destId="{3A0DCA5C-1A3E-4770-A4AD-8FF7131F16DB}" srcOrd="0" destOrd="0" parTransId="{7574A601-5A1A-4E07-84A4-51B7D715D2BA}" sibTransId="{C543E562-3C3B-4EB1-AF12-6AB9C1AD6420}"/>
    <dgm:cxn modelId="{E1B5F13E-EE70-420C-A78E-DD67F2CBD06F}" type="presOf" srcId="{98F80731-730C-4EFB-B903-DE7F026D2AAC}" destId="{240B7BD0-5074-4C16-9F6A-945EEBFE69E9}" srcOrd="0" destOrd="0" presId="urn:microsoft.com/office/officeart/2005/8/layout/bList2#1"/>
    <dgm:cxn modelId="{FFBB74FA-7258-4E8A-867C-C27D0B63B64D}" srcId="{6B45F619-AC52-4CD9-B67B-B1788DA45F0E}" destId="{3BB4F36D-DF6D-484C-BCA8-0E721F0913E2}" srcOrd="1" destOrd="0" parTransId="{E99844AE-22BC-4533-B388-54C957728E20}" sibTransId="{2D8D1851-CADA-4CA7-8EB2-BB71CDF1BBB8}"/>
    <dgm:cxn modelId="{329CA780-75DA-4C52-9112-CFC2F2D1CCFB}" type="presOf" srcId="{3BB4F36D-DF6D-484C-BCA8-0E721F0913E2}" destId="{D9DC3FC3-13FD-4C90-BB78-78363F706340}" srcOrd="0" destOrd="0" presId="urn:microsoft.com/office/officeart/2005/8/layout/bList2#1"/>
    <dgm:cxn modelId="{6CB63C95-B266-4884-A81C-2E5F312AE186}" srcId="{3A0DCA5C-1A3E-4770-A4AD-8FF7131F16DB}" destId="{98F80731-730C-4EFB-B903-DE7F026D2AAC}" srcOrd="0" destOrd="0" parTransId="{C2457981-2B8F-433B-9913-A175F71F61AB}" sibTransId="{5486006D-2C4E-4504-979F-F8A48B2E0503}"/>
    <dgm:cxn modelId="{D26511B1-0764-45F8-8028-91B5864869AD}" type="presOf" srcId="{3A0DCA5C-1A3E-4770-A4AD-8FF7131F16DB}" destId="{BD56E209-9639-493D-8E81-C02A304822B7}" srcOrd="1" destOrd="0" presId="urn:microsoft.com/office/officeart/2005/8/layout/bList2#1"/>
    <dgm:cxn modelId="{EC378371-9AEA-48F9-9CF8-0B75FF20C8D7}" srcId="{3BB4F36D-DF6D-484C-BCA8-0E721F0913E2}" destId="{69D6532B-B391-4BF7-941C-092E55844CF0}" srcOrd="0" destOrd="0" parTransId="{DBCE139A-E0F1-406F-8183-EA39D83DA202}" sibTransId="{94639BEC-15FB-436D-B1D9-D2DAA5C8BEF6}"/>
    <dgm:cxn modelId="{1BC49A27-15F6-4B3F-8EC1-D01DEDDCDA28}" type="presOf" srcId="{3A0DCA5C-1A3E-4770-A4AD-8FF7131F16DB}" destId="{54A3DBEE-7BFE-4D0F-ADCA-6551F84F6189}" srcOrd="0" destOrd="0" presId="urn:microsoft.com/office/officeart/2005/8/layout/bList2#1"/>
    <dgm:cxn modelId="{27293FBA-A8BB-4DDE-B0B2-3E6C4B40777C}" type="presOf" srcId="{C543E562-3C3B-4EB1-AF12-6AB9C1AD6420}" destId="{FCDB4ECF-2031-4277-BFB3-C4B33602B0BD}" srcOrd="0" destOrd="0" presId="urn:microsoft.com/office/officeart/2005/8/layout/bList2#1"/>
    <dgm:cxn modelId="{892383F3-49C0-4A5A-810D-41B999F3CD11}" type="presParOf" srcId="{93FCA2AC-4B89-4854-9113-7F131B654981}" destId="{D1590D72-C6E9-4545-8C4A-EDFF6A7CC976}" srcOrd="0" destOrd="0" presId="urn:microsoft.com/office/officeart/2005/8/layout/bList2#1"/>
    <dgm:cxn modelId="{220DF120-C678-48CC-A65D-1EAC40277B36}" type="presParOf" srcId="{D1590D72-C6E9-4545-8C4A-EDFF6A7CC976}" destId="{240B7BD0-5074-4C16-9F6A-945EEBFE69E9}" srcOrd="0" destOrd="0" presId="urn:microsoft.com/office/officeart/2005/8/layout/bList2#1"/>
    <dgm:cxn modelId="{CA844158-6DE6-4483-9A42-FEE806129FCD}" type="presParOf" srcId="{D1590D72-C6E9-4545-8C4A-EDFF6A7CC976}" destId="{54A3DBEE-7BFE-4D0F-ADCA-6551F84F6189}" srcOrd="1" destOrd="0" presId="urn:microsoft.com/office/officeart/2005/8/layout/bList2#1"/>
    <dgm:cxn modelId="{48C5290E-789A-4473-BFDF-EBD8C4E9BA36}" type="presParOf" srcId="{D1590D72-C6E9-4545-8C4A-EDFF6A7CC976}" destId="{BD56E209-9639-493D-8E81-C02A304822B7}" srcOrd="2" destOrd="0" presId="urn:microsoft.com/office/officeart/2005/8/layout/bList2#1"/>
    <dgm:cxn modelId="{13388E57-BC27-43A2-9260-8B6F8E71F92E}" type="presParOf" srcId="{D1590D72-C6E9-4545-8C4A-EDFF6A7CC976}" destId="{090B0649-C803-4144-97D5-6E5FA94A7651}" srcOrd="3" destOrd="0" presId="urn:microsoft.com/office/officeart/2005/8/layout/bList2#1"/>
    <dgm:cxn modelId="{7A393EE6-27E9-4110-AE2D-F0B99270C9FE}" type="presParOf" srcId="{93FCA2AC-4B89-4854-9113-7F131B654981}" destId="{FCDB4ECF-2031-4277-BFB3-C4B33602B0BD}" srcOrd="1" destOrd="0" presId="urn:microsoft.com/office/officeart/2005/8/layout/bList2#1"/>
    <dgm:cxn modelId="{82521543-3343-49B3-B17D-A2221B6646B1}" type="presParOf" srcId="{93FCA2AC-4B89-4854-9113-7F131B654981}" destId="{C9B1D4F7-2FE7-4B34-945E-96F01F47B65F}" srcOrd="2" destOrd="0" presId="urn:microsoft.com/office/officeart/2005/8/layout/bList2#1"/>
    <dgm:cxn modelId="{11ECAE7F-6E3E-412D-837B-DB5AA4486B6C}" type="presParOf" srcId="{C9B1D4F7-2FE7-4B34-945E-96F01F47B65F}" destId="{5C03BE39-50EA-49E2-8BBD-87B7D4FDBF35}" srcOrd="0" destOrd="0" presId="urn:microsoft.com/office/officeart/2005/8/layout/bList2#1"/>
    <dgm:cxn modelId="{CC500CB7-0D94-4410-B950-783F391F9626}" type="presParOf" srcId="{C9B1D4F7-2FE7-4B34-945E-96F01F47B65F}" destId="{D9DC3FC3-13FD-4C90-BB78-78363F706340}" srcOrd="1" destOrd="0" presId="urn:microsoft.com/office/officeart/2005/8/layout/bList2#1"/>
    <dgm:cxn modelId="{64317A58-7B45-4C7F-BA44-E2CEC5598904}" type="presParOf" srcId="{C9B1D4F7-2FE7-4B34-945E-96F01F47B65F}" destId="{22C8F94F-4B65-4110-9D4F-C77918B0CDBE}" srcOrd="2" destOrd="0" presId="urn:microsoft.com/office/officeart/2005/8/layout/bList2#1"/>
    <dgm:cxn modelId="{F0EFF695-5627-4249-86F5-DB235B6DFE98}" type="presParOf" srcId="{C9B1D4F7-2FE7-4B34-945E-96F01F47B65F}" destId="{EDCB605D-2D1D-4607-8BA0-F6D12158C9DB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65B91-DA97-458D-8595-F0A4730F76E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B1299B-11DF-41FD-8055-34DF8F0EECA4}">
      <dgm:prSet phldrT="[Текст]" custT="1"/>
      <dgm:spPr/>
      <dgm:t>
        <a:bodyPr/>
        <a:lstStyle/>
        <a:p>
          <a:r>
            <a:rPr lang="ru-RU" sz="2800" dirty="0" smtClean="0"/>
            <a:t>Дефицит</a:t>
          </a:r>
          <a:endParaRPr lang="ru-RU" sz="2800" dirty="0"/>
        </a:p>
      </dgm:t>
    </dgm:pt>
    <dgm:pt modelId="{1DF8DCAB-CB8A-4BDD-89CC-A32E7FF06032}" type="parTrans" cxnId="{FB907A26-CCF0-4C9F-9E9C-3364D276D990}">
      <dgm:prSet/>
      <dgm:spPr/>
      <dgm:t>
        <a:bodyPr/>
        <a:lstStyle/>
        <a:p>
          <a:endParaRPr lang="ru-RU"/>
        </a:p>
      </dgm:t>
    </dgm:pt>
    <dgm:pt modelId="{80019B04-CFCB-4CBF-824D-C81369C15A51}" type="sibTrans" cxnId="{FB907A26-CCF0-4C9F-9E9C-3364D276D990}">
      <dgm:prSet/>
      <dgm:spPr/>
      <dgm:t>
        <a:bodyPr/>
        <a:lstStyle/>
        <a:p>
          <a:endParaRPr lang="ru-RU"/>
        </a:p>
      </dgm:t>
    </dgm:pt>
    <dgm:pt modelId="{1D459CF2-C557-4C84-A6C7-5122EB45460C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расходов бюджета над его расходами</a:t>
          </a:r>
          <a:endParaRPr lang="ru-RU" sz="1500" dirty="0"/>
        </a:p>
      </dgm:t>
    </dgm:pt>
    <dgm:pt modelId="{0E4B7ED5-8004-4FCD-A204-8DA07DAAECAC}" type="parTrans" cxnId="{ECDC8D6F-02DB-41E6-9471-E5BBA54F41B1}">
      <dgm:prSet/>
      <dgm:spPr/>
      <dgm:t>
        <a:bodyPr/>
        <a:lstStyle/>
        <a:p>
          <a:endParaRPr lang="ru-RU"/>
        </a:p>
      </dgm:t>
    </dgm:pt>
    <dgm:pt modelId="{1A4E9AD4-38C0-4F9F-A608-53315221B959}" type="sibTrans" cxnId="{ECDC8D6F-02DB-41E6-9471-E5BBA54F41B1}">
      <dgm:prSet/>
      <dgm:spPr/>
      <dgm:t>
        <a:bodyPr/>
        <a:lstStyle/>
        <a:p>
          <a:endParaRPr lang="ru-RU"/>
        </a:p>
      </dgm:t>
    </dgm:pt>
    <dgm:pt modelId="{A2564DD4-863B-4E4F-813D-35D0C8C42BBB}">
      <dgm:prSet phldrT="[Текст]" custT="1"/>
      <dgm:spPr/>
      <dgm:t>
        <a:bodyPr/>
        <a:lstStyle/>
        <a:p>
          <a:r>
            <a:rPr lang="ru-RU" sz="2800" dirty="0" smtClean="0"/>
            <a:t>Профицит</a:t>
          </a:r>
          <a:endParaRPr lang="ru-RU" sz="2800" dirty="0"/>
        </a:p>
      </dgm:t>
    </dgm:pt>
    <dgm:pt modelId="{B581FABB-6CA4-4DBF-816C-493C8ED83936}" type="parTrans" cxnId="{EBCF31C4-D111-4A32-8F4C-F0AB6179D16B}">
      <dgm:prSet/>
      <dgm:spPr/>
      <dgm:t>
        <a:bodyPr/>
        <a:lstStyle/>
        <a:p>
          <a:endParaRPr lang="ru-RU"/>
        </a:p>
      </dgm:t>
    </dgm:pt>
    <dgm:pt modelId="{F5652E49-3040-492E-BDF3-6EB263CC7F94}" type="sibTrans" cxnId="{EBCF31C4-D111-4A32-8F4C-F0AB6179D16B}">
      <dgm:prSet/>
      <dgm:spPr/>
      <dgm:t>
        <a:bodyPr/>
        <a:lstStyle/>
        <a:p>
          <a:endParaRPr lang="ru-RU"/>
        </a:p>
      </dgm:t>
    </dgm:pt>
    <dgm:pt modelId="{2A357F24-06E8-4D15-9F1B-9796EEE8A6CD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доходов бюджета над его расходами</a:t>
          </a:r>
          <a:endParaRPr lang="ru-RU" sz="1500" dirty="0"/>
        </a:p>
      </dgm:t>
    </dgm:pt>
    <dgm:pt modelId="{6EAD459F-4B98-4564-8A64-6C77E0C5DD18}" type="parTrans" cxnId="{095841BE-08CD-42A2-BA4F-E92CB77A5D16}">
      <dgm:prSet/>
      <dgm:spPr/>
      <dgm:t>
        <a:bodyPr/>
        <a:lstStyle/>
        <a:p>
          <a:endParaRPr lang="ru-RU"/>
        </a:p>
      </dgm:t>
    </dgm:pt>
    <dgm:pt modelId="{AB6432C7-9EE4-4648-B9E9-5540563D9B5F}" type="sibTrans" cxnId="{095841BE-08CD-42A2-BA4F-E92CB77A5D16}">
      <dgm:prSet/>
      <dgm:spPr/>
      <dgm:t>
        <a:bodyPr/>
        <a:lstStyle/>
        <a:p>
          <a:endParaRPr lang="ru-RU"/>
        </a:p>
      </dgm:t>
    </dgm:pt>
    <dgm:pt modelId="{0F5B900D-9802-494A-ABCF-692025955EEB}" type="pres">
      <dgm:prSet presAssocID="{06A65B91-DA97-458D-8595-F0A4730F76E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3009B-B81C-4A81-A6F7-0E8ABFE418F8}" type="pres">
      <dgm:prSet presAssocID="{73B1299B-11DF-41FD-8055-34DF8F0EECA4}" presName="linNode" presStyleCnt="0"/>
      <dgm:spPr/>
    </dgm:pt>
    <dgm:pt modelId="{9723F265-CA9E-46F9-AFB9-31B2CB4AEAE8}" type="pres">
      <dgm:prSet presAssocID="{73B1299B-11DF-41FD-8055-34DF8F0EECA4}" presName="parentShp" presStyleLbl="node1" presStyleIdx="0" presStyleCnt="2" custLinFactNeighborY="-63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640C7-8F8D-4E72-9C9E-88107B79F460}" type="pres">
      <dgm:prSet presAssocID="{73B1299B-11DF-41FD-8055-34DF8F0EECA4}" presName="childShp" presStyleLbl="bgAccFollowNode1" presStyleIdx="0" presStyleCnt="2" custLinFactNeighborX="6482" custLinFactNeighborY="-65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55DDD-4215-4482-94D5-26E759C003EB}" type="pres">
      <dgm:prSet presAssocID="{80019B04-CFCB-4CBF-824D-C81369C15A51}" presName="spacing" presStyleCnt="0"/>
      <dgm:spPr/>
    </dgm:pt>
    <dgm:pt modelId="{41A74058-BE89-4537-B1F6-0B7B161EE431}" type="pres">
      <dgm:prSet presAssocID="{A2564DD4-863B-4E4F-813D-35D0C8C42BBB}" presName="linNode" presStyleCnt="0"/>
      <dgm:spPr/>
    </dgm:pt>
    <dgm:pt modelId="{66320CA8-72DD-4714-8ECE-346D0F65B893}" type="pres">
      <dgm:prSet presAssocID="{A2564DD4-863B-4E4F-813D-35D0C8C42BBB}" presName="parentShp" presStyleLbl="node1" presStyleIdx="1" presStyleCnt="2" custScaleY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969D9-1340-4CEA-AF8F-539357CFE562}" type="pres">
      <dgm:prSet presAssocID="{A2564DD4-863B-4E4F-813D-35D0C8C42BBB}" presName="childShp" presStyleLbl="bgAccFollowNode1" presStyleIdx="1" presStyleCnt="2" custLinFactNeighborX="4167" custLinFactNeighborY="-1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4575F-8699-4E8A-AF48-86B9855A1691}" type="presOf" srcId="{73B1299B-11DF-41FD-8055-34DF8F0EECA4}" destId="{9723F265-CA9E-46F9-AFB9-31B2CB4AEAE8}" srcOrd="0" destOrd="0" presId="urn:microsoft.com/office/officeart/2005/8/layout/vList6"/>
    <dgm:cxn modelId="{5E16FB40-CA04-4A2B-BB96-3DEB3B9459CB}" type="presOf" srcId="{A2564DD4-863B-4E4F-813D-35D0C8C42BBB}" destId="{66320CA8-72DD-4714-8ECE-346D0F65B893}" srcOrd="0" destOrd="0" presId="urn:microsoft.com/office/officeart/2005/8/layout/vList6"/>
    <dgm:cxn modelId="{D0AA1491-743F-46C3-8754-CA09E33A5561}" type="presOf" srcId="{2A357F24-06E8-4D15-9F1B-9796EEE8A6CD}" destId="{211969D9-1340-4CEA-AF8F-539357CFE562}" srcOrd="0" destOrd="0" presId="urn:microsoft.com/office/officeart/2005/8/layout/vList6"/>
    <dgm:cxn modelId="{ECDC8D6F-02DB-41E6-9471-E5BBA54F41B1}" srcId="{73B1299B-11DF-41FD-8055-34DF8F0EECA4}" destId="{1D459CF2-C557-4C84-A6C7-5122EB45460C}" srcOrd="0" destOrd="0" parTransId="{0E4B7ED5-8004-4FCD-A204-8DA07DAAECAC}" sibTransId="{1A4E9AD4-38C0-4F9F-A608-53315221B959}"/>
    <dgm:cxn modelId="{F2065FEF-B676-4E4B-AF43-5A6E54831796}" type="presOf" srcId="{1D459CF2-C557-4C84-A6C7-5122EB45460C}" destId="{AFD640C7-8F8D-4E72-9C9E-88107B79F460}" srcOrd="0" destOrd="0" presId="urn:microsoft.com/office/officeart/2005/8/layout/vList6"/>
    <dgm:cxn modelId="{23A24492-8DCF-4DA7-B788-3818D365538E}" type="presOf" srcId="{06A65B91-DA97-458D-8595-F0A4730F76ED}" destId="{0F5B900D-9802-494A-ABCF-692025955EEB}" srcOrd="0" destOrd="0" presId="urn:microsoft.com/office/officeart/2005/8/layout/vList6"/>
    <dgm:cxn modelId="{EBCF31C4-D111-4A32-8F4C-F0AB6179D16B}" srcId="{06A65B91-DA97-458D-8595-F0A4730F76ED}" destId="{A2564DD4-863B-4E4F-813D-35D0C8C42BBB}" srcOrd="1" destOrd="0" parTransId="{B581FABB-6CA4-4DBF-816C-493C8ED83936}" sibTransId="{F5652E49-3040-492E-BDF3-6EB263CC7F94}"/>
    <dgm:cxn modelId="{095841BE-08CD-42A2-BA4F-E92CB77A5D16}" srcId="{A2564DD4-863B-4E4F-813D-35D0C8C42BBB}" destId="{2A357F24-06E8-4D15-9F1B-9796EEE8A6CD}" srcOrd="0" destOrd="0" parTransId="{6EAD459F-4B98-4564-8A64-6C77E0C5DD18}" sibTransId="{AB6432C7-9EE4-4648-B9E9-5540563D9B5F}"/>
    <dgm:cxn modelId="{FB907A26-CCF0-4C9F-9E9C-3364D276D990}" srcId="{06A65B91-DA97-458D-8595-F0A4730F76ED}" destId="{73B1299B-11DF-41FD-8055-34DF8F0EECA4}" srcOrd="0" destOrd="0" parTransId="{1DF8DCAB-CB8A-4BDD-89CC-A32E7FF06032}" sibTransId="{80019B04-CFCB-4CBF-824D-C81369C15A51}"/>
    <dgm:cxn modelId="{16FFABD9-4FA2-4FF2-B86A-5FE18B49D333}" type="presParOf" srcId="{0F5B900D-9802-494A-ABCF-692025955EEB}" destId="{D363009B-B81C-4A81-A6F7-0E8ABFE418F8}" srcOrd="0" destOrd="0" presId="urn:microsoft.com/office/officeart/2005/8/layout/vList6"/>
    <dgm:cxn modelId="{7708497A-9DD6-45D4-B2FC-1295EE811A19}" type="presParOf" srcId="{D363009B-B81C-4A81-A6F7-0E8ABFE418F8}" destId="{9723F265-CA9E-46F9-AFB9-31B2CB4AEAE8}" srcOrd="0" destOrd="0" presId="urn:microsoft.com/office/officeart/2005/8/layout/vList6"/>
    <dgm:cxn modelId="{2D75A22A-2FB6-4FB4-B563-C3C6FF18F425}" type="presParOf" srcId="{D363009B-B81C-4A81-A6F7-0E8ABFE418F8}" destId="{AFD640C7-8F8D-4E72-9C9E-88107B79F460}" srcOrd="1" destOrd="0" presId="urn:microsoft.com/office/officeart/2005/8/layout/vList6"/>
    <dgm:cxn modelId="{5FF57DF2-948B-49DB-872A-5C4E8DB4CDE8}" type="presParOf" srcId="{0F5B900D-9802-494A-ABCF-692025955EEB}" destId="{76C55DDD-4215-4482-94D5-26E759C003EB}" srcOrd="1" destOrd="0" presId="urn:microsoft.com/office/officeart/2005/8/layout/vList6"/>
    <dgm:cxn modelId="{07FFAB3B-91CF-4A18-8C80-19CF8A03FFE7}" type="presParOf" srcId="{0F5B900D-9802-494A-ABCF-692025955EEB}" destId="{41A74058-BE89-4537-B1F6-0B7B161EE431}" srcOrd="2" destOrd="0" presId="urn:microsoft.com/office/officeart/2005/8/layout/vList6"/>
    <dgm:cxn modelId="{EB5B48F4-4AD8-412D-B332-F5D3D4982E5B}" type="presParOf" srcId="{41A74058-BE89-4537-B1F6-0B7B161EE431}" destId="{66320CA8-72DD-4714-8ECE-346D0F65B893}" srcOrd="0" destOrd="0" presId="urn:microsoft.com/office/officeart/2005/8/layout/vList6"/>
    <dgm:cxn modelId="{D9CE59EF-4DCC-46C0-99C6-7A073404F526}" type="presParOf" srcId="{41A74058-BE89-4537-B1F6-0B7B161EE431}" destId="{211969D9-1340-4CEA-AF8F-539357CFE56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6EC219-D1E3-483D-B710-5B9CDF1C4BC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2B10F-DDC9-4820-853A-F2F262996B15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83B8915-FB11-4432-8C45-6557D96921CF}" type="parTrans" cxnId="{04FA572C-3628-4150-A3A9-DE63D7C37967}">
      <dgm:prSet/>
      <dgm:spPr/>
      <dgm:t>
        <a:bodyPr/>
        <a:lstStyle/>
        <a:p>
          <a:endParaRPr lang="ru-RU"/>
        </a:p>
      </dgm:t>
    </dgm:pt>
    <dgm:pt modelId="{4B76CBCA-79AF-4CDA-8597-83D623F0CB41}" type="sibTrans" cxnId="{04FA572C-3628-4150-A3A9-DE63D7C37967}">
      <dgm:prSet/>
      <dgm:spPr/>
      <dgm:t>
        <a:bodyPr/>
        <a:lstStyle/>
        <a:p>
          <a:endParaRPr lang="ru-RU"/>
        </a:p>
      </dgm:t>
    </dgm:pt>
    <dgm:pt modelId="{CA322544-7D03-4EEB-BFD9-27B4B79C489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доходы физических лиц;</a:t>
          </a:r>
          <a:endParaRPr lang="ru-RU" sz="1600" b="1" dirty="0"/>
        </a:p>
      </dgm:t>
    </dgm:pt>
    <dgm:pt modelId="{0BA7505B-0557-4384-98CB-2169EA9972BA}" type="parTrans" cxnId="{E0C08DCA-8A57-47F2-8AE7-76428B9112B2}">
      <dgm:prSet/>
      <dgm:spPr/>
      <dgm:t>
        <a:bodyPr/>
        <a:lstStyle/>
        <a:p>
          <a:endParaRPr lang="ru-RU"/>
        </a:p>
      </dgm:t>
    </dgm:pt>
    <dgm:pt modelId="{76276C9D-F1D1-402D-94EE-5B587C62B117}" type="sibTrans" cxnId="{E0C08DCA-8A57-47F2-8AE7-76428B9112B2}">
      <dgm:prSet/>
      <dgm:spPr/>
      <dgm:t>
        <a:bodyPr/>
        <a:lstStyle/>
        <a:p>
          <a:endParaRPr lang="ru-RU"/>
        </a:p>
      </dgm:t>
    </dgm:pt>
    <dgm:pt modelId="{C3539DC0-494A-4D21-9DCE-39FC2DA6246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C26E9BA-94AF-4F12-B86E-C5791E08C48E}" type="parTrans" cxnId="{83889BA8-08C9-4F58-88F2-20977D91632F}">
      <dgm:prSet/>
      <dgm:spPr/>
      <dgm:t>
        <a:bodyPr/>
        <a:lstStyle/>
        <a:p>
          <a:endParaRPr lang="ru-RU"/>
        </a:p>
      </dgm:t>
    </dgm:pt>
    <dgm:pt modelId="{2EEDB50E-030D-4107-87AC-E278A8341518}" type="sibTrans" cxnId="{83889BA8-08C9-4F58-88F2-20977D91632F}">
      <dgm:prSet/>
      <dgm:spPr/>
      <dgm:t>
        <a:bodyPr/>
        <a:lstStyle/>
        <a:p>
          <a:endParaRPr lang="ru-RU"/>
        </a:p>
      </dgm:t>
    </dgm:pt>
    <dgm:pt modelId="{2590405A-22EA-42DB-91A3-B2F3EC6E05B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dirty="0"/>
        </a:p>
      </dgm:t>
    </dgm:pt>
    <dgm:pt modelId="{A5E33035-2876-49F5-B4F1-AE5011F33F31}" type="parTrans" cxnId="{6462BD3C-D9A6-4B03-A1F7-85C6D44E7C46}">
      <dgm:prSet/>
      <dgm:spPr/>
      <dgm:t>
        <a:bodyPr/>
        <a:lstStyle/>
        <a:p>
          <a:endParaRPr lang="ru-RU"/>
        </a:p>
      </dgm:t>
    </dgm:pt>
    <dgm:pt modelId="{ED76B4D3-2E12-43FC-AB3D-9E4527774915}" type="sibTrans" cxnId="{6462BD3C-D9A6-4B03-A1F7-85C6D44E7C46}">
      <dgm:prSet/>
      <dgm:spPr/>
      <dgm:t>
        <a:bodyPr/>
        <a:lstStyle/>
        <a:p>
          <a:endParaRPr lang="ru-RU"/>
        </a:p>
      </dgm:t>
    </dgm:pt>
    <dgm:pt modelId="{33A3BD37-7F45-4445-90B7-11F5DD6C5E62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7323F4-893B-49DE-9D2E-39829153DEA2}" type="parTrans" cxnId="{8BDC180D-3D58-4D38-988E-2EA47BBEEC84}">
      <dgm:prSet/>
      <dgm:spPr/>
      <dgm:t>
        <a:bodyPr/>
        <a:lstStyle/>
        <a:p>
          <a:endParaRPr lang="ru-RU"/>
        </a:p>
      </dgm:t>
    </dgm:pt>
    <dgm:pt modelId="{787DCA2D-393E-408A-9AB1-7619E796EC17}" type="sibTrans" cxnId="{8BDC180D-3D58-4D38-988E-2EA47BBEEC84}">
      <dgm:prSet/>
      <dgm:spPr/>
      <dgm:t>
        <a:bodyPr/>
        <a:lstStyle/>
        <a:p>
          <a:endParaRPr lang="ru-RU"/>
        </a:p>
      </dgm:t>
    </dgm:pt>
    <dgm:pt modelId="{8F3C3C95-C21D-4876-BD14-D0977C2231C7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dirty="0"/>
        </a:p>
      </dgm:t>
    </dgm:pt>
    <dgm:pt modelId="{1873A511-EE41-499E-945E-A8674D0D6D25}" type="parTrans" cxnId="{9432844D-05C7-48B4-A663-CF64426DC5F0}">
      <dgm:prSet/>
      <dgm:spPr/>
      <dgm:t>
        <a:bodyPr/>
        <a:lstStyle/>
        <a:p>
          <a:endParaRPr lang="ru-RU"/>
        </a:p>
      </dgm:t>
    </dgm:pt>
    <dgm:pt modelId="{DE57E812-C184-416F-8302-4DCBDE1CF808}" type="sibTrans" cxnId="{9432844D-05C7-48B4-A663-CF64426DC5F0}">
      <dgm:prSet/>
      <dgm:spPr/>
      <dgm:t>
        <a:bodyPr/>
        <a:lstStyle/>
        <a:p>
          <a:endParaRPr lang="ru-RU"/>
        </a:p>
      </dgm:t>
    </dgm:pt>
    <dgm:pt modelId="{9392BAE9-6109-4EA0-8657-86CE8B056229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Акцизы;</a:t>
          </a:r>
          <a:endParaRPr lang="ru-RU" sz="1600" b="1" dirty="0"/>
        </a:p>
      </dgm:t>
    </dgm:pt>
    <dgm:pt modelId="{354C6508-C9A6-4DAB-8572-7F75D1052808}" type="parTrans" cxnId="{68A0C8C6-27DE-4CFC-9A65-8C45B856EBA6}">
      <dgm:prSet/>
      <dgm:spPr/>
      <dgm:t>
        <a:bodyPr/>
        <a:lstStyle/>
        <a:p>
          <a:endParaRPr lang="ru-RU"/>
        </a:p>
      </dgm:t>
    </dgm:pt>
    <dgm:pt modelId="{87FB7F65-182C-4984-8457-0CD1D60D755A}" type="sibTrans" cxnId="{68A0C8C6-27DE-4CFC-9A65-8C45B856EBA6}">
      <dgm:prSet/>
      <dgm:spPr/>
      <dgm:t>
        <a:bodyPr/>
        <a:lstStyle/>
        <a:p>
          <a:endParaRPr lang="ru-RU"/>
        </a:p>
      </dgm:t>
    </dgm:pt>
    <dgm:pt modelId="{F31B63E5-A5D7-4F77-8A25-C6EAB1A14FC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Налог, взимаемый в связи с применением упрощенной системы налогообложения;</a:t>
          </a:r>
          <a:endParaRPr lang="ru-RU" sz="1600" b="1" dirty="0"/>
        </a:p>
      </dgm:t>
    </dgm:pt>
    <dgm:pt modelId="{7C24C976-CAFF-46A9-B769-E551D240EE98}" type="parTrans" cxnId="{B2A906C3-A7D5-4F95-A93A-05F0C77053FB}">
      <dgm:prSet/>
      <dgm:spPr/>
      <dgm:t>
        <a:bodyPr/>
        <a:lstStyle/>
        <a:p>
          <a:endParaRPr lang="ru-RU"/>
        </a:p>
      </dgm:t>
    </dgm:pt>
    <dgm:pt modelId="{00D407DE-981A-45C6-A277-EEB8FD585898}" type="sibTrans" cxnId="{B2A906C3-A7D5-4F95-A93A-05F0C77053FB}">
      <dgm:prSet/>
      <dgm:spPr/>
      <dgm:t>
        <a:bodyPr/>
        <a:lstStyle/>
        <a:p>
          <a:endParaRPr lang="ru-RU"/>
        </a:p>
      </dgm:t>
    </dgm:pt>
    <dgm:pt modelId="{3192BCED-8031-40C7-9089-83EE865BAAA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Единый сельскохозяйственный налог;</a:t>
          </a:r>
          <a:endParaRPr lang="ru-RU" sz="1600" b="1" dirty="0"/>
        </a:p>
      </dgm:t>
    </dgm:pt>
    <dgm:pt modelId="{C3C312BD-5C33-47F7-AAEB-22123756A890}" type="parTrans" cxnId="{F78E9D95-3595-4D15-AFC2-EA3150E87C5F}">
      <dgm:prSet/>
      <dgm:spPr/>
      <dgm:t>
        <a:bodyPr/>
        <a:lstStyle/>
        <a:p>
          <a:endParaRPr lang="ru-RU"/>
        </a:p>
      </dgm:t>
    </dgm:pt>
    <dgm:pt modelId="{98DC1B08-C569-4A48-BE6C-753EF9A729C3}" type="sibTrans" cxnId="{F78E9D95-3595-4D15-AFC2-EA3150E87C5F}">
      <dgm:prSet/>
      <dgm:spPr/>
      <dgm:t>
        <a:bodyPr/>
        <a:lstStyle/>
        <a:p>
          <a:endParaRPr lang="ru-RU"/>
        </a:p>
      </dgm:t>
    </dgm:pt>
    <dgm:pt modelId="{D8E9EBDA-145D-482D-9236-B587A079A4CD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имущество физических лиц;</a:t>
          </a:r>
          <a:endParaRPr lang="ru-RU" sz="1600" b="1" dirty="0"/>
        </a:p>
      </dgm:t>
    </dgm:pt>
    <dgm:pt modelId="{3B9653FA-DE9C-4E8E-9398-E8B75FAA3DE1}" type="parTrans" cxnId="{FD975E96-CFC1-472E-A944-B2F41513C7AC}">
      <dgm:prSet/>
      <dgm:spPr/>
      <dgm:t>
        <a:bodyPr/>
        <a:lstStyle/>
        <a:p>
          <a:endParaRPr lang="ru-RU"/>
        </a:p>
      </dgm:t>
    </dgm:pt>
    <dgm:pt modelId="{7418158C-BE56-46F1-9214-90CF75D473B0}" type="sibTrans" cxnId="{FD975E96-CFC1-472E-A944-B2F41513C7AC}">
      <dgm:prSet/>
      <dgm:spPr/>
      <dgm:t>
        <a:bodyPr/>
        <a:lstStyle/>
        <a:p>
          <a:endParaRPr lang="ru-RU"/>
        </a:p>
      </dgm:t>
    </dgm:pt>
    <dgm:pt modelId="{3985CEB5-DC13-4642-B8B9-694FAF10C408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Земельный налог .</a:t>
          </a:r>
          <a:endParaRPr lang="ru-RU" sz="1600" b="1" dirty="0"/>
        </a:p>
      </dgm:t>
    </dgm:pt>
    <dgm:pt modelId="{A09D6365-CD17-421F-9806-2909A50100A4}" type="parTrans" cxnId="{0B7F3D06-DB86-4607-9A5B-EB07C3CAA8DA}">
      <dgm:prSet/>
      <dgm:spPr/>
      <dgm:t>
        <a:bodyPr/>
        <a:lstStyle/>
        <a:p>
          <a:endParaRPr lang="ru-RU"/>
        </a:p>
      </dgm:t>
    </dgm:pt>
    <dgm:pt modelId="{43A44E28-D506-4138-AB4E-598BE39D4E0B}" type="sibTrans" cxnId="{0B7F3D06-DB86-4607-9A5B-EB07C3CAA8DA}">
      <dgm:prSet/>
      <dgm:spPr/>
      <dgm:t>
        <a:bodyPr/>
        <a:lstStyle/>
        <a:p>
          <a:endParaRPr lang="ru-RU"/>
        </a:p>
      </dgm:t>
    </dgm:pt>
    <dgm:pt modelId="{52825480-5C25-42D2-91EA-3DD5739B3A8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8B6590D8-EA8D-4D3F-B5CD-E950582AE822}" type="parTrans" cxnId="{F531D1BC-4035-4FFB-BED5-A489F1397D6B}">
      <dgm:prSet/>
      <dgm:spPr/>
      <dgm:t>
        <a:bodyPr/>
        <a:lstStyle/>
        <a:p>
          <a:endParaRPr lang="ru-RU"/>
        </a:p>
      </dgm:t>
    </dgm:pt>
    <dgm:pt modelId="{58D710E1-8777-4384-8B53-F9DBDB285430}" type="sibTrans" cxnId="{F531D1BC-4035-4FFB-BED5-A489F1397D6B}">
      <dgm:prSet/>
      <dgm:spPr/>
      <dgm:t>
        <a:bodyPr/>
        <a:lstStyle/>
        <a:p>
          <a:endParaRPr lang="ru-RU"/>
        </a:p>
      </dgm:t>
    </dgm:pt>
    <dgm:pt modelId="{2124604A-A1B4-491B-B7BB-8991025B4D4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 Доходы от продажи материальных и нематериальных активов;</a:t>
          </a:r>
          <a:endParaRPr lang="ru-RU" sz="1600" b="1" dirty="0"/>
        </a:p>
      </dgm:t>
    </dgm:pt>
    <dgm:pt modelId="{9F82B017-902F-4E2B-8017-FDABB6F42C13}" type="parTrans" cxnId="{797A03FA-D6EA-4BCC-ACD1-37870B6629E1}">
      <dgm:prSet/>
      <dgm:spPr/>
      <dgm:t>
        <a:bodyPr/>
        <a:lstStyle/>
        <a:p>
          <a:endParaRPr lang="ru-RU"/>
        </a:p>
      </dgm:t>
    </dgm:pt>
    <dgm:pt modelId="{11197A5F-F5A3-402A-911A-AA182C6FC7A4}" type="sibTrans" cxnId="{797A03FA-D6EA-4BCC-ACD1-37870B6629E1}">
      <dgm:prSet/>
      <dgm:spPr/>
      <dgm:t>
        <a:bodyPr/>
        <a:lstStyle/>
        <a:p>
          <a:endParaRPr lang="ru-RU"/>
        </a:p>
      </dgm:t>
    </dgm:pt>
    <dgm:pt modelId="{B7DE0008-5397-4FA0-8685-9AA2B615D8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Штрафы, санкции, возмещение ущерба</a:t>
          </a:r>
          <a:endParaRPr lang="ru-RU" sz="1600" b="1" dirty="0"/>
        </a:p>
      </dgm:t>
    </dgm:pt>
    <dgm:pt modelId="{F702D108-6109-4434-BF30-BC2F5A1CD741}" type="parTrans" cxnId="{81169C16-2ACB-4635-A729-FA28C7C9D761}">
      <dgm:prSet/>
      <dgm:spPr/>
      <dgm:t>
        <a:bodyPr/>
        <a:lstStyle/>
        <a:p>
          <a:endParaRPr lang="ru-RU"/>
        </a:p>
      </dgm:t>
    </dgm:pt>
    <dgm:pt modelId="{AAFEAF17-9198-4278-927A-CB30E5B0A961}" type="sibTrans" cxnId="{81169C16-2ACB-4635-A729-FA28C7C9D761}">
      <dgm:prSet/>
      <dgm:spPr/>
      <dgm:t>
        <a:bodyPr/>
        <a:lstStyle/>
        <a:p>
          <a:endParaRPr lang="ru-RU"/>
        </a:p>
      </dgm:t>
    </dgm:pt>
    <dgm:pt modelId="{53BB405A-7C91-4E09-9A3B-A9C0BFE1C95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FE29AF40-D8F9-4D77-A865-314439AA75A9}" type="parTrans" cxnId="{D6544BD3-8054-45B3-A9FE-16C2E82A7B55}">
      <dgm:prSet/>
      <dgm:spPr/>
      <dgm:t>
        <a:bodyPr/>
        <a:lstStyle/>
        <a:p>
          <a:endParaRPr lang="ru-RU"/>
        </a:p>
      </dgm:t>
    </dgm:pt>
    <dgm:pt modelId="{F10D3F29-AD28-4B9B-B0F1-47842EECA4B6}" type="sibTrans" cxnId="{D6544BD3-8054-45B3-A9FE-16C2E82A7B55}">
      <dgm:prSet/>
      <dgm:spPr/>
      <dgm:t>
        <a:bodyPr/>
        <a:lstStyle/>
        <a:p>
          <a:endParaRPr lang="ru-RU"/>
        </a:p>
      </dgm:t>
    </dgm:pt>
    <dgm:pt modelId="{9605F3A3-A0D4-4F26-ABE4-18B29E99360B}" type="pres">
      <dgm:prSet presAssocID="{446EC219-D1E3-483D-B710-5B9CDF1C4B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97F39-F759-40FC-99D8-B59DBC2E9ED2}" type="pres">
      <dgm:prSet presAssocID="{DB02B10F-DDC9-4820-853A-F2F262996B15}" presName="composite" presStyleCnt="0"/>
      <dgm:spPr/>
    </dgm:pt>
    <dgm:pt modelId="{5B98B7DC-0EE7-4DED-A7ED-987BAC4DB9C1}" type="pres">
      <dgm:prSet presAssocID="{DB02B10F-DDC9-4820-853A-F2F262996B15}" presName="parentText" presStyleLbl="alignNode1" presStyleIdx="0" presStyleCnt="3" custScaleX="120912" custScaleY="122260" custLinFactNeighborX="1843" custLinFactNeighborY="-18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1C7DA-5BAD-4359-8EA1-FED75A13117D}" type="pres">
      <dgm:prSet presAssocID="{DB02B10F-DDC9-4820-853A-F2F262996B15}" presName="descendantText" presStyleLbl="alignAcc1" presStyleIdx="0" presStyleCnt="3" custScaleX="88958" custScaleY="179294" custLinFactNeighborX="188" custLinFactNeighborY="13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6F35-D8E6-43FB-91C9-948E58A8E19E}" type="pres">
      <dgm:prSet presAssocID="{4B76CBCA-79AF-4CDA-8597-83D623F0CB41}" presName="sp" presStyleCnt="0"/>
      <dgm:spPr/>
    </dgm:pt>
    <dgm:pt modelId="{FA6CA3CF-36EA-4F0C-AB72-C20C8F7AA7CF}" type="pres">
      <dgm:prSet presAssocID="{C3539DC0-494A-4D21-9DCE-39FC2DA62467}" presName="composite" presStyleCnt="0"/>
      <dgm:spPr/>
    </dgm:pt>
    <dgm:pt modelId="{CD187842-0613-471F-BE65-5241B8C1D879}" type="pres">
      <dgm:prSet presAssocID="{C3539DC0-494A-4D21-9DCE-39FC2DA62467}" presName="parentText" presStyleLbl="alignNode1" presStyleIdx="1" presStyleCnt="3" custScaleX="123384" custScaleY="118692" custLinFactNeighborX="-3111" custLinFactNeighborY="-2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1BC16-FB2B-4788-BF5D-4361D883DF18}" type="pres">
      <dgm:prSet presAssocID="{C3539DC0-494A-4D21-9DCE-39FC2DA62467}" presName="descendantText" presStyleLbl="alignAcc1" presStyleIdx="1" presStyleCnt="3" custScaleX="87526" custScaleY="165518" custLinFactNeighborX="-919" custLinFactNeighborY="24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42771-0E7D-47EC-95D2-F7E2AA089A7B}" type="pres">
      <dgm:prSet presAssocID="{2EEDB50E-030D-4107-87AC-E278A8341518}" presName="sp" presStyleCnt="0"/>
      <dgm:spPr/>
    </dgm:pt>
    <dgm:pt modelId="{169FBB41-8DBA-45E9-8E36-AB576BE82DAD}" type="pres">
      <dgm:prSet presAssocID="{33A3BD37-7F45-4445-90B7-11F5DD6C5E62}" presName="composite" presStyleCnt="0"/>
      <dgm:spPr/>
    </dgm:pt>
    <dgm:pt modelId="{53A21676-D815-483C-B194-9EF0787EA493}" type="pres">
      <dgm:prSet presAssocID="{33A3BD37-7F45-4445-90B7-11F5DD6C5E62}" presName="parentText" presStyleLbl="alignNode1" presStyleIdx="2" presStyleCnt="3" custScaleX="131909" custLinFactNeighborX="1211" custLinFactNeighborY="103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57F36-B053-44D9-91F4-A009CB613B5F}" type="pres">
      <dgm:prSet presAssocID="{33A3BD37-7F45-4445-90B7-11F5DD6C5E62}" presName="descendantText" presStyleLbl="alignAcc1" presStyleIdx="2" presStyleCnt="3" custScaleX="86407" custScaleY="106857" custLinFactNeighborX="1994" custLinFactNeighborY="10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60FAE-582F-4FA2-A736-AE5B17844AF2}" type="presOf" srcId="{2124604A-A1B4-491B-B7BB-8991025B4D40}" destId="{7C21BC16-FB2B-4788-BF5D-4361D883DF18}" srcOrd="0" destOrd="1" presId="urn:microsoft.com/office/officeart/2005/8/layout/chevron2"/>
    <dgm:cxn modelId="{3858B344-D868-47F7-BAB6-46AF793B7AE7}" type="presOf" srcId="{2590405A-22EA-42DB-91A3-B2F3EC6E05B5}" destId="{7C21BC16-FB2B-4788-BF5D-4361D883DF18}" srcOrd="0" destOrd="0" presId="urn:microsoft.com/office/officeart/2005/8/layout/chevron2"/>
    <dgm:cxn modelId="{0D2F9BB9-637A-404C-B6A5-B5786C1D45FA}" type="presOf" srcId="{446EC219-D1E3-483D-B710-5B9CDF1C4BC9}" destId="{9605F3A3-A0D4-4F26-ABE4-18B29E99360B}" srcOrd="0" destOrd="0" presId="urn:microsoft.com/office/officeart/2005/8/layout/chevron2"/>
    <dgm:cxn modelId="{0B7F3D06-DB86-4607-9A5B-EB07C3CAA8DA}" srcId="{DB02B10F-DDC9-4820-853A-F2F262996B15}" destId="{3985CEB5-DC13-4642-B8B9-694FAF10C408}" srcOrd="6" destOrd="0" parTransId="{A09D6365-CD17-421F-9806-2909A50100A4}" sibTransId="{43A44E28-D506-4138-AB4E-598BE39D4E0B}"/>
    <dgm:cxn modelId="{FD975E96-CFC1-472E-A944-B2F41513C7AC}" srcId="{DB02B10F-DDC9-4820-853A-F2F262996B15}" destId="{D8E9EBDA-145D-482D-9236-B587A079A4CD}" srcOrd="5" destOrd="0" parTransId="{3B9653FA-DE9C-4E8E-9398-E8B75FAA3DE1}" sibTransId="{7418158C-BE56-46F1-9214-90CF75D473B0}"/>
    <dgm:cxn modelId="{6462BD3C-D9A6-4B03-A1F7-85C6D44E7C46}" srcId="{C3539DC0-494A-4D21-9DCE-39FC2DA62467}" destId="{2590405A-22EA-42DB-91A3-B2F3EC6E05B5}" srcOrd="0" destOrd="0" parTransId="{A5E33035-2876-49F5-B4F1-AE5011F33F31}" sibTransId="{ED76B4D3-2E12-43FC-AB3D-9E4527774915}"/>
    <dgm:cxn modelId="{19C40A5B-C418-4BFE-BC20-8E680CE926AA}" type="presOf" srcId="{F31B63E5-A5D7-4F77-8A25-C6EAB1A14FCF}" destId="{F721C7DA-5BAD-4359-8EA1-FED75A13117D}" srcOrd="0" destOrd="3" presId="urn:microsoft.com/office/officeart/2005/8/layout/chevron2"/>
    <dgm:cxn modelId="{87C3DDC2-9CB0-461D-8993-3BD1AF081263}" type="presOf" srcId="{B7DE0008-5397-4FA0-8685-9AA2B615D8CE}" destId="{7C21BC16-FB2B-4788-BF5D-4361D883DF18}" srcOrd="0" destOrd="2" presId="urn:microsoft.com/office/officeart/2005/8/layout/chevron2"/>
    <dgm:cxn modelId="{81169C16-2ACB-4635-A729-FA28C7C9D761}" srcId="{C3539DC0-494A-4D21-9DCE-39FC2DA62467}" destId="{B7DE0008-5397-4FA0-8685-9AA2B615D8CE}" srcOrd="2" destOrd="0" parTransId="{F702D108-6109-4434-BF30-BC2F5A1CD741}" sibTransId="{AAFEAF17-9198-4278-927A-CB30E5B0A961}"/>
    <dgm:cxn modelId="{E0C08DCA-8A57-47F2-8AE7-76428B9112B2}" srcId="{DB02B10F-DDC9-4820-853A-F2F262996B15}" destId="{CA322544-7D03-4EEB-BFD9-27B4B79C4894}" srcOrd="1" destOrd="0" parTransId="{0BA7505B-0557-4384-98CB-2169EA9972BA}" sibTransId="{76276C9D-F1D1-402D-94EE-5B587C62B117}"/>
    <dgm:cxn modelId="{D6544BD3-8054-45B3-A9FE-16C2E82A7B55}" srcId="{DB02B10F-DDC9-4820-853A-F2F262996B15}" destId="{53BB405A-7C91-4E09-9A3B-A9C0BFE1C955}" srcOrd="7" destOrd="0" parTransId="{FE29AF40-D8F9-4D77-A865-314439AA75A9}" sibTransId="{F10D3F29-AD28-4B9B-B0F1-47842EECA4B6}"/>
    <dgm:cxn modelId="{F78E9D95-3595-4D15-AFC2-EA3150E87C5F}" srcId="{DB02B10F-DDC9-4820-853A-F2F262996B15}" destId="{3192BCED-8031-40C7-9089-83EE865BAAA0}" srcOrd="4" destOrd="0" parTransId="{C3C312BD-5C33-47F7-AAEB-22123756A890}" sibTransId="{98DC1B08-C569-4A48-BE6C-753EF9A729C3}"/>
    <dgm:cxn modelId="{04FA572C-3628-4150-A3A9-DE63D7C37967}" srcId="{446EC219-D1E3-483D-B710-5B9CDF1C4BC9}" destId="{DB02B10F-DDC9-4820-853A-F2F262996B15}" srcOrd="0" destOrd="0" parTransId="{883B8915-FB11-4432-8C45-6557D96921CF}" sibTransId="{4B76CBCA-79AF-4CDA-8597-83D623F0CB41}"/>
    <dgm:cxn modelId="{797A03FA-D6EA-4BCC-ACD1-37870B6629E1}" srcId="{C3539DC0-494A-4D21-9DCE-39FC2DA62467}" destId="{2124604A-A1B4-491B-B7BB-8991025B4D40}" srcOrd="1" destOrd="0" parTransId="{9F82B017-902F-4E2B-8017-FDABB6F42C13}" sibTransId="{11197A5F-F5A3-402A-911A-AA182C6FC7A4}"/>
    <dgm:cxn modelId="{9BF131B6-5609-43FA-A119-3245D5370822}" type="presOf" srcId="{D8E9EBDA-145D-482D-9236-B587A079A4CD}" destId="{F721C7DA-5BAD-4359-8EA1-FED75A13117D}" srcOrd="0" destOrd="5" presId="urn:microsoft.com/office/officeart/2005/8/layout/chevron2"/>
    <dgm:cxn modelId="{F47289F6-F300-440A-8FB9-C71302440AF2}" type="presOf" srcId="{C3539DC0-494A-4D21-9DCE-39FC2DA62467}" destId="{CD187842-0613-471F-BE65-5241B8C1D879}" srcOrd="0" destOrd="0" presId="urn:microsoft.com/office/officeart/2005/8/layout/chevron2"/>
    <dgm:cxn modelId="{C9127D31-9D60-4EFD-8C3E-F5B4B200D9DB}" type="presOf" srcId="{9392BAE9-6109-4EA0-8657-86CE8B056229}" destId="{F721C7DA-5BAD-4359-8EA1-FED75A13117D}" srcOrd="0" destOrd="2" presId="urn:microsoft.com/office/officeart/2005/8/layout/chevron2"/>
    <dgm:cxn modelId="{039BE18B-AEC6-4AAE-8F18-465A7C1211E5}" type="presOf" srcId="{3192BCED-8031-40C7-9089-83EE865BAAA0}" destId="{F721C7DA-5BAD-4359-8EA1-FED75A13117D}" srcOrd="0" destOrd="4" presId="urn:microsoft.com/office/officeart/2005/8/layout/chevron2"/>
    <dgm:cxn modelId="{EF7E10B1-22BB-46F5-9889-C410E8E6E7AC}" type="presOf" srcId="{53BB405A-7C91-4E09-9A3B-A9C0BFE1C955}" destId="{F721C7DA-5BAD-4359-8EA1-FED75A13117D}" srcOrd="0" destOrd="7" presId="urn:microsoft.com/office/officeart/2005/8/layout/chevron2"/>
    <dgm:cxn modelId="{F531D1BC-4035-4FFB-BED5-A489F1397D6B}" srcId="{DB02B10F-DDC9-4820-853A-F2F262996B15}" destId="{52825480-5C25-42D2-91EA-3DD5739B3A80}" srcOrd="0" destOrd="0" parTransId="{8B6590D8-EA8D-4D3F-B5CD-E950582AE822}" sibTransId="{58D710E1-8777-4384-8B53-F9DBDB285430}"/>
    <dgm:cxn modelId="{AFE711F0-8120-4853-A12B-989E809B9187}" type="presOf" srcId="{8F3C3C95-C21D-4876-BD14-D0977C2231C7}" destId="{FE457F36-B053-44D9-91F4-A009CB613B5F}" srcOrd="0" destOrd="0" presId="urn:microsoft.com/office/officeart/2005/8/layout/chevron2"/>
    <dgm:cxn modelId="{A8A9C4BD-3AB4-450E-9B16-C1DD79F2D263}" type="presOf" srcId="{CA322544-7D03-4EEB-BFD9-27B4B79C4894}" destId="{F721C7DA-5BAD-4359-8EA1-FED75A13117D}" srcOrd="0" destOrd="1" presId="urn:microsoft.com/office/officeart/2005/8/layout/chevron2"/>
    <dgm:cxn modelId="{CBE5FC53-D53F-4632-948A-27368B713EE3}" type="presOf" srcId="{DB02B10F-DDC9-4820-853A-F2F262996B15}" destId="{5B98B7DC-0EE7-4DED-A7ED-987BAC4DB9C1}" srcOrd="0" destOrd="0" presId="urn:microsoft.com/office/officeart/2005/8/layout/chevron2"/>
    <dgm:cxn modelId="{0827AA6D-7E5A-4304-ADA6-E81200FCAECC}" type="presOf" srcId="{3985CEB5-DC13-4642-B8B9-694FAF10C408}" destId="{F721C7DA-5BAD-4359-8EA1-FED75A13117D}" srcOrd="0" destOrd="6" presId="urn:microsoft.com/office/officeart/2005/8/layout/chevron2"/>
    <dgm:cxn modelId="{9432844D-05C7-48B4-A663-CF64426DC5F0}" srcId="{33A3BD37-7F45-4445-90B7-11F5DD6C5E62}" destId="{8F3C3C95-C21D-4876-BD14-D0977C2231C7}" srcOrd="0" destOrd="0" parTransId="{1873A511-EE41-499E-945E-A8674D0D6D25}" sibTransId="{DE57E812-C184-416F-8302-4DCBDE1CF808}"/>
    <dgm:cxn modelId="{8BDC180D-3D58-4D38-988E-2EA47BBEEC84}" srcId="{446EC219-D1E3-483D-B710-5B9CDF1C4BC9}" destId="{33A3BD37-7F45-4445-90B7-11F5DD6C5E62}" srcOrd="2" destOrd="0" parTransId="{2B7323F4-893B-49DE-9D2E-39829153DEA2}" sibTransId="{787DCA2D-393E-408A-9AB1-7619E796EC17}"/>
    <dgm:cxn modelId="{68A0C8C6-27DE-4CFC-9A65-8C45B856EBA6}" srcId="{DB02B10F-DDC9-4820-853A-F2F262996B15}" destId="{9392BAE9-6109-4EA0-8657-86CE8B056229}" srcOrd="2" destOrd="0" parTransId="{354C6508-C9A6-4DAB-8572-7F75D1052808}" sibTransId="{87FB7F65-182C-4984-8457-0CD1D60D755A}"/>
    <dgm:cxn modelId="{B2A906C3-A7D5-4F95-A93A-05F0C77053FB}" srcId="{DB02B10F-DDC9-4820-853A-F2F262996B15}" destId="{F31B63E5-A5D7-4F77-8A25-C6EAB1A14FCF}" srcOrd="3" destOrd="0" parTransId="{7C24C976-CAFF-46A9-B769-E551D240EE98}" sibTransId="{00D407DE-981A-45C6-A277-EEB8FD585898}"/>
    <dgm:cxn modelId="{13EBC042-3DEA-4C8F-ADD7-98B79394911B}" type="presOf" srcId="{52825480-5C25-42D2-91EA-3DD5739B3A80}" destId="{F721C7DA-5BAD-4359-8EA1-FED75A13117D}" srcOrd="0" destOrd="0" presId="urn:microsoft.com/office/officeart/2005/8/layout/chevron2"/>
    <dgm:cxn modelId="{9B43327C-7450-4A0A-9562-48ACC0A12AB2}" type="presOf" srcId="{33A3BD37-7F45-4445-90B7-11F5DD6C5E62}" destId="{53A21676-D815-483C-B194-9EF0787EA493}" srcOrd="0" destOrd="0" presId="urn:microsoft.com/office/officeart/2005/8/layout/chevron2"/>
    <dgm:cxn modelId="{83889BA8-08C9-4F58-88F2-20977D91632F}" srcId="{446EC219-D1E3-483D-B710-5B9CDF1C4BC9}" destId="{C3539DC0-494A-4D21-9DCE-39FC2DA62467}" srcOrd="1" destOrd="0" parTransId="{2C26E9BA-94AF-4F12-B86E-C5791E08C48E}" sibTransId="{2EEDB50E-030D-4107-87AC-E278A8341518}"/>
    <dgm:cxn modelId="{69DC4148-7887-4C5E-AEC4-A0575AAB331C}" type="presParOf" srcId="{9605F3A3-A0D4-4F26-ABE4-18B29E99360B}" destId="{7F197F39-F759-40FC-99D8-B59DBC2E9ED2}" srcOrd="0" destOrd="0" presId="urn:microsoft.com/office/officeart/2005/8/layout/chevron2"/>
    <dgm:cxn modelId="{4E233320-B2B2-4318-97A1-9FCFE36E7198}" type="presParOf" srcId="{7F197F39-F759-40FC-99D8-B59DBC2E9ED2}" destId="{5B98B7DC-0EE7-4DED-A7ED-987BAC4DB9C1}" srcOrd="0" destOrd="0" presId="urn:microsoft.com/office/officeart/2005/8/layout/chevron2"/>
    <dgm:cxn modelId="{A405195E-99FE-403B-B39B-1F6678F43702}" type="presParOf" srcId="{7F197F39-F759-40FC-99D8-B59DBC2E9ED2}" destId="{F721C7DA-5BAD-4359-8EA1-FED75A13117D}" srcOrd="1" destOrd="0" presId="urn:microsoft.com/office/officeart/2005/8/layout/chevron2"/>
    <dgm:cxn modelId="{90E998DE-BBE6-4916-81EE-B1AFB4B90557}" type="presParOf" srcId="{9605F3A3-A0D4-4F26-ABE4-18B29E99360B}" destId="{127E6F35-D8E6-43FB-91C9-948E58A8E19E}" srcOrd="1" destOrd="0" presId="urn:microsoft.com/office/officeart/2005/8/layout/chevron2"/>
    <dgm:cxn modelId="{2C1EC39F-3AA3-4D9B-BAED-DFEA9FA6DBA4}" type="presParOf" srcId="{9605F3A3-A0D4-4F26-ABE4-18B29E99360B}" destId="{FA6CA3CF-36EA-4F0C-AB72-C20C8F7AA7CF}" srcOrd="2" destOrd="0" presId="urn:microsoft.com/office/officeart/2005/8/layout/chevron2"/>
    <dgm:cxn modelId="{04DCA05E-DFD0-4C2A-9E57-D46CDA9B0569}" type="presParOf" srcId="{FA6CA3CF-36EA-4F0C-AB72-C20C8F7AA7CF}" destId="{CD187842-0613-471F-BE65-5241B8C1D879}" srcOrd="0" destOrd="0" presId="urn:microsoft.com/office/officeart/2005/8/layout/chevron2"/>
    <dgm:cxn modelId="{EDD1821A-5F50-4E9D-9F78-67F5CF4CB66B}" type="presParOf" srcId="{FA6CA3CF-36EA-4F0C-AB72-C20C8F7AA7CF}" destId="{7C21BC16-FB2B-4788-BF5D-4361D883DF18}" srcOrd="1" destOrd="0" presId="urn:microsoft.com/office/officeart/2005/8/layout/chevron2"/>
    <dgm:cxn modelId="{C046C9A3-AD40-4FEC-959D-5E7596C4BE3C}" type="presParOf" srcId="{9605F3A3-A0D4-4F26-ABE4-18B29E99360B}" destId="{59042771-0E7D-47EC-95D2-F7E2AA089A7B}" srcOrd="3" destOrd="0" presId="urn:microsoft.com/office/officeart/2005/8/layout/chevron2"/>
    <dgm:cxn modelId="{5BC7F321-9395-4D51-BB5A-C4B887E6D7FD}" type="presParOf" srcId="{9605F3A3-A0D4-4F26-ABE4-18B29E99360B}" destId="{169FBB41-8DBA-45E9-8E36-AB576BE82DAD}" srcOrd="4" destOrd="0" presId="urn:microsoft.com/office/officeart/2005/8/layout/chevron2"/>
    <dgm:cxn modelId="{414BEE8E-29E1-476D-AAD4-B1ED30BCDA97}" type="presParOf" srcId="{169FBB41-8DBA-45E9-8E36-AB576BE82DAD}" destId="{53A21676-D815-483C-B194-9EF0787EA493}" srcOrd="0" destOrd="0" presId="urn:microsoft.com/office/officeart/2005/8/layout/chevron2"/>
    <dgm:cxn modelId="{72184884-92E1-4683-9332-1A92F8EFA306}" type="presParOf" srcId="{169FBB41-8DBA-45E9-8E36-AB576BE82DAD}" destId="{FE457F36-B053-44D9-91F4-A009CB613B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B7BD0-5074-4C16-9F6A-945EEBFE69E9}">
      <dsp:nvSpPr>
        <dsp:cNvPr id="0" name=""/>
        <dsp:cNvSpPr/>
      </dsp:nvSpPr>
      <dsp:spPr>
        <a:xfrm>
          <a:off x="216029" y="0"/>
          <a:ext cx="3981013" cy="53627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595" y="12566"/>
        <a:ext cx="3955881" cy="523712"/>
      </dsp:txXfrm>
    </dsp:sp>
    <dsp:sp modelId="{BD56E209-9639-493D-8E81-C02A304822B7}">
      <dsp:nvSpPr>
        <dsp:cNvPr id="0" name=""/>
        <dsp:cNvSpPr/>
      </dsp:nvSpPr>
      <dsp:spPr>
        <a:xfrm>
          <a:off x="144013" y="705672"/>
          <a:ext cx="3983754" cy="141805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kern="120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144013" y="705672"/>
        <a:ext cx="2805461" cy="1418051"/>
      </dsp:txXfrm>
    </dsp:sp>
    <dsp:sp modelId="{090B0649-C803-4144-97D5-6E5FA94A7651}">
      <dsp:nvSpPr>
        <dsp:cNvPr id="0" name=""/>
        <dsp:cNvSpPr/>
      </dsp:nvSpPr>
      <dsp:spPr>
        <a:xfrm rot="10800000" flipH="1" flipV="1">
          <a:off x="2880318" y="1152125"/>
          <a:ext cx="1283908" cy="8893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3BE39-50EA-49E2-8BBD-87B7D4FDBF35}">
      <dsp:nvSpPr>
        <dsp:cNvPr id="0" name=""/>
        <dsp:cNvSpPr/>
      </dsp:nvSpPr>
      <dsp:spPr>
        <a:xfrm>
          <a:off x="4248484" y="0"/>
          <a:ext cx="3830541" cy="546312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61285" y="12801"/>
        <a:ext cx="3804939" cy="533511"/>
      </dsp:txXfrm>
    </dsp:sp>
    <dsp:sp modelId="{22C8F94F-4B65-4110-9D4F-C77918B0CDBE}">
      <dsp:nvSpPr>
        <dsp:cNvPr id="0" name=""/>
        <dsp:cNvSpPr/>
      </dsp:nvSpPr>
      <dsp:spPr>
        <a:xfrm>
          <a:off x="4248484" y="683300"/>
          <a:ext cx="3862313" cy="146278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kern="12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248484" y="683300"/>
        <a:ext cx="2719939" cy="1462789"/>
      </dsp:txXfrm>
    </dsp:sp>
    <dsp:sp modelId="{EDCB605D-2D1D-4607-8BA0-F6D12158C9DB}">
      <dsp:nvSpPr>
        <dsp:cNvPr id="0" name=""/>
        <dsp:cNvSpPr/>
      </dsp:nvSpPr>
      <dsp:spPr>
        <a:xfrm>
          <a:off x="7128793" y="1224141"/>
          <a:ext cx="992792" cy="73326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640C7-8F8D-4E72-9C9E-88107B79F460}">
      <dsp:nvSpPr>
        <dsp:cNvPr id="0" name=""/>
        <dsp:cNvSpPr/>
      </dsp:nvSpPr>
      <dsp:spPr>
        <a:xfrm>
          <a:off x="3110745" y="0"/>
          <a:ext cx="4666118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расходов бюджета над его расходами</a:t>
          </a:r>
          <a:endParaRPr lang="ru-RU" sz="1500" kern="1200" dirty="0"/>
        </a:p>
      </dsp:txBody>
      <dsp:txXfrm>
        <a:off x="3110745" y="117382"/>
        <a:ext cx="4313973" cy="704289"/>
      </dsp:txXfrm>
    </dsp:sp>
    <dsp:sp modelId="{9723F265-CA9E-46F9-AFB9-31B2CB4AEAE8}">
      <dsp:nvSpPr>
        <dsp:cNvPr id="0" name=""/>
        <dsp:cNvSpPr/>
      </dsp:nvSpPr>
      <dsp:spPr>
        <a:xfrm>
          <a:off x="0" y="0"/>
          <a:ext cx="3110745" cy="9390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Дефицит</a:t>
          </a:r>
          <a:endParaRPr lang="ru-RU" sz="2800" kern="1200" dirty="0"/>
        </a:p>
      </dsp:txBody>
      <dsp:txXfrm>
        <a:off x="45841" y="45841"/>
        <a:ext cx="3019063" cy="847371"/>
      </dsp:txXfrm>
    </dsp:sp>
    <dsp:sp modelId="{211969D9-1340-4CEA-AF8F-539357CFE562}">
      <dsp:nvSpPr>
        <dsp:cNvPr id="0" name=""/>
        <dsp:cNvSpPr/>
      </dsp:nvSpPr>
      <dsp:spPr>
        <a:xfrm>
          <a:off x="3115302" y="933594"/>
          <a:ext cx="4661561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доходов бюджета над его расходами</a:t>
          </a:r>
          <a:endParaRPr lang="ru-RU" sz="1500" kern="1200" dirty="0"/>
        </a:p>
      </dsp:txBody>
      <dsp:txXfrm>
        <a:off x="3115302" y="1050976"/>
        <a:ext cx="4309416" cy="704289"/>
      </dsp:txXfrm>
    </dsp:sp>
    <dsp:sp modelId="{66320CA8-72DD-4714-8ECE-346D0F65B893}">
      <dsp:nvSpPr>
        <dsp:cNvPr id="0" name=""/>
        <dsp:cNvSpPr/>
      </dsp:nvSpPr>
      <dsp:spPr>
        <a:xfrm>
          <a:off x="3797" y="1033101"/>
          <a:ext cx="3107707" cy="967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Профицит</a:t>
          </a:r>
          <a:endParaRPr lang="ru-RU" sz="2800" kern="1200" dirty="0"/>
        </a:p>
      </dsp:txBody>
      <dsp:txXfrm>
        <a:off x="51050" y="1080354"/>
        <a:ext cx="3013201" cy="873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8B7DC-0EE7-4DED-A7ED-987BAC4DB9C1}">
      <dsp:nvSpPr>
        <dsp:cNvPr id="0" name=""/>
        <dsp:cNvSpPr/>
      </dsp:nvSpPr>
      <dsp:spPr>
        <a:xfrm rot="5400000">
          <a:off x="-121839" y="283591"/>
          <a:ext cx="1843192" cy="127600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61753" y="638003"/>
        <a:ext cx="1276008" cy="567184"/>
      </dsp:txXfrm>
    </dsp:sp>
    <dsp:sp modelId="{F721C7DA-5BAD-4359-8EA1-FED75A13117D}">
      <dsp:nvSpPr>
        <dsp:cNvPr id="0" name=""/>
        <dsp:cNvSpPr/>
      </dsp:nvSpPr>
      <dsp:spPr>
        <a:xfrm rot="5400000">
          <a:off x="4019724" y="-2139176"/>
          <a:ext cx="1756973" cy="6363692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доходы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Акцизы;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Налог, взимаемый в связи с применением упрощенной системы налогообложения;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Единый сельскохозяйственный налог;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имущество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Земельный налог .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1716365" y="249951"/>
        <a:ext cx="6277924" cy="1585437"/>
      </dsp:txXfrm>
    </dsp:sp>
    <dsp:sp modelId="{CD187842-0613-471F-BE65-5241B8C1D879}">
      <dsp:nvSpPr>
        <dsp:cNvPr id="0" name=""/>
        <dsp:cNvSpPr/>
      </dsp:nvSpPr>
      <dsp:spPr>
        <a:xfrm rot="5400000">
          <a:off x="-134180" y="2323220"/>
          <a:ext cx="1789400" cy="130209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09472" y="2730616"/>
        <a:ext cx="1302096" cy="487304"/>
      </dsp:txXfrm>
    </dsp:sp>
    <dsp:sp modelId="{7C21BC16-FB2B-4788-BF5D-4361D883DF18}">
      <dsp:nvSpPr>
        <dsp:cNvPr id="0" name=""/>
        <dsp:cNvSpPr/>
      </dsp:nvSpPr>
      <dsp:spPr>
        <a:xfrm rot="5400000">
          <a:off x="4021076" y="-141833"/>
          <a:ext cx="1621977" cy="626125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 Доходы от продажи материальных и нематериальных активов;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Штрафы, санкции, возмещение ущерба</a:t>
          </a:r>
          <a:endParaRPr lang="ru-RU" sz="1600" b="1" kern="1200" dirty="0"/>
        </a:p>
      </dsp:txBody>
      <dsp:txXfrm rot="-5400000">
        <a:off x="1701439" y="2256982"/>
        <a:ext cx="6182074" cy="1463621"/>
      </dsp:txXfrm>
    </dsp:sp>
    <dsp:sp modelId="{53A21676-D815-483C-B194-9EF0787EA493}">
      <dsp:nvSpPr>
        <dsp:cNvPr id="0" name=""/>
        <dsp:cNvSpPr/>
      </dsp:nvSpPr>
      <dsp:spPr>
        <a:xfrm rot="5400000">
          <a:off x="97313" y="3878760"/>
          <a:ext cx="1507600" cy="1392062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55082" y="4517022"/>
        <a:ext cx="1392062" cy="115538"/>
      </dsp:txXfrm>
    </dsp:sp>
    <dsp:sp modelId="{FE457F36-B053-44D9-91F4-A009CB613B5F}">
      <dsp:nvSpPr>
        <dsp:cNvPr id="0" name=""/>
        <dsp:cNvSpPr/>
      </dsp:nvSpPr>
      <dsp:spPr>
        <a:xfrm rot="5400000">
          <a:off x="3480390" y="2197452"/>
          <a:ext cx="1047134" cy="438393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kern="1200" dirty="0"/>
        </a:p>
      </dsp:txBody>
      <dsp:txXfrm rot="-5400000">
        <a:off x="1811988" y="3916972"/>
        <a:ext cx="4332822" cy="944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 algn="r">
              <a:buNone/>
            </a:pPr>
            <a:fld id="{EFF452D9-2B3A-467C-9084-303A382D5774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520" cy="3721680"/>
          </a:xfrm>
          <a:prstGeom prst="rect">
            <a:avLst/>
          </a:prstGeom>
          <a:ln w="0">
            <a:noFill/>
          </a:ln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0">
              <a:buNone/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sldNum" idx="13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538B78C-B661-43EE-B770-4D7309D7B75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520" cy="3721680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0">
              <a:buNone/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sldNum" idx="14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6C69339-2EE4-486A-ABE8-CBE711572DF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520" cy="3721680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0">
              <a:buNone/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sldNum" idx="15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C3827F1-98A8-4E81-ABF6-823269A52EC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194C54-DCCC-4811-A026-641CE749C17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DF77E6A-415C-4B4F-84B7-5A6E895B602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01425F9-5FBB-4AD2-9AB6-5D3F20C5A17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1610233-DDE5-4FE9-9BF3-9631C2D8782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0B61C94-0A5B-4E18-AEAE-B09D66DC6F4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9BA1B2F-7A0B-4630-BE46-185901C02C4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0CB0040-0916-4FAA-93E1-7B95E9F69C4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4F30CF1-D577-41A2-A115-487163E4A03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8C0EB03-1C4F-45C5-BF9F-50CAB748FF5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114B834-2398-4289-8D03-191C0BB5217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DE7110E-6D84-499F-8D3F-65FFC624934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5C68036-4D32-4E1D-AF7C-9FC733DF12B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A399B0B-5869-4CDB-89D3-FC833602E71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45D1626-E96A-444B-9D02-E2EB489CA00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5B3D849-1ED0-4812-8251-81B124F4DCE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5F2F725-E0BA-401B-A4CE-04CD8461443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BCC6048-854D-4B7C-BF84-641034BD379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30E7AE6-F54A-4EC3-9C4B-6E6CCE7081E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6406736-DB86-436E-B6FF-5FB8ED535E7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8B7E793-17C4-450B-B29D-8FA95A23303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C44E6C4-C1FE-4B2C-9BA9-DFA23037A07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2DD78E6-A229-465C-A9B6-5687E0ACB10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E994C24-6834-4830-A83F-04E0EDB149E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316DA6C-94C5-4EB1-9A2B-E6700815CD8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C24A83E-841F-40D3-B104-2B2A0C9C975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7A51D71-A661-4BF7-AEB9-36D292236C3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775197A-0F05-4FEF-A652-633F9B0B983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52D3239-B2EB-4462-8654-2787CDB55E2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8EE7C8E-E1DA-4470-8C48-9793771B4E7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624209B-7D3A-49E7-BB41-28C37FE71AD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9BFB485-5CF8-40FB-B485-CFB0868F39F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FD2C57-0B5F-4088-B974-E51B7A594AD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588E053-7B7C-4BCB-8632-C1F8009FAA4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9DDA38D-D828-4F3A-A6B4-4D4403A986E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E549F92-86DE-4120-A891-DB6819C8A0A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57B2C5-8A7D-4FE3-9F02-F62D032C3ED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 hidden="1"/>
          <p:cNvSpPr/>
          <p:nvPr/>
        </p:nvSpPr>
        <p:spPr>
          <a:xfrm>
            <a:off x="0" y="6400800"/>
            <a:ext cx="9142920" cy="456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Rectangle 8" hidden="1"/>
          <p:cNvSpPr/>
          <p:nvPr/>
        </p:nvSpPr>
        <p:spPr>
          <a:xfrm>
            <a:off x="0" y="6334200"/>
            <a:ext cx="914292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cxnSp>
        <p:nvCxnSpPr>
          <p:cNvPr id="2" name="Straight Connector 9"/>
          <p:cNvCxnSpPr/>
          <p:nvPr/>
        </p:nvCxnSpPr>
        <p:spPr>
          <a:xfrm>
            <a:off x="894960" y="1737720"/>
            <a:ext cx="7476480" cy="1080"/>
          </a:xfrm>
          <a:prstGeom prst="straightConnector1">
            <a:avLst/>
          </a:prstGeom>
          <a:ln w="6350">
            <a:solidFill>
              <a:srgbClr val="808080"/>
            </a:solidFill>
            <a:round/>
          </a:ln>
        </p:spPr>
      </p:cxnSp>
      <p:sp>
        <p:nvSpPr>
          <p:cNvPr id="3" name="Rectangle 6"/>
          <p:cNvSpPr/>
          <p:nvPr/>
        </p:nvSpPr>
        <p:spPr>
          <a:xfrm>
            <a:off x="2520" y="6400800"/>
            <a:ext cx="9140400" cy="456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Rectangle 7"/>
          <p:cNvSpPr/>
          <p:nvPr/>
        </p:nvSpPr>
        <p:spPr>
          <a:xfrm>
            <a:off x="0" y="6334200"/>
            <a:ext cx="9140400" cy="6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cxnSp>
        <p:nvCxnSpPr>
          <p:cNvPr id="5" name="Straight Connector 8"/>
          <p:cNvCxnSpPr/>
          <p:nvPr/>
        </p:nvCxnSpPr>
        <p:spPr>
          <a:xfrm>
            <a:off x="905400" y="4343400"/>
            <a:ext cx="7407720" cy="1080"/>
          </a:xfrm>
          <a:prstGeom prst="straightConnector1">
            <a:avLst/>
          </a:prstGeom>
          <a:ln w="6350">
            <a:solidFill>
              <a:srgbClr val="808080"/>
            </a:solidFill>
            <a:round/>
          </a:ln>
        </p:spPr>
      </p:cxn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1"/>
          </p:nvPr>
        </p:nvSpPr>
        <p:spPr>
          <a:xfrm>
            <a:off x="2764800" y="6459840"/>
            <a:ext cx="36162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2"/>
          </p:nvPr>
        </p:nvSpPr>
        <p:spPr>
          <a:xfrm>
            <a:off x="7425360" y="6459840"/>
            <a:ext cx="9828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05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53C3196-F72B-4382-9DAE-67C073E81073}" type="slidenum">
              <a:rPr b="0" lang="ru-RU" sz="105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050" spc="-1" strike="noStrike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dt" idx="3"/>
          </p:nvPr>
        </p:nvSpPr>
        <p:spPr>
          <a:xfrm>
            <a:off x="822960" y="6459840"/>
            <a:ext cx="185328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6"/>
          <p:cNvSpPr/>
          <p:nvPr/>
        </p:nvSpPr>
        <p:spPr>
          <a:xfrm>
            <a:off x="0" y="6400800"/>
            <a:ext cx="9142920" cy="456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Rectangle 8"/>
          <p:cNvSpPr/>
          <p:nvPr/>
        </p:nvSpPr>
        <p:spPr>
          <a:xfrm>
            <a:off x="0" y="6334200"/>
            <a:ext cx="914292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cxnSp>
        <p:nvCxnSpPr>
          <p:cNvPr id="49" name="Straight Connector 9"/>
          <p:cNvCxnSpPr/>
          <p:nvPr/>
        </p:nvCxnSpPr>
        <p:spPr>
          <a:xfrm>
            <a:off x="894960" y="1737720"/>
            <a:ext cx="7476480" cy="1080"/>
          </a:xfrm>
          <a:prstGeom prst="straightConnector1">
            <a:avLst/>
          </a:prstGeom>
          <a:ln w="6350">
            <a:solidFill>
              <a:srgbClr val="808080"/>
            </a:solidFill>
            <a:round/>
          </a:ln>
        </p:spPr>
      </p:cxnSp>
      <p:sp>
        <p:nvSpPr>
          <p:cNvPr id="50" name="PlaceHolder 1"/>
          <p:cNvSpPr>
            <a:spLocks noGrp="1"/>
          </p:cNvSpPr>
          <p:nvPr>
            <p:ph type="ftr" idx="4"/>
          </p:nvPr>
        </p:nvSpPr>
        <p:spPr>
          <a:xfrm>
            <a:off x="2764800" y="6459840"/>
            <a:ext cx="36162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ldNum" idx="5"/>
          </p:nvPr>
        </p:nvSpPr>
        <p:spPr>
          <a:xfrm>
            <a:off x="7425360" y="6459840"/>
            <a:ext cx="9828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05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983F405-CB0A-44F3-9716-B2D0F94045F1}" type="slidenum">
              <a:rPr b="0" lang="ru-RU" sz="105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050" spc="-1" strike="noStrike"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6"/>
          </p:nvPr>
        </p:nvSpPr>
        <p:spPr>
          <a:xfrm>
            <a:off x="822960" y="6459840"/>
            <a:ext cx="185328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6" hidden="1"/>
          <p:cNvSpPr/>
          <p:nvPr/>
        </p:nvSpPr>
        <p:spPr>
          <a:xfrm>
            <a:off x="0" y="6400800"/>
            <a:ext cx="9142920" cy="456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Rectangle 8" hidden="1"/>
          <p:cNvSpPr/>
          <p:nvPr/>
        </p:nvSpPr>
        <p:spPr>
          <a:xfrm>
            <a:off x="0" y="6334200"/>
            <a:ext cx="914292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cxnSp>
        <p:nvCxnSpPr>
          <p:cNvPr id="93" name="Straight Connector 9"/>
          <p:cNvCxnSpPr/>
          <p:nvPr/>
        </p:nvCxnSpPr>
        <p:spPr>
          <a:xfrm>
            <a:off x="894960" y="1737720"/>
            <a:ext cx="7476480" cy="1080"/>
          </a:xfrm>
          <a:prstGeom prst="straightConnector1">
            <a:avLst/>
          </a:prstGeom>
          <a:ln w="6350">
            <a:solidFill>
              <a:srgbClr val="808080"/>
            </a:solidFill>
            <a:round/>
          </a:ln>
        </p:spPr>
      </p:cxnSp>
      <p:sp>
        <p:nvSpPr>
          <p:cNvPr id="94" name="Rectangle 4"/>
          <p:cNvSpPr/>
          <p:nvPr/>
        </p:nvSpPr>
        <p:spPr>
          <a:xfrm>
            <a:off x="2520" y="6400800"/>
            <a:ext cx="9140400" cy="456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Rectangle 5"/>
          <p:cNvSpPr/>
          <p:nvPr/>
        </p:nvSpPr>
        <p:spPr>
          <a:xfrm>
            <a:off x="0" y="6334200"/>
            <a:ext cx="9140400" cy="6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PlaceHolder 1"/>
          <p:cNvSpPr>
            <a:spLocks noGrp="1"/>
          </p:cNvSpPr>
          <p:nvPr>
            <p:ph type="ftr" idx="7"/>
          </p:nvPr>
        </p:nvSpPr>
        <p:spPr>
          <a:xfrm>
            <a:off x="2764800" y="6459840"/>
            <a:ext cx="36162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ldNum" idx="8"/>
          </p:nvPr>
        </p:nvSpPr>
        <p:spPr>
          <a:xfrm>
            <a:off x="7425360" y="6459840"/>
            <a:ext cx="9828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05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450D422-BA99-42BE-9462-67241B3DDA63}" type="slidenum">
              <a:rPr b="0" lang="ru-RU" sz="105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050" spc="-1" strike="noStrike">
              <a:latin typeface="Times New Roman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dt" idx="9"/>
          </p:nvPr>
        </p:nvSpPr>
        <p:spPr>
          <a:xfrm>
            <a:off x="822960" y="6459840"/>
            <a:ext cx="185328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chart" Target="../charts/chart13.xml"/><Relationship Id="rId2" Type="http://schemas.openxmlformats.org/officeDocument/2006/relationships/chart" Target="../charts/chart14.xml"/><Relationship Id="rId3" Type="http://schemas.openxmlformats.org/officeDocument/2006/relationships/chart" Target="../charts/chart15.xml"/><Relationship Id="rId4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chart" Target="../charts/chart16.xml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diagramData" Target="../diagrams/data2.xml"/><Relationship Id="rId7" Type="http://schemas.openxmlformats.org/officeDocument/2006/relationships/diagramLayout" Target="../diagrams/layout2.xml"/><Relationship Id="rId8" Type="http://schemas.openxmlformats.org/officeDocument/2006/relationships/diagramQuickStyle" Target="../diagrams/quickStyle2.xml"/><Relationship Id="rId9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11" Type="http://schemas.openxmlformats.org/officeDocument/2006/relationships/slideLayout" Target="../slideLayouts/slideLayout25.xml"/><Relationship Id="rId1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bf9fc"/>
            </a:gs>
            <a:gs pos="100000">
              <a:srgbClr val="dac8e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4" descr="http://st-selpos.ru/images/bg/logo.png"/>
          <p:cNvPicPr/>
          <p:nvPr/>
        </p:nvPicPr>
        <p:blipFill>
          <a:blip r:embed="rId1"/>
          <a:stretch/>
        </p:blipFill>
        <p:spPr>
          <a:xfrm>
            <a:off x="395640" y="0"/>
            <a:ext cx="1401120" cy="2347920"/>
          </a:xfrm>
          <a:prstGeom prst="rect">
            <a:avLst/>
          </a:prstGeom>
          <a:ln w="0">
            <a:noFill/>
          </a:ln>
        </p:spPr>
      </p:pic>
      <p:sp>
        <p:nvSpPr>
          <p:cNvPr id="144" name="TextBox 7"/>
          <p:cNvSpPr/>
          <p:nvPr/>
        </p:nvSpPr>
        <p:spPr>
          <a:xfrm>
            <a:off x="1547640" y="1412640"/>
            <a:ext cx="640764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293" strike="noStrike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ПРОЕКТ БЮДЖЕТА </a:t>
            </a:r>
            <a:endParaRPr b="0" lang="ru-RU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5400" spc="293" strike="noStrike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ДЛЯ ГРАЖДАН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45" name="TextBox 8"/>
          <p:cNvSpPr/>
          <p:nvPr/>
        </p:nvSpPr>
        <p:spPr>
          <a:xfrm>
            <a:off x="4500000" y="4365000"/>
            <a:ext cx="43912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К решению Думы Слободо-Туринского сельского поселения № 16 от 23 ноября 2022 года "О бюджете Слободо-Туринского сельского поселения на 2023 год и плановый период 2024 и 2025 годов</a:t>
            </a: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"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6" name="TextBox 9"/>
          <p:cNvSpPr/>
          <p:nvPr/>
        </p:nvSpPr>
        <p:spPr>
          <a:xfrm>
            <a:off x="1979640" y="620640"/>
            <a:ext cx="4823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Слободо-Туринское</a:t>
            </a: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сельское поселение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7" name="TextBox 10"/>
          <p:cNvSpPr/>
          <p:nvPr/>
        </p:nvSpPr>
        <p:spPr>
          <a:xfrm>
            <a:off x="2195640" y="6381360"/>
            <a:ext cx="5039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Туринская Слобода, 2022 год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3267792259"/>
              </p:ext>
            </p:extLst>
          </p:nvPr>
        </p:nvGraphicFramePr>
        <p:xfrm>
          <a:off x="323640" y="1124640"/>
          <a:ext cx="8208000" cy="532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71" name="Скругленный прямоугольник 2"/>
          <p:cNvSpPr/>
          <p:nvPr/>
        </p:nvSpPr>
        <p:spPr>
          <a:xfrm>
            <a:off x="323640" y="188640"/>
            <a:ext cx="8352000" cy="718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1c1b23"/>
                </a:solidFill>
                <a:latin typeface="Calibri"/>
                <a:ea typeface="DejaVu Sans"/>
              </a:rPr>
              <a:t>ДОХОДЫ БЮДЖЕТА СЛОБОДО-ТУРИНСКОГО СЕЛЬСКОГО ПОСЕЛЕНИЯ 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Скругленный прямоугольник 1"/>
          <p:cNvSpPr/>
          <p:nvPr/>
        </p:nvSpPr>
        <p:spPr>
          <a:xfrm>
            <a:off x="323640" y="188640"/>
            <a:ext cx="8352000" cy="718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1c1b23"/>
                </a:solidFill>
                <a:latin typeface="Calibri"/>
                <a:ea typeface="DejaVu Sans"/>
              </a:rPr>
              <a:t>ДОХОДЫ БЮДЖЕТА В 2023 ГОДУ И ПЛАНОВОМ ПЕРИОДЕ 2024 И 2025 ГОДОВ</a:t>
            </a:r>
            <a:endParaRPr b="0" lang="ru-RU" sz="2000" spc="-1" strike="noStrike">
              <a:latin typeface="Arial"/>
            </a:endParaRPr>
          </a:p>
        </p:txBody>
      </p:sp>
      <p:graphicFrame>
        <p:nvGraphicFramePr>
          <p:cNvPr id="173" name="Диаграмма 2"/>
          <p:cNvGraphicFramePr/>
          <p:nvPr/>
        </p:nvGraphicFramePr>
        <p:xfrm>
          <a:off x="323640" y="1052640"/>
          <a:ext cx="4679280" cy="331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74" name="Диаграмма 3"/>
          <p:cNvGraphicFramePr/>
          <p:nvPr/>
        </p:nvGraphicFramePr>
        <p:xfrm>
          <a:off x="4247280" y="1412640"/>
          <a:ext cx="5220000" cy="359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5" name="Диаграмма 4"/>
          <p:cNvGraphicFramePr/>
          <p:nvPr/>
        </p:nvGraphicFramePr>
        <p:xfrm>
          <a:off x="675720" y="3789000"/>
          <a:ext cx="4679280" cy="331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Скругленный прямоугольник 1"/>
          <p:cNvSpPr/>
          <p:nvPr/>
        </p:nvSpPr>
        <p:spPr>
          <a:xfrm>
            <a:off x="323640" y="188640"/>
            <a:ext cx="8352000" cy="862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1c1b23"/>
                </a:solidFill>
                <a:latin typeface="Calibri"/>
                <a:ea typeface="DejaVu Sans"/>
              </a:rPr>
              <a:t>ОСНОВНЫЕ ДОХОДНЫЕ ИСТОЧНИКИ БЮДЖЕТА</a:t>
            </a: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177" name="Таблица 2"/>
          <p:cNvGraphicFramePr/>
          <p:nvPr/>
        </p:nvGraphicFramePr>
        <p:xfrm>
          <a:off x="323640" y="1124640"/>
          <a:ext cx="8352360" cy="5245200"/>
        </p:xfrm>
        <a:graphic>
          <a:graphicData uri="http://schemas.openxmlformats.org/drawingml/2006/table">
            <a:tbl>
              <a:tblPr/>
              <a:tblGrid>
                <a:gridCol w="4104360"/>
                <a:gridCol w="1224000"/>
                <a:gridCol w="936000"/>
                <a:gridCol w="1008000"/>
                <a:gridCol w="1080360"/>
              </a:tblGrid>
              <a:tr h="370800"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Наименование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 gridSpan="4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Утверждено, всего тыс. руб.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70800"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2022 год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2023 год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2024 год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2025 год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883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1) Налоговые и неналоговые доходы в т.ч.: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23030,5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28190,0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29035,0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30354,0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2883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Налог на доход физ. лиц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2745,0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3036,0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3166,0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3311,0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16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Акцизы по подакцизным товарам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14933,0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16651,0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17317,0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18010,0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484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Налог, взимаемый в связи с упрощенной системой налогообложения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91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Единый сельскохозяйственный налог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8,0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9,0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9,0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9,0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Налог на имущество физ.лиц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1671,0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2201,0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2245,0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2719,0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063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Земельный налог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3116,0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5856,0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5856,0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5856,0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484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Доход от использования имущества, находящегося в муниципальной собственности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253,5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274,0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279,0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286,0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484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215,0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163,0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163,0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163,0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2883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92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Инициативные платежи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88,0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2883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2) Безвозмездные поступления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216819,1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114399,4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99834,1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97329,6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175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Всего доходов: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239849,6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142529,4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128869,1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127683,6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Диаграмма 1"/>
          <p:cNvGraphicFramePr/>
          <p:nvPr/>
        </p:nvGraphicFramePr>
        <p:xfrm>
          <a:off x="-154800" y="1080360"/>
          <a:ext cx="9514800" cy="549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79" name="Скругленный прямоугольник 2"/>
          <p:cNvSpPr/>
          <p:nvPr/>
        </p:nvSpPr>
        <p:spPr>
          <a:xfrm>
            <a:off x="323640" y="217440"/>
            <a:ext cx="8352000" cy="862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1c1b23"/>
                </a:solidFill>
                <a:latin typeface="Calibri"/>
                <a:ea typeface="DejaVu Sans"/>
              </a:rPr>
              <a:t>СТРУКТУРА РАСХОДОВ БЮДЖЕТА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1c1b23"/>
                </a:solidFill>
                <a:latin typeface="Calibri"/>
                <a:ea typeface="DejaVu Sans"/>
              </a:rPr>
              <a:t>НА 2023 ГОД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Скругленный прямоугольник 1"/>
          <p:cNvSpPr/>
          <p:nvPr/>
        </p:nvSpPr>
        <p:spPr>
          <a:xfrm>
            <a:off x="323640" y="188640"/>
            <a:ext cx="8352000" cy="10789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fffff"/>
            </a:solidFill>
            <a:round/>
          </a:ln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НАЦИОНАЛЬНАЯ ОБОРОНА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81" name="Скругленный прямоугольник 2"/>
          <p:cNvSpPr/>
          <p:nvPr/>
        </p:nvSpPr>
        <p:spPr>
          <a:xfrm>
            <a:off x="323640" y="1457280"/>
            <a:ext cx="8352000" cy="1034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74ea9"/>
              </a:gs>
              <a:gs pos="100000">
                <a:srgbClr val="d5f5c0"/>
              </a:gs>
            </a:gsLst>
            <a:lin ang="13500000"/>
          </a:gradFill>
          <a:ln>
            <a:solidFill>
              <a:srgbClr val="00b050"/>
            </a:solidFill>
            <a:round/>
          </a:ln>
          <a:effectLst>
            <a:glow rad="101520">
              <a:srgbClr val="706be0">
                <a:alpha val="40000"/>
              </a:srgbClr>
            </a:glow>
          </a:effectLst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Непрограммные направления деятельности – 672,9</a:t>
            </a:r>
            <a:r>
              <a:rPr b="1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тыс. руб</a:t>
            </a:r>
            <a:r>
              <a:rPr b="0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82" name="Стрелка вниз 3"/>
          <p:cNvSpPr/>
          <p:nvPr/>
        </p:nvSpPr>
        <p:spPr>
          <a:xfrm>
            <a:off x="3996000" y="2736360"/>
            <a:ext cx="1006920" cy="1078920"/>
          </a:xfrm>
          <a:prstGeom prst="downArrow">
            <a:avLst>
              <a:gd name="adj1" fmla="val 37402"/>
              <a:gd name="adj2" fmla="val 42441"/>
            </a:avLst>
          </a:prstGeom>
          <a:gradFill rotWithShape="0">
            <a:gsLst>
              <a:gs pos="0">
                <a:srgbClr val="bdf297"/>
              </a:gs>
              <a:gs pos="100000">
                <a:srgbClr val="d5f5c0"/>
              </a:gs>
            </a:gsLst>
            <a:lin ang="16200000"/>
          </a:gradFill>
          <a:ln>
            <a:solidFill>
              <a:srgbClr val="00b050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Скругленный прямоугольник 4"/>
          <p:cNvSpPr/>
          <p:nvPr/>
        </p:nvSpPr>
        <p:spPr>
          <a:xfrm>
            <a:off x="323640" y="4149000"/>
            <a:ext cx="8352000" cy="1871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74ea9"/>
              </a:gs>
              <a:gs pos="100000">
                <a:srgbClr val="d5f5c0"/>
              </a:gs>
            </a:gsLst>
            <a:lin ang="13500000"/>
          </a:gradFill>
          <a:ln>
            <a:solidFill>
              <a:srgbClr val="00b050"/>
            </a:solidFill>
            <a:round/>
          </a:ln>
          <a:effectLst>
            <a:glow rad="101520">
              <a:srgbClr val="71b7c9">
                <a:alpha val="40000"/>
              </a:srgbClr>
            </a:glow>
          </a:effectLst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Осуществление первичного воинского учета на территориях, где отсутствуют военные комиссариаты – 672,9</a:t>
            </a:r>
            <a:r>
              <a:rPr b="1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тыс. руб.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Скругленный прямоугольник 1"/>
          <p:cNvSpPr/>
          <p:nvPr/>
        </p:nvSpPr>
        <p:spPr>
          <a:xfrm>
            <a:off x="323640" y="188640"/>
            <a:ext cx="8352000" cy="1258920"/>
          </a:xfrm>
          <a:prstGeom prst="roundRect">
            <a:avLst>
              <a:gd name="adj" fmla="val 16667"/>
            </a:avLst>
          </a:prstGeom>
          <a:blipFill rotWithShape="0">
            <a:blip r:embed="rId1"/>
            <a:srcRect/>
            <a:stretch/>
          </a:blipFill>
          <a:ln>
            <a:solidFill>
              <a:srgbClr val="ffffff"/>
            </a:solidFill>
            <a:round/>
          </a:ln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НАЦИОНАЛЬНАЯ БЕЗОПАСНОСТЬ И ПРАВООХРАНИТЕЛЬНАЯ ДЕЯТЕЛЬСНОСТЬ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85" name="Скругленный прямоугольник 2"/>
          <p:cNvSpPr/>
          <p:nvPr/>
        </p:nvSpPr>
        <p:spPr>
          <a:xfrm>
            <a:off x="467640" y="1628640"/>
            <a:ext cx="7775640" cy="1655280"/>
          </a:xfrm>
          <a:prstGeom prst="roundRect">
            <a:avLst>
              <a:gd name="adj" fmla="val 29397"/>
            </a:avLst>
          </a:prstGeom>
          <a:gradFill rotWithShape="0">
            <a:gsLst>
              <a:gs pos="0">
                <a:srgbClr val="deefff"/>
              </a:gs>
              <a:gs pos="100000">
                <a:srgbClr val="95d0ff"/>
              </a:gs>
            </a:gsLst>
            <a:lin ang="18900000"/>
          </a:gradFill>
          <a:ln>
            <a:solidFill>
              <a:srgbClr val="00b0f0"/>
            </a:solidFill>
            <a:round/>
          </a:ln>
          <a:effectLst>
            <a:glow rad="101520">
              <a:srgbClr val="706be0">
                <a:alpha val="40000"/>
              </a:srgbClr>
            </a:glow>
          </a:effectLst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Подпрограмма «Обеспечение безопасности жизнедеятельности населения на территории Слободо-Туринского сельского поселения – 646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,0 тыс. руб.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86" name="Стрелка вниз 3"/>
          <p:cNvSpPr/>
          <p:nvPr/>
        </p:nvSpPr>
        <p:spPr>
          <a:xfrm>
            <a:off x="5868000" y="3465000"/>
            <a:ext cx="1006920" cy="934920"/>
          </a:xfrm>
          <a:prstGeom prst="downArrow">
            <a:avLst>
              <a:gd name="adj1" fmla="val 37402"/>
              <a:gd name="adj2" fmla="val 42441"/>
            </a:avLst>
          </a:prstGeom>
          <a:gradFill rotWithShape="0">
            <a:gsLst>
              <a:gs pos="0">
                <a:srgbClr val="95d0ff"/>
              </a:gs>
              <a:gs pos="100000">
                <a:srgbClr val="bee0ff"/>
              </a:gs>
            </a:gsLst>
            <a:lin ang="8100000"/>
          </a:gradFill>
          <a:ln>
            <a:solidFill>
              <a:srgbClr val="00b0f0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Скругленный прямоугольник 4"/>
          <p:cNvSpPr/>
          <p:nvPr/>
        </p:nvSpPr>
        <p:spPr>
          <a:xfrm>
            <a:off x="539640" y="4581000"/>
            <a:ext cx="7919640" cy="1655280"/>
          </a:xfrm>
          <a:prstGeom prst="roundRect">
            <a:avLst>
              <a:gd name="adj" fmla="val 18544"/>
            </a:avLst>
          </a:prstGeom>
          <a:gradFill rotWithShape="0">
            <a:gsLst>
              <a:gs pos="0">
                <a:srgbClr val="deefff"/>
              </a:gs>
              <a:gs pos="100000">
                <a:srgbClr val="95d0ff"/>
              </a:gs>
            </a:gsLst>
            <a:lin ang="18900000"/>
          </a:gradFill>
          <a:ln>
            <a:solidFill>
              <a:srgbClr val="00b0f0"/>
            </a:solidFill>
            <a:round/>
          </a:ln>
          <a:effectLst>
            <a:glow rad="101520">
              <a:srgbClr val="706be0">
                <a:alpha val="40000"/>
              </a:srgbClr>
            </a:glow>
          </a:effectLst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Установка и обслуживание водозаборных колодцев, устройство и обустройство пожарных водоемов, противопожарная пропаганда, опахивание населенных пунктов– 646,0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тыс. руб.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2" descr="C:\Users\Андрей\Desktop\Бюджет для граждан 2018\37c0643de55b38e267a61f64b49a8571.jpg"/>
          <p:cNvPicPr/>
          <p:nvPr/>
        </p:nvPicPr>
        <p:blipFill>
          <a:blip r:embed="rId1"/>
          <a:stretch/>
        </p:blipFill>
        <p:spPr>
          <a:xfrm>
            <a:off x="0" y="886320"/>
            <a:ext cx="9119160" cy="5948280"/>
          </a:xfrm>
          <a:prstGeom prst="rect">
            <a:avLst/>
          </a:prstGeom>
          <a:ln w="0">
            <a:noFill/>
          </a:ln>
        </p:spPr>
      </p:pic>
      <p:sp>
        <p:nvSpPr>
          <p:cNvPr id="189" name="Скругленный прямоугольник 1"/>
          <p:cNvSpPr/>
          <p:nvPr/>
        </p:nvSpPr>
        <p:spPr>
          <a:xfrm>
            <a:off x="430920" y="30600"/>
            <a:ext cx="8352000" cy="502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98486"/>
              </a:gs>
              <a:gs pos="100000">
                <a:srgbClr val="acbcbf"/>
              </a:gs>
            </a:gsLst>
            <a:lin ang="8100000"/>
          </a:gradFill>
          <a:ln>
            <a:solidFill>
              <a:srgbClr val="ffffff"/>
            </a:solidFill>
            <a:round/>
          </a:ln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НАЦИОНАЛЬНАЯ ЭКОНОМИКА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0" name="Прямоугольник 2"/>
          <p:cNvSpPr/>
          <p:nvPr/>
        </p:nvSpPr>
        <p:spPr>
          <a:xfrm>
            <a:off x="251640" y="620640"/>
            <a:ext cx="2087280" cy="2159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dir="t" rig="threePt"/>
          </a:scene3d>
          <a:sp3d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Подпрограмма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«Обеспечение общественной безопасности населения на территории Слободо-Туринского сельского поселения –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133,0 тыс. руб.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91" name="Стрелка вниз 3"/>
          <p:cNvSpPr/>
          <p:nvPr/>
        </p:nvSpPr>
        <p:spPr>
          <a:xfrm>
            <a:off x="899640" y="2853000"/>
            <a:ext cx="646920" cy="718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Прямоугольник 4"/>
          <p:cNvSpPr/>
          <p:nvPr/>
        </p:nvSpPr>
        <p:spPr>
          <a:xfrm>
            <a:off x="179640" y="3645000"/>
            <a:ext cx="2159280" cy="2159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Мероприятия в области водохозяйственных отношений –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133,0 тыс. руб.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93" name="Прямоугольник 5"/>
          <p:cNvSpPr/>
          <p:nvPr/>
        </p:nvSpPr>
        <p:spPr>
          <a:xfrm>
            <a:off x="2483640" y="548640"/>
            <a:ext cx="4319280" cy="13669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dir="t" rig="threePt"/>
          </a:scene3d>
          <a:sp3d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Подпрограмма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«Развитие транспорта и дорожного хозяйства Слободо-Туринского сельского поселения–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28928,0 тыс. руб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94" name="Стрелка вниз 6"/>
          <p:cNvSpPr/>
          <p:nvPr/>
        </p:nvSpPr>
        <p:spPr>
          <a:xfrm>
            <a:off x="3780000" y="1917000"/>
            <a:ext cx="1655280" cy="286920"/>
          </a:xfrm>
          <a:prstGeom prst="downArrow">
            <a:avLst>
              <a:gd name="adj1" fmla="val 45520"/>
              <a:gd name="adj2" fmla="val 4703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Прямоугольник 7"/>
          <p:cNvSpPr/>
          <p:nvPr/>
        </p:nvSpPr>
        <p:spPr>
          <a:xfrm>
            <a:off x="2483640" y="2205000"/>
            <a:ext cx="4319280" cy="646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>
            <a:bevelT prst="cross"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Организация паромной переправы–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1045,0 тыс. руб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96" name="Прямоугольник 8"/>
          <p:cNvSpPr/>
          <p:nvPr/>
        </p:nvSpPr>
        <p:spPr>
          <a:xfrm>
            <a:off x="2483640" y="2997000"/>
            <a:ext cx="4319280" cy="790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>
            <a:bevelT prst="cross"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Транспортное обслуживание населения –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800 тыс. руб.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97" name="Прямоугольник 9"/>
          <p:cNvSpPr/>
          <p:nvPr/>
        </p:nvSpPr>
        <p:spPr>
          <a:xfrm>
            <a:off x="2483640" y="3861000"/>
            <a:ext cx="4319280" cy="790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>
            <a:bevelT prst="cross"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Содержание автодорог общ. пользования местного значения  –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6000,0 тыс. руб.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98" name="Прямоугольник 10"/>
          <p:cNvSpPr/>
          <p:nvPr/>
        </p:nvSpPr>
        <p:spPr>
          <a:xfrm>
            <a:off x="2483640" y="4797000"/>
            <a:ext cx="4319280" cy="862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>
            <a:bevelT prst="cross"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Капитальный и текущий ремонт автодорог общ. пользования  –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8308,3 тыс. руб.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99" name="Прямоугольник 12"/>
          <p:cNvSpPr/>
          <p:nvPr/>
        </p:nvSpPr>
        <p:spPr>
          <a:xfrm>
            <a:off x="7020360" y="620640"/>
            <a:ext cx="1762560" cy="2735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dir="t" rig="threePt"/>
          </a:scene3d>
          <a:sp3d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Подпрограмма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«Развитие градостроительной деятельности  –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1451,0 тыс. руб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00" name="Прямоугольник 1"/>
          <p:cNvSpPr/>
          <p:nvPr/>
        </p:nvSpPr>
        <p:spPr>
          <a:xfrm>
            <a:off x="2483640" y="4797000"/>
            <a:ext cx="4319280" cy="168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dir="t" rig="threePt"/>
          </a:scene3d>
          <a:sp3d>
            <a:bevelT prst="cross"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Капитальный и текущий ремонт автодорог общ. пользования  –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16280,0 тыс. руб.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Приобретение основных средств для транспортного обслуживания населения — 4803,0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Скругленный прямоугольник 1"/>
          <p:cNvSpPr/>
          <p:nvPr/>
        </p:nvSpPr>
        <p:spPr>
          <a:xfrm>
            <a:off x="395640" y="188640"/>
            <a:ext cx="8352000" cy="50292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ЖИЛИЩНО-КОММУНАЛЬНОЕ ХОЗЯЙСТВО</a:t>
            </a:r>
            <a:endParaRPr b="0" lang="ru-RU" sz="2400" spc="-1" strike="noStrike">
              <a:latin typeface="Arial"/>
            </a:endParaRPr>
          </a:p>
        </p:txBody>
      </p:sp>
      <p:grpSp>
        <p:nvGrpSpPr>
          <p:cNvPr id="202" name="Diagram4"/>
          <p:cNvGrpSpPr/>
          <p:nvPr/>
        </p:nvGrpSpPr>
        <p:grpSpPr>
          <a:xfrm>
            <a:off x="323640" y="836640"/>
            <a:ext cx="8136000" cy="5832360"/>
            <a:chOff x="323640" y="836640"/>
            <a:chExt cx="8136000" cy="5832360"/>
          </a:xfrm>
        </p:grpSpPr>
        <p:sp>
          <p:nvSpPr>
            <p:cNvPr id="203" name=""/>
            <p:cNvSpPr/>
            <p:nvPr/>
          </p:nvSpPr>
          <p:spPr>
            <a:xfrm>
              <a:off x="323640" y="836640"/>
              <a:ext cx="8136000" cy="583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" name=""/>
            <p:cNvSpPr/>
            <p:nvPr/>
          </p:nvSpPr>
          <p:spPr>
            <a:xfrm>
              <a:off x="327600" y="836640"/>
              <a:ext cx="2300040" cy="58323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ad84c6">
                  <a:hueOff val="0"/>
                  <a:satOff val="0"/>
                  <a:lumOff val="0"/>
                  <a:alphaOff val="0"/>
                </a:srgbClr>
              </a:solidFill>
            </a:ln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z="-300000" prstMaterial="plastic"/>
          </p:spPr>
          <p:style>
            <a:lnRef idx="1"/>
            <a:fillRef idx="0"/>
            <a:effectRef idx="0"/>
            <a:fontRef idx="minor"/>
          </p:style>
          <p:txBody>
            <a:bodyPr numCol="1" spcCol="1440" lIns="57240" rIns="57240" tIns="114480" bIns="4197240" anchor="ctr">
              <a:noAutofit/>
            </a:bodyPr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r>
                <a:rPr b="0" lang="ru-RU" sz="15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Подпрограмма «Жилищное хозяйство» – </a:t>
              </a:r>
              <a:endParaRPr b="0" lang="ru-RU" sz="15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r>
                <a:rPr b="1" lang="ru-RU" sz="15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9033,8 тыс. руб</a:t>
              </a:r>
              <a:r>
                <a:rPr b="0" lang="ru-RU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.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595080" y="2406600"/>
              <a:ext cx="1839960" cy="132732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algn="br" blurRad="38160" dir="2700000" dist="25455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/>
            <a:fillRef idx="0"/>
            <a:effectRef idx="2"/>
            <a:fontRef idx="minor"/>
          </p:style>
          <p:txBody>
            <a:bodyPr numCol="1" spcCol="1440" lIns="69480" rIns="30600" tIns="61920" bIns="6192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Мероприятия по переселению граждан из жилых домов, признанных непригодными для проживания </a:t>
              </a:r>
              <a:r>
                <a:rPr b="0" lang="ru-RU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– 7772,8</a:t>
              </a:r>
              <a:r>
                <a:rPr b="1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тыс.руб.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595080" y="3827160"/>
              <a:ext cx="1839960" cy="8679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algn="br" blurRad="38160" dir="2700000" dist="25455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/>
            <a:fillRef idx="0"/>
            <a:effectRef idx="2"/>
            <a:fontRef idx="minor"/>
          </p:style>
          <p:txBody>
            <a:bodyPr numCol="1" spcCol="1440" lIns="56160" rIns="30600" tIns="48600" bIns="48240" anchor="ctr">
              <a:noAutofit/>
            </a:bodyPr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Мероприятия по кап. ремонту общего имущества муницип. жилищного фонда – 399,0</a:t>
              </a:r>
              <a:r>
                <a:rPr b="1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тыс. руб.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583200" y="4799160"/>
              <a:ext cx="1839960" cy="6321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algn="br" blurRad="38160" dir="2700000" dist="25455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/>
            <a:fillRef idx="0"/>
            <a:effectRef idx="2"/>
            <a:fontRef idx="minor"/>
          </p:style>
          <p:txBody>
            <a:bodyPr numCol="1" spcCol="1440" lIns="48960" rIns="30600" tIns="41400" bIns="41760" anchor="ctr">
              <a:noAutofit/>
            </a:bodyPr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Мероприятия по сносу ветхого жилья – 550,0</a:t>
              </a:r>
              <a:r>
                <a:rPr b="1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тыс. руб</a:t>
              </a: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.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583200" y="5590440"/>
              <a:ext cx="1839960" cy="87228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algn="br" blurRad="38160" dir="2700000" dist="25455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/>
            <a:fillRef idx="0"/>
            <a:effectRef idx="2"/>
            <a:fontRef idx="minor"/>
          </p:style>
          <p:txBody>
            <a:bodyPr numCol="1" spcCol="1440" lIns="56160" rIns="30600" tIns="48600" bIns="48600" anchor="ctr">
              <a:noAutofit/>
            </a:bodyPr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Обязательные платежи на проведение капитального ремонта – 312,0</a:t>
              </a:r>
              <a:r>
                <a:rPr b="1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тыс. руб.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2844000" y="836640"/>
              <a:ext cx="3182760" cy="58323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ad84c6">
                  <a:hueOff val="0"/>
                  <a:satOff val="0"/>
                  <a:lumOff val="0"/>
                  <a:alphaOff val="0"/>
                </a:srgbClr>
              </a:solidFill>
            </a:ln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z="-300000" prstMaterial="plastic"/>
          </p:spPr>
          <p:style>
            <a:lnRef idx="1"/>
            <a:fillRef idx="0"/>
            <a:effectRef idx="0"/>
            <a:fontRef idx="minor"/>
          </p:style>
          <p:txBody>
            <a:bodyPr numCol="1" spcCol="1440" lIns="57240" rIns="57240" tIns="114480" bIns="4197240" anchor="ctr">
              <a:noAutofit/>
            </a:bodyPr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r>
                <a:rPr b="0" lang="ru-RU" sz="15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Подпрограмма «Развитие и модернизация коммунальной инфраструктуры Слободо-Туринского сельского поселения» – </a:t>
              </a:r>
              <a:r>
                <a:rPr b="1" lang="ru-RU" sz="15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13276,6 тыс. руб</a:t>
              </a:r>
              <a:endParaRPr b="0" lang="ru-RU" sz="15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endParaRPr b="0" lang="ru-RU" sz="1500" spc="-1" strike="noStrike">
                <a:latin typeface="Arial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3129480" y="2272320"/>
              <a:ext cx="2885040" cy="25758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algn="br" blurRad="38160" dir="2700000" dist="25455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/>
            <a:fillRef idx="0"/>
            <a:effectRef idx="2"/>
            <a:fontRef idx="minor"/>
          </p:style>
          <p:txBody>
            <a:bodyPr numCol="1" spcCol="1440" lIns="106200" rIns="30600" tIns="98640" bIns="98280" anchor="ctr">
              <a:noAutofit/>
            </a:bodyPr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Мероприятия по модернизации и повышению энергоэффективности  коммунальных услуг – 7970,0</a:t>
              </a:r>
              <a:r>
                <a:rPr b="1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тыс. руб.:</a:t>
              </a:r>
              <a:endParaRPr b="0" lang="ru-RU" sz="12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349"/>
                </a:spcAft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Модернизация и повышение энергоэффективности коммунальных систем – 400,0 </a:t>
              </a:r>
              <a:endParaRPr b="0" lang="ru-RU" sz="10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349"/>
                </a:spcAft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Муниципальные гарантии – 5500,0</a:t>
              </a:r>
              <a:endParaRPr b="0" lang="ru-RU" sz="10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349"/>
                </a:spcAft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Приобретение оборудования для очистки воды д. Тимофеево — 1000,0</a:t>
              </a:r>
              <a:endParaRPr b="0" lang="ru-RU" sz="10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349"/>
                </a:spcAft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Содержание очистных сооружений – 1000,0</a:t>
              </a:r>
              <a:endParaRPr b="0" lang="ru-RU" sz="1000" spc="-1" strike="noStrike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349"/>
                </a:spcAft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Приобретение сетевых насосов на водозаборы  – 70,0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3204000" y="5097240"/>
              <a:ext cx="2612520" cy="8715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algn="br" blurRad="38160" dir="2700000" dist="25455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/>
            <a:fillRef idx="0"/>
            <a:effectRef idx="2"/>
            <a:fontRef idx="minor"/>
          </p:style>
          <p:txBody>
            <a:bodyPr numCol="1" spcCol="1440" lIns="56160" rIns="30600" tIns="48600" bIns="48600" anchor="ctr">
              <a:noAutofit/>
            </a:bodyPr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Энергоснабжение и повышение энергетической эффективности  – 5306,6</a:t>
              </a:r>
              <a:r>
                <a:rPr b="1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тыс. руб</a:t>
              </a: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.</a:t>
              </a:r>
              <a:endParaRPr b="0" lang="ru-RU" sz="12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6156360" y="836640"/>
              <a:ext cx="2300040" cy="58323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ad84c6">
                  <a:hueOff val="0"/>
                  <a:satOff val="0"/>
                  <a:lumOff val="0"/>
                  <a:alphaOff val="0"/>
                </a:srgbClr>
              </a:solidFill>
            </a:ln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z="-300000" prstMaterial="plastic"/>
          </p:spPr>
          <p:style>
            <a:lnRef idx="1"/>
            <a:fillRef idx="0"/>
            <a:effectRef idx="0"/>
            <a:fontRef idx="minor"/>
          </p:style>
          <p:txBody>
            <a:bodyPr numCol="1" spcCol="1440" lIns="57240" rIns="57240" tIns="114480" bIns="4197240" anchor="ctr">
              <a:noAutofit/>
            </a:bodyPr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r>
                <a:rPr b="0" lang="ru-RU" sz="15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Подпрограмма «Благоустройство населенных пунктов Слободо-Туринского сельского поселения –       14117,2</a:t>
              </a:r>
              <a:r>
                <a:rPr b="1" lang="ru-RU" sz="15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тыс. руб.</a:t>
              </a:r>
              <a:endParaRPr b="0" lang="ru-RU" sz="1500" spc="-1" strike="noStrike">
                <a:latin typeface="Arial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6372360" y="2351880"/>
              <a:ext cx="1839960" cy="114552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algn="br" blurRad="38160" dir="2700000" dist="25455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/>
            <a:fillRef idx="0"/>
            <a:effectRef idx="2"/>
            <a:fontRef idx="minor"/>
          </p:style>
          <p:txBody>
            <a:bodyPr numCol="1" spcCol="1440" lIns="64080" rIns="30600" tIns="56520" bIns="56520" anchor="ctr">
              <a:noAutofit/>
            </a:bodyPr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Благоустройство населенных пунктов – </a:t>
              </a:r>
              <a:endParaRPr b="0" lang="ru-RU" sz="12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   </a:t>
              </a:r>
              <a:r>
                <a:rPr b="1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b="1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4712,7 тыс. руб</a:t>
              </a: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.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6377040" y="3883320"/>
              <a:ext cx="1839960" cy="114552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algn="br" blurRad="38160" dir="2700000" dist="25455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/>
            <a:fillRef idx="0"/>
            <a:effectRef idx="2"/>
            <a:fontRef idx="minor"/>
          </p:style>
          <p:txBody>
            <a:bodyPr numCol="1" spcCol="1440" lIns="64080" rIns="30600" tIns="56520" bIns="56520" anchor="ctr">
              <a:noAutofit/>
            </a:bodyPr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Организация уличного освещения – 4343,0</a:t>
              </a:r>
              <a:r>
                <a:rPr b="1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тыс. руб</a:t>
              </a: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.</a:t>
              </a:r>
              <a:endParaRPr b="0" lang="ru-RU" sz="1200" spc="-1" strike="noStrike">
                <a:latin typeface="Arial"/>
              </a:endParaRPr>
            </a:p>
          </p:txBody>
        </p:sp>
        <p:sp>
          <p:nvSpPr>
            <p:cNvPr id="215" name=""/>
            <p:cNvSpPr/>
            <p:nvPr/>
          </p:nvSpPr>
          <p:spPr>
            <a:xfrm>
              <a:off x="6340680" y="5415120"/>
              <a:ext cx="1879560" cy="114552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algn="br" blurRad="38160" dir="2700000" dist="25455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/>
            <a:fillRef idx="0"/>
            <a:effectRef idx="2"/>
            <a:fontRef idx="minor"/>
          </p:style>
          <p:txBody>
            <a:bodyPr numCol="1" spcCol="1440" lIns="64080" rIns="30600" tIns="56520" bIns="56520" anchor="ctr">
              <a:noAutofit/>
            </a:bodyPr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0" lang="ru-RU" sz="12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Содержание МКУ «Управление благоустройства Сл-Тур сп» – 5061,5</a:t>
              </a:r>
              <a:endParaRPr b="0" lang="ru-RU" sz="12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Скругленный прямоугольник 1"/>
          <p:cNvSpPr/>
          <p:nvPr/>
        </p:nvSpPr>
        <p:spPr>
          <a:xfrm>
            <a:off x="395640" y="188640"/>
            <a:ext cx="8352000" cy="79092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ОБРАЗОВАНИЕ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17" name="Скругленный прямоугольник 2"/>
          <p:cNvSpPr/>
          <p:nvPr/>
        </p:nvSpPr>
        <p:spPr>
          <a:xfrm>
            <a:off x="1583640" y="1340640"/>
            <a:ext cx="5975640" cy="1150920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Подпрограмма «Молодежная политика» - 157,0</a:t>
            </a:r>
            <a:r>
              <a:rPr b="1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тыс. руб</a:t>
            </a:r>
            <a:r>
              <a:rPr b="0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18" name="Стрелка вниз 3"/>
          <p:cNvSpPr/>
          <p:nvPr/>
        </p:nvSpPr>
        <p:spPr>
          <a:xfrm>
            <a:off x="4140000" y="2853000"/>
            <a:ext cx="1006920" cy="862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90000"/>
            </a:schemeClr>
          </a:solidFill>
          <a:ln>
            <a:solidFill>
              <a:srgbClr val="a89fa8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Скругленный прямоугольник 4"/>
          <p:cNvSpPr/>
          <p:nvPr/>
        </p:nvSpPr>
        <p:spPr>
          <a:xfrm>
            <a:off x="1583640" y="4077000"/>
            <a:ext cx="5975640" cy="1150920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Летний трудовой лагерь -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157,0 тыс. руб</a:t>
            </a:r>
            <a:r>
              <a:rPr b="0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Скругленный прямоугольник 1"/>
          <p:cNvSpPr/>
          <p:nvPr/>
        </p:nvSpPr>
        <p:spPr>
          <a:xfrm>
            <a:off x="395640" y="188640"/>
            <a:ext cx="8352000" cy="50292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СОЦИАЛЬНАЯ ПОЛИТИКА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21" name="Скругленный прямоугольник 3"/>
          <p:cNvSpPr/>
          <p:nvPr/>
        </p:nvSpPr>
        <p:spPr>
          <a:xfrm>
            <a:off x="971640" y="1157400"/>
            <a:ext cx="7199640" cy="151092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def3e3"/>
              </a:gs>
              <a:gs pos="100000">
                <a:srgbClr val="bdc7d7"/>
              </a:gs>
            </a:gsLst>
            <a:lin ang="2700000"/>
          </a:gradFill>
          <a:ln>
            <a:solidFill>
              <a:srgbClr val="ffffff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Подпрограмма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«Осуществление мероприятий социальной политики Слободо-Туринского сельского поселения» – 29,0</a:t>
            </a:r>
            <a:r>
              <a:rPr b="1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тыс. руб.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22" name="Стрелка вниз 4"/>
          <p:cNvSpPr/>
          <p:nvPr/>
        </p:nvSpPr>
        <p:spPr>
          <a:xfrm rot="1962600">
            <a:off x="2189160" y="2845800"/>
            <a:ext cx="718920" cy="7189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bdf297"/>
              </a:gs>
              <a:gs pos="100000">
                <a:srgbClr val="d5f5c0"/>
              </a:gs>
            </a:gsLst>
            <a:lin ang="15462000"/>
          </a:gradFill>
          <a:ln>
            <a:solidFill>
              <a:srgbClr val="92d050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Стрелка вниз 5"/>
          <p:cNvSpPr/>
          <p:nvPr/>
        </p:nvSpPr>
        <p:spPr>
          <a:xfrm rot="19619400">
            <a:off x="6365520" y="2807640"/>
            <a:ext cx="718920" cy="7189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bdf297"/>
              </a:gs>
              <a:gs pos="100000">
                <a:srgbClr val="d5f5c0"/>
              </a:gs>
            </a:gsLst>
            <a:lin ang="11514000"/>
          </a:gradFill>
          <a:ln>
            <a:solidFill>
              <a:srgbClr val="92d050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Прямоугольник 6"/>
          <p:cNvSpPr/>
          <p:nvPr/>
        </p:nvSpPr>
        <p:spPr>
          <a:xfrm>
            <a:off x="755640" y="3861000"/>
            <a:ext cx="3599280" cy="2303280"/>
          </a:xfrm>
          <a:prstGeom prst="rect">
            <a:avLst/>
          </a:prstGeom>
          <a:gradFill rotWithShape="0">
            <a:gsLst>
              <a:gs pos="0">
                <a:srgbClr val="bdc7d7"/>
              </a:gs>
              <a:gs pos="100000">
                <a:srgbClr val="d5f5c0"/>
              </a:gs>
            </a:gsLst>
            <a:lin ang="8100000"/>
          </a:gradFill>
          <a:ln>
            <a:solidFill>
              <a:srgbClr val="3a5b63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Выплата ежегодного вознаграждения почетным гражданам Слободо-Туринского сельского поселения –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3,0 тыс. руб</a:t>
            </a: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5" name="Прямоугольник 7"/>
          <p:cNvSpPr/>
          <p:nvPr/>
        </p:nvSpPr>
        <p:spPr>
          <a:xfrm>
            <a:off x="5364000" y="3861000"/>
            <a:ext cx="3383280" cy="2303280"/>
          </a:xfrm>
          <a:prstGeom prst="rect">
            <a:avLst/>
          </a:prstGeom>
          <a:gradFill rotWithShape="0">
            <a:gsLst>
              <a:gs pos="0">
                <a:srgbClr val="bdc7d7"/>
              </a:gs>
              <a:gs pos="100000">
                <a:srgbClr val="d5f5c0"/>
              </a:gs>
            </a:gsLst>
            <a:lin ang="8100000"/>
          </a:gradFill>
          <a:ln>
            <a:solidFill>
              <a:srgbClr val="3a5b63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Поддержка социально ориентированных некоммерческих организаций –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26,0 тыс. руб</a:t>
            </a: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" descr="C:\Users\Андрей\Desktop\Бюджет для граждан 2018\2 слайд стелла.jpg"/>
          <p:cNvPicPr/>
          <p:nvPr/>
        </p:nvPicPr>
        <p:blipFill>
          <a:blip r:embed="rId1"/>
          <a:stretch/>
        </p:blipFill>
        <p:spPr>
          <a:xfrm>
            <a:off x="251640" y="836640"/>
            <a:ext cx="2879280" cy="3844080"/>
          </a:xfrm>
          <a:prstGeom prst="rect">
            <a:avLst/>
          </a:prstGeom>
          <a:ln w="0">
            <a:noFill/>
          </a:ln>
          <a:scene3d>
            <a:camera prst="orthographicFront"/>
            <a:lightRig dir="t" rig="threePt"/>
          </a:scene3d>
          <a:sp3d>
            <a:bevelT w="12700"/>
          </a:sp3d>
        </p:spPr>
      </p:pic>
      <p:sp>
        <p:nvSpPr>
          <p:cNvPr id="149" name="TextBox 4"/>
          <p:cNvSpPr/>
          <p:nvPr/>
        </p:nvSpPr>
        <p:spPr>
          <a:xfrm>
            <a:off x="3492000" y="404640"/>
            <a:ext cx="51116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i="1" lang="ru-RU" sz="2400" spc="-1" strike="noStrike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Уважаемые жители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2400" spc="-1" strike="noStrike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Слободо-Туринского сельского поселения!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0" name="TextBox 5"/>
          <p:cNvSpPr/>
          <p:nvPr/>
        </p:nvSpPr>
        <p:spPr>
          <a:xfrm>
            <a:off x="3420000" y="1779840"/>
            <a:ext cx="5255640" cy="300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i="1" lang="ru-RU" sz="1600" spc="-1" strike="noStrike">
                <a:solidFill>
                  <a:schemeClr val="accent2">
                    <a:lumMod val="50000"/>
                  </a:schemeClr>
                </a:solidFill>
                <a:latin typeface="Corbel"/>
                <a:ea typeface="DejaVu Sans"/>
              </a:rPr>
              <a:t>         </a:t>
            </a:r>
            <a:r>
              <a:rPr b="0" i="1" lang="ru-RU" sz="1600" spc="-1" strike="noStrike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Администрация Слободо-Туринского </a:t>
            </a:r>
            <a:r>
              <a:rPr b="0" i="1" lang="ru-RU" sz="1600" spc="-1" strike="noStrike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	</a:t>
            </a:r>
            <a:r>
              <a:rPr b="0" i="1" lang="ru-RU" sz="1600" spc="-1" strike="noStrike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 сельского поселения представляет Вам «Бюджет для граждан», созданный для обеспечения прозрачности и открытости бюджетного процесса. 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ru-RU" sz="1600" spc="-1" strike="noStrike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         </a:t>
            </a:r>
            <a:r>
              <a:rPr b="0" i="1" lang="ru-RU" sz="1600" spc="-1" strike="noStrike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Наверняка многих волнует вопрос, на какие цели расходуются средства местного бюджета?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ru-RU" sz="1600" spc="-1" strike="noStrike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         </a:t>
            </a:r>
            <a:r>
              <a:rPr b="0" i="1" lang="ru-RU" sz="1600" spc="-1" strike="noStrike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Каждый вправе в максимально удобной и доступной форме получать информацию о направлениях бюджетной политики, проводимой на территории Слободо-Туринского сельского поселения, чтобы иметь возможность самостоятельно делать выводы об эффективности расходования средств.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51" name="TextBox 6"/>
          <p:cNvSpPr/>
          <p:nvPr/>
        </p:nvSpPr>
        <p:spPr>
          <a:xfrm>
            <a:off x="395640" y="5369760"/>
            <a:ext cx="33112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С уважением,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Глава Слободо-Туринского сельского поселения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2" name="TextBox 7"/>
          <p:cNvSpPr/>
          <p:nvPr/>
        </p:nvSpPr>
        <p:spPr>
          <a:xfrm>
            <a:off x="6372360" y="5806440"/>
            <a:ext cx="2015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Ю.В.Сабуров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53" name="Picture 2" descr="C:\Users\Андрей\Desktop\подпись.jpg"/>
          <p:cNvPicPr/>
          <p:nvPr/>
        </p:nvPicPr>
        <p:blipFill>
          <a:blip r:embed="rId2"/>
          <a:stretch/>
        </p:blipFill>
        <p:spPr>
          <a:xfrm>
            <a:off x="3997080" y="5369760"/>
            <a:ext cx="2084760" cy="87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Скругленный прямоугольник 1"/>
          <p:cNvSpPr/>
          <p:nvPr/>
        </p:nvSpPr>
        <p:spPr>
          <a:xfrm>
            <a:off x="395640" y="188640"/>
            <a:ext cx="8352000" cy="77904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Культура и кинематография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27" name="Скругленный прямоугольник 3"/>
          <p:cNvSpPr/>
          <p:nvPr/>
        </p:nvSpPr>
        <p:spPr>
          <a:xfrm>
            <a:off x="1043640" y="1121760"/>
            <a:ext cx="7199640" cy="151092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Подпрограмма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«Развитие культуры и библиотечной деятельности в Слободо-Туринском сельском поселении»  –    47803,0</a:t>
            </a:r>
            <a:r>
              <a:rPr b="1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тыс. руб.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28" name="Стрелка вниз 4"/>
          <p:cNvSpPr/>
          <p:nvPr/>
        </p:nvSpPr>
        <p:spPr>
          <a:xfrm rot="1962600">
            <a:off x="2189160" y="2845800"/>
            <a:ext cx="718920" cy="718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Стрелка вниз 5"/>
          <p:cNvSpPr/>
          <p:nvPr/>
        </p:nvSpPr>
        <p:spPr>
          <a:xfrm rot="19619400">
            <a:off x="6365520" y="2775240"/>
            <a:ext cx="718920" cy="718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Прямоугольник 6"/>
          <p:cNvSpPr/>
          <p:nvPr/>
        </p:nvSpPr>
        <p:spPr>
          <a:xfrm>
            <a:off x="755640" y="3633120"/>
            <a:ext cx="2735280" cy="2519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a5b63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Субсидии на обеспечение муниципального задания в сфере деятельности культуры–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37672,0 тыс. руб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1" name="Прямоугольник 7"/>
          <p:cNvSpPr/>
          <p:nvPr/>
        </p:nvSpPr>
        <p:spPr>
          <a:xfrm>
            <a:off x="5364000" y="3645000"/>
            <a:ext cx="2735280" cy="2519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a5b63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Субсидии на обеспечение муниципального задания в сфере библиотечной деятельности –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5608,3 тыс. руб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Модернизация библиотек — 171,7 тыс. руб.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2" name="Прямоугольник 8"/>
          <p:cNvSpPr/>
          <p:nvPr/>
        </p:nvSpPr>
        <p:spPr>
          <a:xfrm>
            <a:off x="3564000" y="3704040"/>
            <a:ext cx="1727280" cy="1502640"/>
          </a:xfrm>
          <a:prstGeom prst="rect">
            <a:avLst/>
          </a:prstGeom>
          <a:gradFill rotWithShape="0">
            <a:gsLst>
              <a:gs pos="0">
                <a:srgbClr val="c8afd9"/>
              </a:gs>
              <a:gs pos="100000">
                <a:srgbClr val="d7c2e6"/>
              </a:gs>
            </a:gsLst>
            <a:path path="circle">
              <a:fillToRect l="50000" t="50000" r="50000" b="50000"/>
            </a:path>
          </a:gradFill>
          <a:ln>
            <a:solidFill>
              <a:srgbClr val="ad84c6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Текущий ремонт зданий ДК –4351,0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тыс. руб.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3" name="Стрелка вниз 9"/>
          <p:cNvSpPr/>
          <p:nvPr/>
        </p:nvSpPr>
        <p:spPr>
          <a:xfrm>
            <a:off x="4214520" y="2853000"/>
            <a:ext cx="483480" cy="5029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c8afd9"/>
              </a:gs>
              <a:gs pos="100000">
                <a:srgbClr val="d7c2e6"/>
              </a:gs>
            </a:gsLst>
            <a:path path="circle">
              <a:fillToRect l="50000" t="50000" r="50000" b="50000"/>
            </a:path>
          </a:gradFill>
          <a:ln>
            <a:solidFill>
              <a:srgbClr val="ad84c6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Скругленный прямоугольник 1"/>
          <p:cNvSpPr/>
          <p:nvPr/>
        </p:nvSpPr>
        <p:spPr>
          <a:xfrm>
            <a:off x="395640" y="188640"/>
            <a:ext cx="8352000" cy="79092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ФИЗИЧЕСКАЯ КУЛЬТУРА И СПОРТ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35" name="Скругленный прямоугольник 2"/>
          <p:cNvSpPr/>
          <p:nvPr/>
        </p:nvSpPr>
        <p:spPr>
          <a:xfrm>
            <a:off x="971640" y="1124640"/>
            <a:ext cx="7343640" cy="129492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Подпрограмма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«Развитие физической культуры и спорта в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Слободо-Туринском сельском поселении –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1049,0 тыс.руб.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36" name="Рисунок 4" descr=""/>
          <p:cNvPicPr/>
          <p:nvPr/>
        </p:nvPicPr>
        <p:blipFill>
          <a:blip r:embed="rId1"/>
          <a:srcRect l="0" t="14422" r="3654" b="27404"/>
          <a:stretch/>
        </p:blipFill>
        <p:spPr>
          <a:xfrm rot="21240000">
            <a:off x="423360" y="2781720"/>
            <a:ext cx="2617200" cy="1804320"/>
          </a:xfrm>
          <a:prstGeom prst="rect">
            <a:avLst/>
          </a:prstGeom>
          <a:ln w="0">
            <a:noFill/>
          </a:ln>
        </p:spPr>
      </p:pic>
      <p:pic>
        <p:nvPicPr>
          <p:cNvPr id="237" name="Рисунок 5" descr=""/>
          <p:cNvPicPr/>
          <p:nvPr/>
        </p:nvPicPr>
        <p:blipFill>
          <a:blip r:embed="rId2"/>
          <a:srcRect l="10413" t="8513" r="4169" b="0"/>
          <a:stretch/>
        </p:blipFill>
        <p:spPr>
          <a:xfrm rot="300000">
            <a:off x="5853600" y="2808720"/>
            <a:ext cx="2951280" cy="1774440"/>
          </a:xfrm>
          <a:prstGeom prst="rect">
            <a:avLst/>
          </a:prstGeom>
          <a:ln w="0">
            <a:noFill/>
          </a:ln>
        </p:spPr>
      </p:pic>
      <p:pic>
        <p:nvPicPr>
          <p:cNvPr id="238" name="Рисунок 6" descr=""/>
          <p:cNvPicPr/>
          <p:nvPr/>
        </p:nvPicPr>
        <p:blipFill>
          <a:blip r:embed="rId3"/>
          <a:srcRect l="6598" t="22689" r="6598" b="9047"/>
          <a:stretch/>
        </p:blipFill>
        <p:spPr>
          <a:xfrm>
            <a:off x="3218400" y="3501000"/>
            <a:ext cx="2412720" cy="273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Рисунок 2" descr=""/>
          <p:cNvPicPr/>
          <p:nvPr/>
        </p:nvPicPr>
        <p:blipFill>
          <a:blip r:embed="rId1"/>
          <a:srcRect l="18890" t="21665" r="-1587" b="12196"/>
          <a:stretch/>
        </p:blipFill>
        <p:spPr>
          <a:xfrm>
            <a:off x="5508000" y="3069000"/>
            <a:ext cx="3400920" cy="254376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4" descr=""/>
          <p:cNvPicPr/>
          <p:nvPr/>
        </p:nvPicPr>
        <p:blipFill>
          <a:blip r:embed="rId2"/>
          <a:srcRect l="4480" t="0" r="9418" b="3140"/>
          <a:stretch/>
        </p:blipFill>
        <p:spPr>
          <a:xfrm>
            <a:off x="5796000" y="203400"/>
            <a:ext cx="3112920" cy="2576520"/>
          </a:xfrm>
          <a:prstGeom prst="rect">
            <a:avLst/>
          </a:prstGeom>
          <a:ln w="0">
            <a:noFill/>
          </a:ln>
          <a:scene3d>
            <a:camera prst="orthographicFront"/>
            <a:lightRig dir="t" rig="threePt"/>
          </a:scene3d>
          <a:sp3d>
            <a:bevelT w="165100"/>
          </a:sp3d>
        </p:spPr>
      </p:pic>
      <p:pic>
        <p:nvPicPr>
          <p:cNvPr id="241" name="Picture 3" descr=""/>
          <p:cNvPicPr/>
          <p:nvPr/>
        </p:nvPicPr>
        <p:blipFill>
          <a:blip r:embed="rId3"/>
          <a:srcRect l="59" t="7961" r="0" b="12431"/>
          <a:stretch/>
        </p:blipFill>
        <p:spPr>
          <a:xfrm>
            <a:off x="359640" y="203400"/>
            <a:ext cx="3059280" cy="2576520"/>
          </a:xfrm>
          <a:prstGeom prst="rect">
            <a:avLst/>
          </a:prstGeom>
          <a:ln w="0">
            <a:noFill/>
          </a:ln>
          <a:effectLst>
            <a:glow rad="228600">
              <a:srgbClr val="706be0">
                <a:alpha val="40000"/>
              </a:srgbClr>
            </a:glow>
          </a:effectLst>
          <a:scene3d>
            <a:camera prst="orthographicFront"/>
            <a:lightRig dir="t" rig="threePt"/>
          </a:scene3d>
          <a:sp3d>
            <a:bevelT w="165100"/>
          </a:sp3d>
        </p:spPr>
      </p:pic>
      <p:sp>
        <p:nvSpPr>
          <p:cNvPr id="242" name="TextBox 4"/>
          <p:cNvSpPr/>
          <p:nvPr/>
        </p:nvSpPr>
        <p:spPr>
          <a:xfrm>
            <a:off x="0" y="5780880"/>
            <a:ext cx="9142920" cy="7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noFill/>
          </a:ln>
          <a:scene3d>
            <a:camera prst="orthographic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Администрация Слободо-Туринского сельского поселения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623930, Свердловская область, Слободо-Туринский район, с. Туринская Слобода, ул. Ленина, 1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Тел.: 8(34361) 2-13-89, 2-18-71 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E-mail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sl_tur_sp1@mail.ru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43" name="TextBox 8"/>
          <p:cNvSpPr/>
          <p:nvPr/>
        </p:nvSpPr>
        <p:spPr>
          <a:xfrm>
            <a:off x="3002040" y="461160"/>
            <a:ext cx="316728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СПАСИБО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</a:t>
            </a:r>
            <a:r>
              <a:rPr b="1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ЗА ВНИМАНИЕ !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44" name="Рисунок 1" descr=""/>
          <p:cNvPicPr/>
          <p:nvPr/>
        </p:nvPicPr>
        <p:blipFill>
          <a:blip r:embed="rId4"/>
          <a:srcRect l="0" t="5535" r="26351" b="5161"/>
          <a:stretch/>
        </p:blipFill>
        <p:spPr>
          <a:xfrm>
            <a:off x="179640" y="3069000"/>
            <a:ext cx="3311280" cy="254376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2" descr="C:\Users\Андрей\Desktop\Бюджет для граждан 2018\01_slobodo-turinskoe_selskoe_poselenie.jpg"/>
          <p:cNvPicPr/>
          <p:nvPr/>
        </p:nvPicPr>
        <p:blipFill>
          <a:blip r:embed="rId5"/>
          <a:srcRect l="7257" t="8132" r="11731" b="16403"/>
          <a:stretch/>
        </p:blipFill>
        <p:spPr>
          <a:xfrm>
            <a:off x="2886480" y="2002320"/>
            <a:ext cx="3369960" cy="2554560"/>
          </a:xfrm>
          <a:prstGeom prst="rect">
            <a:avLst/>
          </a:prstGeom>
          <a:ln w="0">
            <a:noFill/>
          </a:ln>
          <a:effectLst>
            <a:glow rad="228600">
              <a:srgbClr val="706be0">
                <a:alpha val="40000"/>
              </a:srgbClr>
            </a:glow>
          </a:effectLst>
          <a:scene3d>
            <a:camera prst="orthographicFront"/>
            <a:lightRig dir="t" rig="threePt"/>
          </a:scene3d>
          <a:sp3d>
            <a:bevelT prst="coolSlant" w="165100"/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"/>
          <p:cNvSpPr/>
          <p:nvPr/>
        </p:nvSpPr>
        <p:spPr>
          <a:xfrm>
            <a:off x="395640" y="159840"/>
            <a:ext cx="842400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2">
                    <a:lumMod val="50000"/>
                  </a:schemeClr>
                </a:solidFill>
                <a:latin typeface="Calibri"/>
                <a:ea typeface="DejaVu Sans"/>
              </a:rPr>
              <a:t>ОСНОВНЫЕ ЗАДАЧИ И ПРИОРИТЕТНЫЕ НАПРАВЛЕНИЯ БЮДЖЕТНОЙ ПОЛИТИКИ СЛОБОДО-ТУРИНСКОГО СЕЛЬСКОГО ПОСЕЛЕНИЯ НА 2022 ГОД И ПЛАНОВЫЙ ПЕРИОД 2023 И 2024 ГОДОВ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55" name="TextBox 2"/>
          <p:cNvSpPr/>
          <p:nvPr/>
        </p:nvSpPr>
        <p:spPr>
          <a:xfrm>
            <a:off x="251640" y="994680"/>
            <a:ext cx="8496000" cy="55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Целью основных направлений бюджетной политики является определение условий, используемых при составлении проекта бюджета Слободо-Туринского сельского поселения на 2023 год и плановый период 2024 и 2025 годов, основных подходов к его формированию, а также обеспечение прозрачности и открытости бюджетного планирования. </a:t>
            </a:r>
            <a:endParaRPr b="0" lang="ru-RU" sz="15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b="0" lang="ru-RU" sz="1500" spc="-1" strike="noStrike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Бюджетная политика направлена на повышение эффективности и результативности управления бюджетными средствами при достижении приоритетных целей социально-экономического развития Слободо-Туринского сельского поселения. </a:t>
            </a:r>
            <a:endParaRPr b="0" lang="ru-RU" sz="15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b="0" lang="ru-RU" sz="1500" spc="-1" strike="noStrike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При формировании и реализации бюджетной политики необходимо исходить из решения следующих основных задач: </a:t>
            </a:r>
            <a:endParaRPr b="0" lang="ru-RU" sz="15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b="0" lang="ru-RU" sz="1500" spc="-1" strike="noStrike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Обеспечение устойчивости и сбалансированности местного бюджета, формирование оптимальной структуры расходов бюджета, ориентированной на социально - экономическую стабильность. </a:t>
            </a:r>
            <a:endParaRPr b="0" lang="ru-RU" sz="15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b="0" lang="ru-RU" sz="1500" spc="-1" strike="noStrike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Стратегической мерой, способствующей проведению эффективной бюджетной политики, является расширение горизонтов бюджетного планирования. </a:t>
            </a:r>
            <a:endParaRPr b="0" lang="ru-RU" sz="15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b="0" lang="ru-RU" sz="1500" spc="-1" strike="noStrike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Повышение эффективности бюджетных расходов, формирование бюджетных параметров исходя из четкого определения приоритетов и необходимости безусловного исполнения действующих расходных обязательств, в том числе с учетом их оптимизации и эффективности исполнения. </a:t>
            </a:r>
            <a:endParaRPr b="0" lang="ru-RU" sz="15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b="0" lang="ru-RU" sz="1500" spc="-1" strike="noStrike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Необходимо осуществлять взвешенный подход к принятию новых расходных обязательств. Принятие новых расходных обязательств следует производить только при условии оценки их эффективности, соответствия их приоритетным направлениям социально-экономического развития района и при условии наличия ресурсов для их гарантированного исполнения. </a:t>
            </a:r>
            <a:endParaRPr b="0" lang="ru-RU" sz="15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b="0" lang="ru-RU" sz="1500" spc="-1" strike="noStrike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При исполнении местного бюджета необходимо обеспечить получение реальной экономии бюджетных средств за счет их рационального использования, сокращения неэффективных бюджетных расходов. 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Box 1"/>
          <p:cNvSpPr/>
          <p:nvPr/>
        </p:nvSpPr>
        <p:spPr>
          <a:xfrm>
            <a:off x="395640" y="188640"/>
            <a:ext cx="8352000" cy="64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b="0" lang="ru-RU" sz="1500" spc="-1" strike="noStrike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Осуществление мероприятий, направленных на повышение эффективности социально-экономической политики муниципального образования. </a:t>
            </a:r>
            <a:endParaRPr b="0" lang="ru-RU" sz="15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b="0" lang="ru-RU" sz="1500" spc="-1" strike="noStrike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Направления и мероприятия социально-экономической политики, реализуемые в рамках муниципальной программы, должны иметь надежное финансовое обеспечение. Должны быть определены объемы финансовых ресурсов, необходимые для достижения конкретных целей и определенных результатов. </a:t>
            </a:r>
            <a:endParaRPr b="0" lang="ru-RU" sz="15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b="0" lang="ru-RU" sz="1500" spc="-1" strike="noStrike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Повышение эффективности оказания муниципальных услуг за счет повышения доступности и качества предоставления услуг. </a:t>
            </a:r>
            <a:endParaRPr b="0" lang="ru-RU" sz="15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b="0" lang="ru-RU" sz="1500" spc="-1" strike="noStrike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Внедрение системы муниципального финансового контроля, внутреннего финансового контроля. </a:t>
            </a:r>
            <a:endParaRPr b="0" lang="ru-RU" sz="15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b="0" lang="ru-RU" sz="1500" spc="-1" strike="noStrike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Внедрение системы муниципального финансового контроля, контроля в сфере закупок, а также внутреннего финансового контроля будет способствовать сокращению и предотвращению нарушений бюджетного законодательства и законодательства о контрактной системе закупок, повышению эффективности бюджетных расходов. </a:t>
            </a:r>
            <a:endParaRPr b="0" lang="ru-RU" sz="15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b="0" lang="ru-RU" sz="1500" spc="-1" strike="noStrike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Повышение открытости бюджетных данных, содействие развитию финансового образования и повышение уровня финансовой грамотности населения сельского поселения. Целями реализации данного направления являются соблюдение принципа прозрачности (открытости), установленного Бюджетным кодексом Российской Федерации, а также построение эффективной системы общественного контроля в сфере муниципального управления финансами. Продолжение публикаций «Бюджета для граждан» к решениям Думы о бюджете и об исполнении бюджета, а также сведений об исполнении бюджета. </a:t>
            </a:r>
            <a:endParaRPr b="0" lang="ru-RU" sz="15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b="0" lang="ru-RU" sz="1500" spc="-1" strike="noStrike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Повышение уровня информационной прозрачности деятельности органов местного самоуправления муниципального образования, принимающих участие в подготовке проекта бюджета, исполнении местного бюджета и составлении бюджетной отчетности, способствует повышению качества их работы и системы управления общественными финансами в целом. Повышение финансовой прозрачности органов местного самоуправления необходимо осуществлять комплексно на всех стадиях бюджетного процесса, что послужит инструментом для принятия муниципальных управленческих решений и позволит реализовать качественные изменения всей системы управления муниципальными финансами. </a:t>
            </a:r>
            <a:endParaRPr b="0" lang="ru-RU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4" descr="C:\Users\Андрей\Desktop\Бюджет для граждан 2018\451f4a45d163.jpg"/>
          <p:cNvPicPr/>
          <p:nvPr/>
        </p:nvPicPr>
        <p:blipFill>
          <a:blip r:embed="rId1"/>
          <a:stretch/>
        </p:blipFill>
        <p:spPr>
          <a:xfrm>
            <a:off x="376560" y="2637000"/>
            <a:ext cx="4391280" cy="3201840"/>
          </a:xfrm>
          <a:prstGeom prst="rect">
            <a:avLst/>
          </a:prstGeom>
          <a:ln w="0">
            <a:noFill/>
          </a:ln>
        </p:spPr>
      </p:pic>
      <p:sp>
        <p:nvSpPr>
          <p:cNvPr id="158" name="Скругленный прямоугольник 2"/>
          <p:cNvSpPr/>
          <p:nvPr/>
        </p:nvSpPr>
        <p:spPr>
          <a:xfrm>
            <a:off x="467640" y="332640"/>
            <a:ext cx="8136000" cy="1150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fd9"/>
              </a:gs>
              <a:gs pos="100000">
                <a:srgbClr val="c3c2e7"/>
              </a:gs>
            </a:gsLst>
            <a:path path="circle">
              <a:fillToRect l="50000" t="50000" r="50000" b="50000"/>
            </a:path>
          </a:gradFill>
          <a:ln>
            <a:solidFill>
              <a:srgbClr val="8784c7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  <a:scene3d>
            <a:camera prst="orthographicFront"/>
            <a:lightRig dir="t" rig="threeP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chemeClr val="dk1"/>
                </a:solidFill>
                <a:latin typeface="Times New Roman"/>
                <a:ea typeface="DejaVu Sans"/>
              </a:rPr>
              <a:t>ЧТО ТАКОЕ «БЮДЖЕТ ДЛЯ ГРАЖДАН»?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59" name="TextBox 4"/>
          <p:cNvSpPr/>
          <p:nvPr/>
        </p:nvSpPr>
        <p:spPr>
          <a:xfrm>
            <a:off x="395640" y="1628640"/>
            <a:ext cx="820800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Бюджет для граждан – документ, содержащий основные положения решения Думы Слободо-Туринского сельского поселения о бюджете в виде открытой и понятной гражданам информации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60" name="Picture 5" descr="C:\Users\Андрей\Desktop\Бюджет для граждан 2018\c4b42e9e5ad9fef6314a615944cbfac4.jpg"/>
          <p:cNvPicPr/>
          <p:nvPr/>
        </p:nvPicPr>
        <p:blipFill>
          <a:blip r:embed="rId2"/>
          <a:stretch/>
        </p:blipFill>
        <p:spPr>
          <a:xfrm>
            <a:off x="4140000" y="3429000"/>
            <a:ext cx="4768200" cy="267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Прямоугольник 9"/>
          <p:cNvSpPr/>
          <p:nvPr/>
        </p:nvSpPr>
        <p:spPr>
          <a:xfrm>
            <a:off x="287640" y="5949360"/>
            <a:ext cx="8568000" cy="646920"/>
          </a:xfrm>
          <a:prstGeom prst="rect">
            <a:avLst/>
          </a:prstGeom>
          <a:solidFill>
            <a:schemeClr val="bg1"/>
          </a:solidFill>
          <a:ln w="28575">
            <a:solidFill>
              <a:srgbClr val="37347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1c1b23"/>
                </a:solidFill>
                <a:latin typeface="Times New Roman"/>
                <a:ea typeface="DejaVu Sans"/>
              </a:rPr>
              <a:t>Сбалансированность  бюджета по доходам и расходам </a:t>
            </a:r>
            <a:r>
              <a:rPr b="0" lang="ru-RU" sz="1600" spc="-1" strike="noStrike">
                <a:solidFill>
                  <a:srgbClr val="1c1b23"/>
                </a:solidFill>
                <a:latin typeface="Times New Roman"/>
                <a:ea typeface="DejaVu Sans"/>
              </a:rPr>
              <a:t>– основополагающее требование, предъявляемое в органам, составляющим, утверждающим и исполняющим бюджет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62" name="Прямоугольник 2"/>
          <p:cNvSpPr/>
          <p:nvPr/>
        </p:nvSpPr>
        <p:spPr>
          <a:xfrm>
            <a:off x="2916720" y="0"/>
            <a:ext cx="34848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5e59c3"/>
                </a:solidFill>
                <a:latin typeface="Calibri"/>
                <a:ea typeface="DejaVu Sans"/>
              </a:rPr>
              <a:t>ЧТО ТАКОЕ БЮДЖЕТ?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2970285181"/>
              </p:ext>
            </p:extLst>
          </p:nvPr>
        </p:nvGraphicFramePr>
        <p:xfrm>
          <a:off x="467640" y="692640"/>
          <a:ext cx="8136000" cy="316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63" name="Скругленный прямоугольник 7"/>
          <p:cNvSpPr/>
          <p:nvPr/>
        </p:nvSpPr>
        <p:spPr>
          <a:xfrm>
            <a:off x="575640" y="3259440"/>
            <a:ext cx="8280000" cy="718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  <a:effectLst>
            <a:glow rad="63360">
              <a:srgbClr val="68878a">
                <a:alpha val="40000"/>
              </a:srgbClr>
            </a:glow>
            <a:outerShdw algn="ctr" blurRad="63360" rotWithShape="0" sx="102000" sy="102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7030a0"/>
                </a:solidFill>
                <a:latin typeface="Calibri"/>
                <a:ea typeface="DejaVu Sans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64" name="Скругленный прямоугольник 6"/>
          <p:cNvSpPr/>
          <p:nvPr/>
        </p:nvSpPr>
        <p:spPr>
          <a:xfrm>
            <a:off x="2555640" y="2709000"/>
            <a:ext cx="4319280" cy="57492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f6192"/>
            </a:solidFill>
            <a:round/>
          </a:ln>
          <a:scene3d>
            <a:camera prst="perspectiveRelaxedModerately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БЮДЖЕТ</a:t>
            </a: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86715373"/>
              </p:ext>
            </p:extLst>
          </p:nvPr>
        </p:nvGraphicFramePr>
        <p:xfrm>
          <a:off x="683640" y="3979440"/>
          <a:ext cx="7775640" cy="200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Скругленный прямоугольник 1"/>
          <p:cNvSpPr/>
          <p:nvPr/>
        </p:nvSpPr>
        <p:spPr>
          <a:xfrm>
            <a:off x="323640" y="260640"/>
            <a:ext cx="8424000" cy="862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1c1b23"/>
                </a:solidFill>
                <a:latin typeface="Calibri"/>
                <a:ea typeface="DejaVu Sans"/>
              </a:rPr>
              <a:t>ОПИСАНИЕ АДМИНИСТРАТИВНОГО-ТЕРРИТОРИАЛЬНОГО ДЕЛЕНИЯ МУНИЦИПАЛЬНОГО ОБРАЗОВАНИЯ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6" name="TextBox 2"/>
          <p:cNvSpPr/>
          <p:nvPr/>
        </p:nvSpPr>
        <p:spPr>
          <a:xfrm>
            <a:off x="251640" y="1340640"/>
            <a:ext cx="8352000" cy="41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2">
                    <a:lumMod val="75000"/>
                  </a:schemeClr>
                </a:solidFill>
                <a:latin typeface="Times New Roman"/>
                <a:ea typeface="DejaVu Sans"/>
              </a:rPr>
              <a:t>Слободо-Туринское сельское поселение образовано с 01.01.2006 г.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2">
                    <a:lumMod val="75000"/>
                  </a:schemeClr>
                </a:solidFill>
                <a:latin typeface="Times New Roman"/>
                <a:ea typeface="DejaVu Sans"/>
              </a:rPr>
              <a:t>Устав Слободо-Туринского сельского поселения принят решением Думы Слободо-Туринского сельского поселения от 22 декабря 2005 года № 4, зарегистрирован Главным управлением Министерства юстиции по Свердловской области РФ по Уральскому федеральному округу 26 декабря 2005 года.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2">
                    <a:lumMod val="75000"/>
                  </a:schemeClr>
                </a:solidFill>
                <a:latin typeface="Times New Roman"/>
                <a:ea typeface="DejaVu Sans"/>
              </a:rPr>
              <a:t>С октября 2005 года образовался представительный орган местного самоуправления – Дума Слободо-Туринского сельского поселения.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2">
                    <a:lumMod val="75000"/>
                  </a:schemeClr>
                </a:solidFill>
                <a:latin typeface="Times New Roman"/>
                <a:ea typeface="DejaVu Sans"/>
              </a:rPr>
              <a:t>Территорию Слободо-Туринского сельского поселения составляют исторически сложившиеся земли населенных пунктов, прилегающие к ним земли общего пользования, территории традиционного природопользования, реакционные земли для развития поселения.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Скругленный прямоугольник 1"/>
          <p:cNvSpPr/>
          <p:nvPr/>
        </p:nvSpPr>
        <p:spPr>
          <a:xfrm>
            <a:off x="323640" y="188640"/>
            <a:ext cx="8352000" cy="718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1c1b23"/>
                </a:solidFill>
                <a:latin typeface="Calibri"/>
                <a:ea typeface="DejaVu Sans"/>
              </a:rPr>
              <a:t>ОСНОВНЫЕ ПОКАЗАТЕЛИ СОЦИАЛЬНО-ЭКОНОМИЧЕСКОГО РАЗВИТИЯ СЛОБОДО-ТУРИНСКОГО СЕЛЬСКОГО ПОСЕЛЕНИЯ  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68" name="Таблица 2"/>
          <p:cNvGraphicFramePr/>
          <p:nvPr/>
        </p:nvGraphicFramePr>
        <p:xfrm>
          <a:off x="611640" y="980640"/>
          <a:ext cx="7776000" cy="5040000"/>
        </p:xfrm>
        <a:graphic>
          <a:graphicData uri="http://schemas.openxmlformats.org/drawingml/2006/table">
            <a:tbl>
              <a:tblPr/>
              <a:tblGrid>
                <a:gridCol w="2376000"/>
                <a:gridCol w="864000"/>
                <a:gridCol w="864000"/>
                <a:gridCol w="936000"/>
                <a:gridCol w="1008000"/>
                <a:gridCol w="864000"/>
                <a:gridCol w="864360"/>
              </a:tblGrid>
              <a:tr h="6710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Наименование показателя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Единица измерения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2021 год факт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2022 год оценка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2023 год прогноз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2024 год прогноз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2025 год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прогноз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495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Оборот организации (по полному кругу)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млн.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1119,9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1176,0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1235,0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1300,4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1359,1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902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Объем инвестиций в основной капитал за счет всех источников финансирования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млн.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215,5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170,0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65,0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69,3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73,9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912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Оплата труда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млн. 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576,2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587,7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600,0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623,0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648,0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495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Среднедушевые доходы населения (в месяц)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Руб./чел.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13892,0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14124,0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14398,0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14951,0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15529,0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912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Оборот розничной торговли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млн.руб.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632,5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689,4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735,0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783,4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835,0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495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Оборот общественного питания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млн.руб.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10,2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11,0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11,6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12,4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13,2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698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Численность постоянного населения МО (на начало года)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человек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7043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7071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7050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7040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7030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7002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Численность постоянного населения в трудоспособном возрасте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человек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3523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3802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3884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3960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4000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Скругленный прямоугольник 1"/>
          <p:cNvSpPr/>
          <p:nvPr/>
        </p:nvSpPr>
        <p:spPr>
          <a:xfrm>
            <a:off x="323640" y="0"/>
            <a:ext cx="8352000" cy="69156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1c1b23"/>
                </a:solidFill>
                <a:latin typeface="Calibri"/>
                <a:ea typeface="DejaVu Sans"/>
              </a:rPr>
              <a:t>ДОХОДЫ И РАСХОДЫ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1c1b23"/>
                </a:solidFill>
                <a:latin typeface="Calibri"/>
                <a:ea typeface="DejaVu Sans"/>
              </a:rPr>
              <a:t>СЛОБОДО-ТУРИНСКОГО СЕЛЬСКОГО ПОСЕЛЕНИЯ , тыс. руб.</a:t>
            </a:r>
            <a:endParaRPr b="0" lang="ru-RU" sz="1600" spc="-1" strike="noStrike">
              <a:latin typeface="Arial"/>
            </a:endParaRPr>
          </a:p>
        </p:txBody>
      </p:sp>
      <p:graphicFrame>
        <p:nvGraphicFramePr>
          <p:cNvPr id="170" name="Таблица 2"/>
          <p:cNvGraphicFramePr/>
          <p:nvPr/>
        </p:nvGraphicFramePr>
        <p:xfrm>
          <a:off x="323640" y="798480"/>
          <a:ext cx="8280360" cy="5721120"/>
        </p:xfrm>
        <a:graphic>
          <a:graphicData uri="http://schemas.openxmlformats.org/drawingml/2006/table">
            <a:tbl>
              <a:tblPr/>
              <a:tblGrid>
                <a:gridCol w="4176360"/>
                <a:gridCol w="1368000"/>
                <a:gridCol w="1368000"/>
                <a:gridCol w="1368360"/>
              </a:tblGrid>
              <a:tr h="3366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Наименование показателя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2023 год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2024 год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2025 год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36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ДОХОДЫ </a:t>
                      </a: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всего, в том числе: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142529,4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128869,1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127683,6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009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Налоговые и неналоговые доходы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28190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29035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30354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284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Безвозмездные поступления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114399,4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99834,1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97329,6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394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РАСХОДЫ </a:t>
                      </a: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всего, в том числе: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142529,4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128869,1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127683,6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288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Общегосударственные вопросы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22484,9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22507,3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23237,6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710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Национальная оборона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672,9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702,7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727,2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336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Национальная безопасность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646,0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346,0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346,0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703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Национальная экономика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30512,0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30021,8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29786,0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336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Жилищно-коммунальное хозяйство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38875,6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24716,1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19868,0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03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Образование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157,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37,0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37,0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336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Культура и кинематография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47803,0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46556,0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46556,0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10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Социальная политика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29,0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336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Физическая культура и спорт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1049,0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449,0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449,0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703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Средства массовой информации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300,0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300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300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448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Обслуживание государственного муниципального долга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77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Условно утвержденные расходы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3204,2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6347,8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336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Дефицит (-), профицит (+)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Ретро">
  <a:themeElements>
    <a:clrScheme name="Фиолетовый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Ретро">
  <a:themeElements>
    <a:clrScheme name="Фиолетовый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Ретро">
  <a:themeElements>
    <a:clrScheme name="Фиолетовый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3090</TotalTime>
  <Application>LibreOffice/7.4.1.2$Windows_X86_64 LibreOffice_project/3c58a8f3a960df8bc8fd77b461821e42c061c5f0</Application>
  <AppVersion>15.0000</AppVersion>
  <Words>1842</Words>
  <Paragraphs>369</Paragraphs>
  <Company>UralSOFT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2018-02-28T05:25:11Z</dcterms:created>
  <dc:creator>Пользователь Windows</dc:creator>
  <dc:description/>
  <dc:language>ru-RU</dc:language>
  <cp:lastModifiedBy/>
  <cp:lastPrinted>2019-04-11T10:04:21Z</cp:lastPrinted>
  <dcterms:modified xsi:type="dcterms:W3CDTF">2022-12-15T14:36:32Z</dcterms:modified>
  <cp:revision>182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Экран (4:3)</vt:lpwstr>
  </property>
  <property fmtid="{D5CDD505-2E9C-101B-9397-08002B2CF9AE}" pid="4" name="Slides">
    <vt:i4>22</vt:i4>
  </property>
</Properties>
</file>