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5" r:id="rId21"/>
    <p:sldId id="279" r:id="rId22"/>
    <p:sldId id="276" r:id="rId23"/>
    <p:sldId id="277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8530" autoAdjust="0"/>
  </p:normalViewPr>
  <p:slideViewPr>
    <p:cSldViewPr>
      <p:cViewPr varScale="1">
        <p:scale>
          <a:sx n="89" d="100"/>
          <a:sy n="8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  <a:latin typeface="Liberation Serif" pitchFamily="18" charset="0"/>
              </a:rPr>
              <a:t>20</a:t>
            </a:r>
            <a:r>
              <a:rPr lang="ru-RU" dirty="0" smtClean="0">
                <a:solidFill>
                  <a:srgbClr val="7030A0"/>
                </a:solidFill>
                <a:latin typeface="Liberation Serif" pitchFamily="18" charset="0"/>
              </a:rPr>
              <a:t>21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36E-2"/>
          <c:y val="0.14285273858460171"/>
          <c:w val="0.50750728551528457"/>
          <c:h val="0.6894795022775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5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5.2511703031113306E-2"/>
                  <c:y val="7.15351072103099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  <a:latin typeface="Liberation Serif" pitchFamily="18" charset="0"/>
                      </a:rPr>
                      <a:t>21 825,4</a:t>
                    </a:r>
                    <a:endParaRPr lang="en-US" dirty="0">
                      <a:solidFill>
                        <a:srgbClr val="002060"/>
                      </a:solidFill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262968897994406E-2"/>
                  <c:y val="-0.1810374244131604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2060"/>
                        </a:solidFill>
                        <a:latin typeface="Liberation Serif" pitchFamily="18" charset="0"/>
                      </a:rPr>
                      <a:t>254 085,3</a:t>
                    </a:r>
                  </a:p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21825.4</c:v>
                </c:pt>
                <c:pt idx="1">
                  <c:v>254085.3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61"/>
          <c:y val="0.22319658926785921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134288109401983E-3"/>
          <c:y val="0.13340919636380272"/>
          <c:w val="0.60968819121107753"/>
          <c:h val="0.83560704216048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3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elete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- 18 615,2</c:v>
                </c:pt>
                <c:pt idx="1">
                  <c:v>Национальная безопасность и правоохранительная деятельность - 611,2</c:v>
                </c:pt>
                <c:pt idx="2">
                  <c:v>Национальная оборона - 397,4</c:v>
                </c:pt>
                <c:pt idx="3">
                  <c:v>Национальная экономика - 26 466,1</c:v>
                </c:pt>
                <c:pt idx="4">
                  <c:v>ЖКХ - 183 694,3</c:v>
                </c:pt>
                <c:pt idx="5">
                  <c:v>Образование - 87,6</c:v>
                </c:pt>
                <c:pt idx="6">
                  <c:v>Культура и кинематография - 39 469,2</c:v>
                </c:pt>
                <c:pt idx="7">
                  <c:v>Социальная политика - 31,0</c:v>
                </c:pt>
                <c:pt idx="8">
                  <c:v>Физическая культура и спорт - 315,3</c:v>
                </c:pt>
                <c:pt idx="9">
                  <c:v>Средства массовой информации - 191,3</c:v>
                </c:pt>
                <c:pt idx="10">
                  <c:v>Охрана окружающей среды - 1 189,0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18915.2</c:v>
                </c:pt>
                <c:pt idx="1">
                  <c:v>611.20000000000005</c:v>
                </c:pt>
                <c:pt idx="2">
                  <c:v>397.4</c:v>
                </c:pt>
                <c:pt idx="3">
                  <c:v>26466.1</c:v>
                </c:pt>
                <c:pt idx="4">
                  <c:v>183694.3</c:v>
                </c:pt>
                <c:pt idx="5">
                  <c:v>87.6</c:v>
                </c:pt>
                <c:pt idx="6">
                  <c:v>39469.199999999997</c:v>
                </c:pt>
                <c:pt idx="7">
                  <c:v>31</c:v>
                </c:pt>
                <c:pt idx="8">
                  <c:v>315.3</c:v>
                </c:pt>
                <c:pt idx="9">
                  <c:v>191.3</c:v>
                </c:pt>
                <c:pt idx="10">
                  <c:v>1189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80569330680428"/>
          <c:y val="1.4536485435552214E-2"/>
          <c:w val="0.32457416347678542"/>
          <c:h val="0.971568314304946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Liberation Serif" pitchFamily="18" charset="0"/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  <a:latin typeface="Liberation Serif" pitchFamily="18" charset="0"/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  <a:latin typeface="Liberation Serif" pitchFamily="18" charset="0"/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Liberation Serif" pitchFamily="18" charset="0"/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  <a:latin typeface="Liberation Serif" pitchFamily="18" charset="0"/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  <a:latin typeface="Liberation Serif" pitchFamily="18" charset="0"/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>
              <a:latin typeface="Liberation Serif" pitchFamily="18" charset="0"/>
            </a:rPr>
            <a:t>Дефицит</a:t>
          </a:r>
          <a:endParaRPr lang="ru-RU" sz="2800" dirty="0">
            <a:latin typeface="Liberation Serif" pitchFamily="18" charset="0"/>
          </a:endParaRPr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>
              <a:latin typeface="Liberation Serif" pitchFamily="18" charset="0"/>
            </a:rPr>
            <a:t>Превышение расходов бюджета над его расходами</a:t>
          </a:r>
          <a:endParaRPr lang="ru-RU" sz="1500" dirty="0">
            <a:latin typeface="Liberation Serif" pitchFamily="18" charset="0"/>
          </a:endParaRPr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>
              <a:latin typeface="Liberation Serif" pitchFamily="18" charset="0"/>
            </a:rPr>
            <a:t>Профицит</a:t>
          </a:r>
          <a:endParaRPr lang="ru-RU" sz="2800" dirty="0">
            <a:latin typeface="Liberation Serif" pitchFamily="18" charset="0"/>
          </a:endParaRPr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>
              <a:latin typeface="Liberation Serif" pitchFamily="18" charset="0"/>
            </a:rPr>
            <a:t>Превышение доходов бюджета над его расходами</a:t>
          </a:r>
          <a:endParaRPr lang="ru-RU" sz="1500" dirty="0">
            <a:latin typeface="Liberation Serif" pitchFamily="18" charset="0"/>
          </a:endParaRPr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 custLinFactNeighborX="-81" custLinFactNeighborY="-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Налог на доходы физических лиц;</a:t>
          </a:r>
          <a:endParaRPr lang="ru-RU" sz="1600" b="1" dirty="0">
            <a:latin typeface="Liberation Serif" pitchFamily="18" charset="0"/>
          </a:endParaRPr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>
            <a:latin typeface="Liberation Serif" pitchFamily="18" charset="0"/>
          </a:endParaRPr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>
            <a:latin typeface="Liberation Serif" pitchFamily="18" charset="0"/>
          </a:endParaRPr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Акцизы;</a:t>
          </a:r>
          <a:endParaRPr lang="ru-RU" sz="1600" b="1" dirty="0">
            <a:latin typeface="Liberation Serif" pitchFamily="18" charset="0"/>
          </a:endParaRPr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Налог, взимаемый в связи с применением упрощенной системы налогообложения;</a:t>
          </a:r>
          <a:endParaRPr lang="ru-RU" sz="1600" b="1" dirty="0">
            <a:latin typeface="Liberation Serif" pitchFamily="18" charset="0"/>
          </a:endParaRPr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Единый сельскохозяйственный налог;</a:t>
          </a:r>
          <a:endParaRPr lang="ru-RU" sz="1600" b="1" dirty="0">
            <a:latin typeface="Liberation Serif" pitchFamily="18" charset="0"/>
          </a:endParaRPr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Налог на имущество физических лиц;</a:t>
          </a:r>
          <a:endParaRPr lang="ru-RU" sz="1600" b="1" dirty="0">
            <a:latin typeface="Liberation Serif" pitchFamily="18" charset="0"/>
          </a:endParaRPr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Земельный налог .</a:t>
          </a:r>
          <a:endParaRPr lang="ru-RU" sz="1600" b="1" dirty="0">
            <a:latin typeface="Liberation Serif" pitchFamily="18" charset="0"/>
          </a:endParaRPr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 Доходы от продажи материальных и нематериальных активов;</a:t>
          </a:r>
          <a:endParaRPr lang="ru-RU" sz="1600" b="1" dirty="0">
            <a:latin typeface="Liberation Serif" pitchFamily="18" charset="0"/>
          </a:endParaRPr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latin typeface="Liberation Serif" pitchFamily="18" charset="0"/>
            </a:rPr>
            <a:t>Штрафы, санкции, возмещение ущерба</a:t>
          </a:r>
          <a:endParaRPr lang="ru-RU" sz="1600" b="1" dirty="0">
            <a:latin typeface="Liberation Serif" pitchFamily="18" charset="0"/>
          </a:endParaRPr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/>
            <a:t>Подпрограмма «Жилищное хозяйство» – </a:t>
          </a:r>
        </a:p>
        <a:p>
          <a:r>
            <a:rPr lang="ru-RU" sz="1500" b="1" dirty="0" smtClean="0"/>
            <a:t>1 895,2 </a:t>
          </a:r>
          <a:r>
            <a:rPr lang="ru-RU" sz="1500" b="1" dirty="0" smtClean="0"/>
            <a:t>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Капитальный ремонт муниципального жилья – </a:t>
          </a:r>
          <a:r>
            <a:rPr lang="ru-RU" sz="1200" b="1" dirty="0" smtClean="0">
              <a:solidFill>
                <a:schemeClr val="tx1"/>
              </a:solidFill>
            </a:rPr>
            <a:t>991,8 </a:t>
          </a:r>
          <a:r>
            <a:rPr lang="ru-RU" sz="1200" b="1" dirty="0" err="1" smtClean="0">
              <a:solidFill>
                <a:schemeClr val="tx1"/>
              </a:solidFill>
            </a:rPr>
            <a:t>тыс.руб</a:t>
          </a:r>
          <a:r>
            <a:rPr lang="ru-RU" sz="1200" b="1" dirty="0" smtClean="0">
              <a:solidFill>
                <a:schemeClr val="tx1"/>
              </a:solidFill>
            </a:rPr>
            <a:t>.</a:t>
          </a:r>
          <a:endParaRPr lang="ru-RU" sz="1200" b="1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C0AA85AD-8AB6-4DAB-8005-024096FFE93D}">
      <dgm:prSet phldrT="[Текст]" custT="1"/>
      <dgm:spPr/>
      <dgm:t>
        <a:bodyPr/>
        <a:lstStyle/>
        <a:p>
          <a:endParaRPr lang="ru-RU" sz="1200" b="1" dirty="0">
            <a:solidFill>
              <a:schemeClr val="tx1"/>
            </a:solidFill>
          </a:endParaRPr>
        </a:p>
      </dgm:t>
    </dgm:pt>
    <dgm:pt modelId="{A956BE42-746F-4B36-BCBD-E70D72921331}" type="parTrans" cxnId="{E3D982C5-E4B4-4808-BEA6-CCEB2043FAD7}">
      <dgm:prSet/>
      <dgm:spPr/>
      <dgm:t>
        <a:bodyPr/>
        <a:lstStyle/>
        <a:p>
          <a:endParaRPr lang="ru-RU" sz="1400"/>
        </a:p>
      </dgm:t>
    </dgm:pt>
    <dgm:pt modelId="{4773AF49-5003-455D-8258-37B99914F45C}" type="sibTrans" cxnId="{E3D982C5-E4B4-4808-BEA6-CCEB2043FAD7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r>
            <a:rPr lang="ru-RU" sz="1500" b="1" dirty="0" smtClean="0"/>
            <a:t>169 285,6 тыс</a:t>
          </a:r>
          <a:r>
            <a:rPr lang="ru-RU" sz="1500" b="1" dirty="0" smtClean="0"/>
            <a:t>. руб.</a:t>
          </a:r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BF6E0ED7-2315-46CF-A6CD-C00C6BA2080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dirty="0" smtClean="0">
              <a:solidFill>
                <a:schemeClr val="tx1"/>
              </a:solidFill>
            </a:rPr>
            <a:t>  коммунальных услуг –     </a:t>
          </a:r>
        </a:p>
        <a:p>
          <a:r>
            <a:rPr lang="ru-RU" sz="1200" b="1" dirty="0" smtClean="0">
              <a:solidFill>
                <a:schemeClr val="tx1"/>
              </a:solidFill>
            </a:rPr>
            <a:t>2 433,1 тыс</a:t>
          </a:r>
          <a:r>
            <a:rPr lang="ru-RU" sz="1200" b="1" dirty="0" smtClean="0">
              <a:solidFill>
                <a:schemeClr val="tx1"/>
              </a:solidFill>
            </a:rPr>
            <a:t>. руб. </a:t>
          </a:r>
        </a:p>
      </dgm:t>
    </dgm:pt>
    <dgm:pt modelId="{D0E0FA35-599A-4CA7-9955-0780E2CBB9D5}" type="parTrans" cxnId="{0625C86F-F692-47E7-B097-9AD986F800F5}">
      <dgm:prSet/>
      <dgm:spPr/>
      <dgm:t>
        <a:bodyPr/>
        <a:lstStyle/>
        <a:p>
          <a:endParaRPr lang="ru-RU" sz="1400"/>
        </a:p>
      </dgm:t>
    </dgm:pt>
    <dgm:pt modelId="{CA4C1052-48D0-4BE3-8A7A-AD877D8F3638}" type="sibTrans" cxnId="{0625C86F-F692-47E7-B097-9AD986F800F5}">
      <dgm:prSet/>
      <dgm:spPr/>
      <dgm:t>
        <a:bodyPr/>
        <a:lstStyle/>
        <a:p>
          <a:endParaRPr lang="ru-RU" sz="1400"/>
        </a:p>
      </dgm:t>
    </dgm:pt>
    <dgm:pt modelId="{F3575316-CE50-4D4C-B57F-DEE802BD7EA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Муниципальная гарантия  –                             </a:t>
          </a:r>
          <a:r>
            <a:rPr lang="ru-RU" sz="1200" b="1" dirty="0" smtClean="0">
              <a:solidFill>
                <a:schemeClr val="tx1"/>
              </a:solidFill>
            </a:rPr>
            <a:t>10 150,40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b="1" dirty="0" smtClean="0">
              <a:solidFill>
                <a:schemeClr val="tx1"/>
              </a:solidFill>
            </a:rPr>
            <a:t>. </a:t>
          </a:r>
        </a:p>
        <a:p>
          <a:r>
            <a:rPr lang="ru-RU" sz="1200" b="0" dirty="0" smtClean="0">
              <a:solidFill>
                <a:schemeClr val="tx1"/>
              </a:solidFill>
            </a:rPr>
            <a:t>Ремонт теплотрассы ул. Октябрьская –          </a:t>
          </a:r>
          <a:r>
            <a:rPr lang="ru-RU" sz="1200" b="1" dirty="0" smtClean="0">
              <a:solidFill>
                <a:schemeClr val="tx1"/>
              </a:solidFill>
            </a:rPr>
            <a:t>6 431,9 тыс. руб.</a:t>
          </a:r>
        </a:p>
        <a:p>
          <a:r>
            <a:rPr lang="ru-RU" sz="1200" b="0" dirty="0" smtClean="0">
              <a:solidFill>
                <a:schemeClr val="tx1"/>
              </a:solidFill>
            </a:rPr>
            <a:t>Строительство очистных сооружений –      </a:t>
          </a:r>
          <a:r>
            <a:rPr lang="ru-RU" sz="1200" b="1" dirty="0" smtClean="0">
              <a:solidFill>
                <a:schemeClr val="tx1"/>
              </a:solidFill>
            </a:rPr>
            <a:t>146 316,8 тыс. руб.</a:t>
          </a:r>
        </a:p>
        <a:p>
          <a:r>
            <a:rPr lang="ru-RU" sz="1200" b="0" dirty="0" smtClean="0">
              <a:solidFill>
                <a:schemeClr val="tx1"/>
              </a:solidFill>
            </a:rPr>
            <a:t>Разделение сметной документации по благоустройству </a:t>
          </a:r>
          <a:r>
            <a:rPr lang="ru-RU" sz="1200" b="0" dirty="0" err="1" smtClean="0">
              <a:solidFill>
                <a:schemeClr val="tx1"/>
              </a:solidFill>
            </a:rPr>
            <a:t>мкр</a:t>
          </a:r>
          <a:r>
            <a:rPr lang="ru-RU" sz="1200" b="0" dirty="0" smtClean="0">
              <a:solidFill>
                <a:schemeClr val="tx1"/>
              </a:solidFill>
            </a:rPr>
            <a:t>. Солнечный – </a:t>
          </a:r>
          <a:r>
            <a:rPr lang="ru-RU" sz="1200" b="1" dirty="0" smtClean="0">
              <a:solidFill>
                <a:schemeClr val="tx1"/>
              </a:solidFill>
            </a:rPr>
            <a:t>50,00 тыс. руб.</a:t>
          </a:r>
        </a:p>
        <a:p>
          <a:endParaRPr lang="ru-RU" sz="1200" b="0" dirty="0">
            <a:solidFill>
              <a:schemeClr val="tx1"/>
            </a:solidFill>
          </a:endParaRPr>
        </a:p>
      </dgm:t>
    </dgm:pt>
    <dgm:pt modelId="{C45BC2F4-807C-47A2-9BAC-2498A50E2EAF}" type="parTrans" cxnId="{2FADB983-169F-448A-91B9-DE9CC41AB3A4}">
      <dgm:prSet/>
      <dgm:spPr/>
      <dgm:t>
        <a:bodyPr/>
        <a:lstStyle/>
        <a:p>
          <a:endParaRPr lang="ru-RU" sz="1400"/>
        </a:p>
      </dgm:t>
    </dgm:pt>
    <dgm:pt modelId="{BD136DCF-ED36-441F-B3B0-D100E4C47A52}" type="sibTrans" cxnId="{2FADB983-169F-448A-91B9-DE9CC41AB3A4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/>
        <a:lstStyle/>
        <a:p>
          <a:r>
            <a:rPr lang="ru-RU" sz="15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b="1" dirty="0" smtClean="0"/>
            <a:t>12 513,5 </a:t>
          </a:r>
          <a:r>
            <a:rPr lang="ru-RU" sz="1500" b="1" dirty="0" smtClean="0"/>
            <a:t>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200" dirty="0" smtClean="0">
              <a:solidFill>
                <a:schemeClr val="tx1"/>
              </a:solidFill>
            </a:rPr>
            <a:t>    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smtClean="0">
              <a:solidFill>
                <a:schemeClr val="tx1"/>
              </a:solidFill>
            </a:rPr>
            <a:t>2 538,6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dirty="0" smtClean="0">
              <a:solidFill>
                <a:schemeClr val="tx1"/>
              </a:solidFill>
            </a:rPr>
            <a:t>230</a:t>
          </a:r>
          <a:r>
            <a:rPr lang="ru-RU" sz="1200" dirty="0" smtClean="0">
              <a:solidFill>
                <a:schemeClr val="tx1"/>
              </a:solidFill>
            </a:rPr>
            <a:t> </a:t>
          </a:r>
          <a:r>
            <a:rPr lang="ru-RU" sz="1200" b="1" dirty="0" smtClean="0">
              <a:solidFill>
                <a:schemeClr val="tx1"/>
              </a:solidFill>
            </a:rPr>
            <a:t>,0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r>
            <a:rPr lang="ru-RU" sz="1200" b="1" dirty="0" smtClean="0">
              <a:solidFill>
                <a:schemeClr val="tx1"/>
              </a:solidFill>
            </a:rPr>
            <a:t>Обслуживание уличного освещения </a:t>
          </a:r>
          <a:r>
            <a:rPr lang="ru-RU" sz="1200" dirty="0" smtClean="0">
              <a:solidFill>
                <a:schemeClr val="tx1"/>
              </a:solidFill>
            </a:rPr>
            <a:t>– 1 131,8 тыс. руб.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Организация деятельности по накоплению, сбору, транспортированию ТКО – </a:t>
          </a:r>
          <a:r>
            <a:rPr lang="ru-RU" sz="1200" b="0" dirty="0" smtClean="0">
              <a:solidFill>
                <a:schemeClr val="tx1"/>
              </a:solidFill>
            </a:rPr>
            <a:t>5 534,0 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F1FC5F43-2E53-453E-BA1E-455B2BD003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Энергоснабжение и повышение энергетической эффективности </a:t>
          </a:r>
          <a:r>
            <a:rPr lang="ru-RU" sz="1200" dirty="0" smtClean="0">
              <a:solidFill>
                <a:schemeClr val="tx1"/>
              </a:solidFill>
            </a:rPr>
            <a:t>        </a:t>
          </a:r>
          <a:r>
            <a:rPr lang="ru-RU" sz="1200" dirty="0" smtClean="0">
              <a:solidFill>
                <a:schemeClr val="tx1"/>
              </a:solidFill>
            </a:rPr>
            <a:t>– </a:t>
          </a:r>
          <a:r>
            <a:rPr lang="ru-RU" sz="1200" dirty="0" smtClean="0">
              <a:solidFill>
                <a:schemeClr val="tx1"/>
              </a:solidFill>
            </a:rPr>
            <a:t>     </a:t>
          </a:r>
          <a:r>
            <a:rPr lang="ru-RU" sz="1200" b="1" dirty="0" smtClean="0">
              <a:solidFill>
                <a:schemeClr val="tx1"/>
              </a:solidFill>
            </a:rPr>
            <a:t>3  770,6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r>
            <a:rPr lang="ru-RU" sz="1200" b="0" dirty="0" smtClean="0">
              <a:solidFill>
                <a:schemeClr val="tx1"/>
              </a:solidFill>
            </a:rPr>
            <a:t>Строительный контроль, авторский надзор по строительству ГРПШ 3 – </a:t>
          </a:r>
          <a:r>
            <a:rPr lang="ru-RU" sz="1200" b="1" dirty="0" smtClean="0">
              <a:solidFill>
                <a:schemeClr val="tx1"/>
              </a:solidFill>
            </a:rPr>
            <a:t>132,4 тыс. </a:t>
          </a:r>
          <a:r>
            <a:rPr lang="ru-RU" sz="1200" b="1" dirty="0" err="1" smtClean="0">
              <a:solidFill>
                <a:schemeClr val="tx1"/>
              </a:solidFill>
            </a:rPr>
            <a:t>руб</a:t>
          </a:r>
          <a:endParaRPr lang="ru-RU" sz="1200" b="1" dirty="0" smtClean="0">
            <a:solidFill>
              <a:schemeClr val="tx1"/>
            </a:solidFill>
          </a:endParaRPr>
        </a:p>
        <a:p>
          <a:endParaRPr lang="ru-RU" sz="1200" dirty="0" smtClean="0">
            <a:solidFill>
              <a:schemeClr val="tx1"/>
            </a:solidFill>
          </a:endParaRPr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AEC9C63C-746B-44B1-991F-C0F543FB74D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b="1" dirty="0" smtClean="0">
              <a:solidFill>
                <a:schemeClr val="tx1"/>
              </a:solidFill>
            </a:rPr>
            <a:t>595,8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1A0474A3-3AB0-4D4A-94CC-2A53F5964F4E}" type="parTrans" cxnId="{F098921F-832E-482F-A0B2-C0B15E634284}">
      <dgm:prSet/>
      <dgm:spPr/>
      <dgm:t>
        <a:bodyPr/>
        <a:lstStyle/>
        <a:p>
          <a:endParaRPr lang="ru-RU" sz="1400"/>
        </a:p>
      </dgm:t>
    </dgm:pt>
    <dgm:pt modelId="{1ED774FA-9891-44D2-8493-A6E8D560224C}" type="sibTrans" cxnId="{F098921F-832E-482F-A0B2-C0B15E634284}">
      <dgm:prSet/>
      <dgm:spPr/>
      <dgm:t>
        <a:bodyPr/>
        <a:lstStyle/>
        <a:p>
          <a:endParaRPr lang="ru-RU" sz="1400"/>
        </a:p>
      </dgm:t>
    </dgm:pt>
    <dgm:pt modelId="{8A180380-7C09-4E9C-8449-33B0D3B58FF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Приобретение автомобиля УАЗ </a:t>
          </a:r>
          <a:r>
            <a:rPr lang="ru-RU" sz="1200" dirty="0" smtClean="0">
              <a:solidFill>
                <a:schemeClr val="tx1"/>
              </a:solidFill>
            </a:rPr>
            <a:t>– 1 009,1</a:t>
          </a:r>
          <a:endParaRPr lang="ru-RU" sz="1200" dirty="0">
            <a:solidFill>
              <a:schemeClr val="tx1"/>
            </a:solidFill>
          </a:endParaRPr>
        </a:p>
      </dgm:t>
    </dgm:pt>
    <dgm:pt modelId="{B628F853-9EB6-47E0-BDD4-122EBF2F5C1D}" type="parTrans" cxnId="{362FF5F8-9154-4228-9BB8-A1B1BD87F3AF}">
      <dgm:prSet/>
      <dgm:spPr/>
      <dgm:t>
        <a:bodyPr/>
        <a:lstStyle/>
        <a:p>
          <a:endParaRPr lang="ru-RU"/>
        </a:p>
      </dgm:t>
    </dgm:pt>
    <dgm:pt modelId="{9C56549A-0AED-4E8D-A626-591986F49527}" type="sibTrans" cxnId="{362FF5F8-9154-4228-9BB8-A1B1BD87F3AF}">
      <dgm:prSet/>
      <dgm:spPr/>
      <dgm:t>
        <a:bodyPr/>
        <a:lstStyle/>
        <a:p>
          <a:endParaRPr lang="ru-RU"/>
        </a:p>
      </dgm:t>
    </dgm:pt>
    <dgm:pt modelId="{CBACCF03-4E07-4F9F-ABA9-83ABBC37154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dirty="0" smtClean="0">
              <a:solidFill>
                <a:schemeClr val="tx1"/>
              </a:solidFill>
            </a:rPr>
            <a:t>307,5 </a:t>
          </a:r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F1F8BA5F-23F9-4323-BAD1-FF572B870A0C}" type="parTrans" cxnId="{B7BB7519-245C-4DF3-8EFA-A7CD34D23174}">
      <dgm:prSet/>
      <dgm:spPr/>
      <dgm:t>
        <a:bodyPr/>
        <a:lstStyle/>
        <a:p>
          <a:endParaRPr lang="ru-RU"/>
        </a:p>
      </dgm:t>
    </dgm:pt>
    <dgm:pt modelId="{169670A6-E464-45DE-A0E2-E2A7E8F4B93A}" type="sibTrans" cxnId="{B7BB7519-245C-4DF3-8EFA-A7CD34D23174}">
      <dgm:prSet/>
      <dgm:spPr/>
      <dgm:t>
        <a:bodyPr/>
        <a:lstStyle/>
        <a:p>
          <a:endParaRPr lang="ru-RU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11" custScaleY="684624" custLinFactY="-77565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D4EFA-FA6F-4EA6-AB7B-A5495694EC06}" type="pres">
      <dgm:prSet presAssocID="{6E45EB35-D23A-4EE6-94D7-AAF2A3CEDA95}" presName="aSpace2" presStyleCnt="0"/>
      <dgm:spPr/>
      <dgm:t>
        <a:bodyPr/>
        <a:lstStyle/>
        <a:p>
          <a:endParaRPr lang="ru-RU"/>
        </a:p>
      </dgm:t>
    </dgm:pt>
    <dgm:pt modelId="{75E84707-FE30-4DEC-B3B1-6970EB598CEF}" type="pres">
      <dgm:prSet presAssocID="{C0AA85AD-8AB6-4DAB-8005-024096FFE93D}" presName="childNode" presStyleLbl="node1" presStyleIdx="1" presStyleCnt="11" custFlipVert="0" custScaleX="74723" custScaleY="132833" custLinFactY="-44977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1902-59A5-40F2-839E-6A526DC66332}" type="pres">
      <dgm:prSet presAssocID="{C0AA85AD-8AB6-4DAB-8005-024096FFE93D}" presName="aSpace2" presStyleCnt="0"/>
      <dgm:spPr/>
      <dgm:t>
        <a:bodyPr/>
        <a:lstStyle/>
        <a:p>
          <a:endParaRPr lang="ru-RU"/>
        </a:p>
      </dgm:t>
    </dgm:pt>
    <dgm:pt modelId="{D98D5B13-DC41-4967-81FD-85C2AC25A5AB}" type="pres">
      <dgm:prSet presAssocID="{AEC9C63C-746B-44B1-991F-C0F543FB74DF}" presName="childNode" presStyleLbl="node1" presStyleIdx="2" presStyleCnt="11" custScaleY="326168" custLinFactY="-6951" custLinFactNeighborX="1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6204-1338-477F-93CA-19CF11DF7632}" type="pres">
      <dgm:prSet presAssocID="{AEC9C63C-746B-44B1-991F-C0F543FB74DF}" presName="aSpace2" presStyleCnt="0"/>
      <dgm:spPr/>
      <dgm:t>
        <a:bodyPr/>
        <a:lstStyle/>
        <a:p>
          <a:endParaRPr lang="ru-RU"/>
        </a:p>
      </dgm:t>
    </dgm:pt>
    <dgm:pt modelId="{9C4936D2-C2F3-4B44-A0D5-AFBA6F297510}" type="pres">
      <dgm:prSet presAssocID="{CBACCF03-4E07-4F9F-ABA9-83ABBC371543}" presName="childNode" presStyleLbl="node1" presStyleIdx="3" presStyleCnt="11" custScaleY="449976" custLinFactY="28841" custLinFactNeighborX="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138374" custLinFactNeighborX="-1243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567259C9-0EBC-41FC-9C53-BC0D65C3DCFA}" type="pres">
      <dgm:prSet presAssocID="{BF6E0ED7-2315-46CF-A6CD-C00C6BA2080E}" presName="childNode" presStyleLbl="node1" presStyleIdx="4" presStyleCnt="11" custScaleX="148685" custScaleY="77822" custLinFactY="-4417" custLinFactNeighborX="-58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729A1-E9E7-4D72-BF2B-50B76290C2D7}" type="pres">
      <dgm:prSet presAssocID="{BF6E0ED7-2315-46CF-A6CD-C00C6BA2080E}" presName="aSpace2" presStyleCnt="0"/>
      <dgm:spPr/>
      <dgm:t>
        <a:bodyPr/>
        <a:lstStyle/>
        <a:p>
          <a:endParaRPr lang="ru-RU"/>
        </a:p>
      </dgm:t>
    </dgm:pt>
    <dgm:pt modelId="{214E89B4-0D39-45C1-980F-EB5708F08438}" type="pres">
      <dgm:prSet presAssocID="{F3575316-CE50-4D4C-B57F-DEE802BD7EAB}" presName="childNode" presStyleLbl="node1" presStyleIdx="5" presStyleCnt="11" custScaleX="165463" custScaleY="172187" custLinFactNeighborX="2520" custLinFactNeighborY="-77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B6267-7C50-4362-A22D-59B90FA6C409}" type="pres">
      <dgm:prSet presAssocID="{F3575316-CE50-4D4C-B57F-DEE802BD7EAB}" presName="aSpace2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6" presStyleCnt="11" custAng="0" custScaleX="147298" custScaleY="125136" custLinFactNeighborX="-2650" custLinFactNeighborY="-70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7" presStyleCnt="11" custLinFactY="-5139" custLinFactNeighborX="-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8" presStyleCnt="11" custScaleY="176702" custLinFactNeighborX="-500" custLinFactNeighborY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CE4354FE-4F83-425A-84AD-DF9284C83F7C}" type="pres">
      <dgm:prSet presAssocID="{ADF818C2-847B-4A84-86EF-0B4206AC8F8A}" presName="childNode" presStyleLbl="node1" presStyleIdx="9" presStyleCnt="11" custScaleX="102151" custScaleY="122377" custLinFactY="665" custLinFactNeighborX="-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B9B5C-B27B-49DF-BD9E-860AB2B6490B}" type="pres">
      <dgm:prSet presAssocID="{ADF818C2-847B-4A84-86EF-0B4206AC8F8A}" presName="aSpace2" presStyleCnt="0"/>
      <dgm:spPr/>
      <dgm:t>
        <a:bodyPr/>
        <a:lstStyle/>
        <a:p>
          <a:endParaRPr lang="ru-RU"/>
        </a:p>
      </dgm:t>
    </dgm:pt>
    <dgm:pt modelId="{84213CB5-1278-468F-98CB-521A4B8A2D2F}" type="pres">
      <dgm:prSet presAssocID="{8A180380-7C09-4E9C-8449-33B0D3B58FFC}" presName="childNode" presStyleLbl="node1" presStyleIdx="10" presStyleCnt="11" custScaleY="100001" custLinFactY="15725" custLinFactNeighborX="-7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BB423B64-11A6-43E7-B85C-43B573E7EAEA}" type="presOf" srcId="{CBACCF03-4E07-4F9F-ABA9-83ABBC371543}" destId="{9C4936D2-C2F3-4B44-A0D5-AFBA6F297510}" srcOrd="0" destOrd="0" presId="urn:microsoft.com/office/officeart/2005/8/layout/lProcess2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F098921F-832E-482F-A0B2-C0B15E634284}" srcId="{7399D775-698E-48B9-B3C2-AB4A278D454D}" destId="{AEC9C63C-746B-44B1-991F-C0F543FB74DF}" srcOrd="2" destOrd="0" parTransId="{1A0474A3-3AB0-4D4A-94CC-2A53F5964F4E}" sibTransId="{1ED774FA-9891-44D2-8493-A6E8D560224C}"/>
    <dgm:cxn modelId="{B88AE251-259C-4DAE-B864-13B57607CD41}" srcId="{7B2F4376-2505-4BA9-A5D6-6421F7D8606D}" destId="{F1FC5F43-2E53-453E-BA1E-455B2BD00301}" srcOrd="2" destOrd="0" parTransId="{B86E772B-79C9-4FA1-BA31-03684F99AF07}" sibTransId="{04765D81-77C2-45BB-9BD4-ECE67F1BCC7C}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2FADB983-169F-448A-91B9-DE9CC41AB3A4}" srcId="{7B2F4376-2505-4BA9-A5D6-6421F7D8606D}" destId="{F3575316-CE50-4D4C-B57F-DEE802BD7EAB}" srcOrd="1" destOrd="0" parTransId="{C45BC2F4-807C-47A2-9BAC-2498A50E2EAF}" sibTransId="{BD136DCF-ED36-441F-B3B0-D100E4C47A52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B7BB7519-245C-4DF3-8EFA-A7CD34D23174}" srcId="{7399D775-698E-48B9-B3C2-AB4A278D454D}" destId="{CBACCF03-4E07-4F9F-ABA9-83ABBC371543}" srcOrd="3" destOrd="0" parTransId="{F1F8BA5F-23F9-4323-BAD1-FF572B870A0C}" sibTransId="{169670A6-E464-45DE-A0E2-E2A7E8F4B93A}"/>
    <dgm:cxn modelId="{769EE435-7A03-4DC0-B7C5-6B2775293C07}" type="presOf" srcId="{AEC9C63C-746B-44B1-991F-C0F543FB74DF}" destId="{D98D5B13-DC41-4967-81FD-85C2AC25A5AB}" srcOrd="0" destOrd="0" presId="urn:microsoft.com/office/officeart/2005/8/layout/lProcess2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632B4191-BFCB-4067-87DA-B0501602D53E}" type="presOf" srcId="{F3575316-CE50-4D4C-B57F-DEE802BD7EAB}" destId="{214E89B4-0D39-45C1-980F-EB5708F08438}" srcOrd="0" destOrd="0" presId="urn:microsoft.com/office/officeart/2005/8/layout/lProcess2"/>
    <dgm:cxn modelId="{362FF5F8-9154-4228-9BB8-A1B1BD87F3AF}" srcId="{16830507-7D57-4F55-89A3-FCA162AB9D7D}" destId="{8A180380-7C09-4E9C-8449-33B0D3B58FFC}" srcOrd="3" destOrd="0" parTransId="{B628F853-9EB6-47E0-BDD4-122EBF2F5C1D}" sibTransId="{9C56549A-0AED-4E8D-A626-591986F49527}"/>
    <dgm:cxn modelId="{E35D8193-1411-4C4F-9418-3A75A1A97518}" srcId="{16830507-7D57-4F55-89A3-FCA162AB9D7D}" destId="{ADF818C2-847B-4A84-86EF-0B4206AC8F8A}" srcOrd="2" destOrd="0" parTransId="{DB5B216B-CAD8-44BE-8816-027986FDE3B9}" sibTransId="{312B0D9C-F60C-4369-BC16-916D7C2DA26C}"/>
    <dgm:cxn modelId="{124F5888-8D8F-405E-8236-A1C5F3B8E3C7}" type="presOf" srcId="{8A180380-7C09-4E9C-8449-33B0D3B58FFC}" destId="{84213CB5-1278-468F-98CB-521A4B8A2D2F}" srcOrd="0" destOrd="0" presId="urn:microsoft.com/office/officeart/2005/8/layout/lProcess2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EB6E7B1F-7882-44AB-899B-C5BA9B32E85D}" type="presOf" srcId="{BF6E0ED7-2315-46CF-A6CD-C00C6BA2080E}" destId="{567259C9-0EBC-41FC-9C53-BC0D65C3DCFA}" srcOrd="0" destOrd="0" presId="urn:microsoft.com/office/officeart/2005/8/layout/lProcess2"/>
    <dgm:cxn modelId="{E3D982C5-E4B4-4808-BEA6-CCEB2043FAD7}" srcId="{7399D775-698E-48B9-B3C2-AB4A278D454D}" destId="{C0AA85AD-8AB6-4DAB-8005-024096FFE93D}" srcOrd="1" destOrd="0" parTransId="{A956BE42-746F-4B36-BCBD-E70D72921331}" sibTransId="{4773AF49-5003-455D-8258-37B99914F45C}"/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D5D5C5F4-5C71-4774-9A2A-37E9584BC034}" type="presOf" srcId="{C0AA85AD-8AB6-4DAB-8005-024096FFE93D}" destId="{75E84707-FE30-4DEC-B3B1-6970EB598CEF}" srcOrd="0" destOrd="0" presId="urn:microsoft.com/office/officeart/2005/8/layout/lProcess2"/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0625C86F-F692-47E7-B097-9AD986F800F5}" srcId="{7B2F4376-2505-4BA9-A5D6-6421F7D8606D}" destId="{BF6E0ED7-2315-46CF-A6CD-C00C6BA2080E}" srcOrd="0" destOrd="0" parTransId="{D0E0FA35-599A-4CA7-9955-0780E2CBB9D5}" sibTransId="{CA4C1052-48D0-4BE3-8A7A-AD877D8F3638}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73D806F-6037-458E-95FB-EFA32692E100}" type="presParOf" srcId="{280DD908-BFA5-4D2D-8887-FD2A2323AC9E}" destId="{7F5D4EFA-FA6F-4EA6-AB7B-A5495694EC06}" srcOrd="1" destOrd="0" presId="urn:microsoft.com/office/officeart/2005/8/layout/lProcess2"/>
    <dgm:cxn modelId="{BAF1D8C6-929B-4B82-ADD1-7BB3B2CC8673}" type="presParOf" srcId="{280DD908-BFA5-4D2D-8887-FD2A2323AC9E}" destId="{75E84707-FE30-4DEC-B3B1-6970EB598CEF}" srcOrd="2" destOrd="0" presId="urn:microsoft.com/office/officeart/2005/8/layout/lProcess2"/>
    <dgm:cxn modelId="{139674E8-69A9-4FE6-B85F-4A7DBBA9E343}" type="presParOf" srcId="{280DD908-BFA5-4D2D-8887-FD2A2323AC9E}" destId="{8F9B1902-59A5-40F2-839E-6A526DC66332}" srcOrd="3" destOrd="0" presId="urn:microsoft.com/office/officeart/2005/8/layout/lProcess2"/>
    <dgm:cxn modelId="{87DA1B91-C78A-4E7C-95CA-7FDDE84D90EF}" type="presParOf" srcId="{280DD908-BFA5-4D2D-8887-FD2A2323AC9E}" destId="{D98D5B13-DC41-4967-81FD-85C2AC25A5AB}" srcOrd="4" destOrd="0" presId="urn:microsoft.com/office/officeart/2005/8/layout/lProcess2"/>
    <dgm:cxn modelId="{1C5CFD22-FFDB-40D4-A4F2-7541EDD26CB2}" type="presParOf" srcId="{280DD908-BFA5-4D2D-8887-FD2A2323AC9E}" destId="{3C166204-1338-477F-93CA-19CF11DF7632}" srcOrd="5" destOrd="0" presId="urn:microsoft.com/office/officeart/2005/8/layout/lProcess2"/>
    <dgm:cxn modelId="{A342D513-F3CD-4191-BBE6-0B84B339B954}" type="presParOf" srcId="{280DD908-BFA5-4D2D-8887-FD2A2323AC9E}" destId="{9C4936D2-C2F3-4B44-A0D5-AFBA6F297510}" srcOrd="6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636EC2B-3886-4D13-90EE-260DDF790643}" type="presParOf" srcId="{9F6ADCAF-6130-42B5-91FE-63E729A3161D}" destId="{567259C9-0EBC-41FC-9C53-BC0D65C3DCFA}" srcOrd="0" destOrd="0" presId="urn:microsoft.com/office/officeart/2005/8/layout/lProcess2"/>
    <dgm:cxn modelId="{AC55A2FC-3056-40C2-A67A-3DB426A1C9D0}" type="presParOf" srcId="{9F6ADCAF-6130-42B5-91FE-63E729A3161D}" destId="{2F5729A1-E9E7-4D72-BF2B-50B76290C2D7}" srcOrd="1" destOrd="0" presId="urn:microsoft.com/office/officeart/2005/8/layout/lProcess2"/>
    <dgm:cxn modelId="{92F3755A-781D-4D54-BD39-8BD1C87F1008}" type="presParOf" srcId="{9F6ADCAF-6130-42B5-91FE-63E729A3161D}" destId="{214E89B4-0D39-45C1-980F-EB5708F08438}" srcOrd="2" destOrd="0" presId="urn:microsoft.com/office/officeart/2005/8/layout/lProcess2"/>
    <dgm:cxn modelId="{68512711-65C5-42CF-9958-96A487C9F02A}" type="presParOf" srcId="{9F6ADCAF-6130-42B5-91FE-63E729A3161D}" destId="{291B6267-7C50-4362-A22D-59B90FA6C409}" srcOrd="3" destOrd="0" presId="urn:microsoft.com/office/officeart/2005/8/layout/lProcess2"/>
    <dgm:cxn modelId="{2E2C287A-FAFB-4120-A4DC-9158713E4F8F}" type="presParOf" srcId="{9F6ADCAF-6130-42B5-91FE-63E729A3161D}" destId="{45C300AE-3278-47DB-953F-7A87CFE762BF}" srcOrd="4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869C509B-45B2-44AA-8787-15688905A252}" type="presParOf" srcId="{68A5ECDF-7389-47FB-87E3-2B1E42172F74}" destId="{CE4354FE-4F83-425A-84AD-DF9284C83F7C}" srcOrd="4" destOrd="0" presId="urn:microsoft.com/office/officeart/2005/8/layout/lProcess2"/>
    <dgm:cxn modelId="{D755B5BB-F255-40C1-B36E-80F7AB1DC92F}" type="presParOf" srcId="{68A5ECDF-7389-47FB-87E3-2B1E42172F74}" destId="{A29B9B5C-B27B-49DF-BD9E-860AB2B6490B}" srcOrd="5" destOrd="0" presId="urn:microsoft.com/office/officeart/2005/8/layout/lProcess2"/>
    <dgm:cxn modelId="{7028C5BE-E508-48C3-88A9-8004667B8947}" type="presParOf" srcId="{68A5ECDF-7389-47FB-87E3-2B1E42172F74}" destId="{84213CB5-1278-468F-98CB-521A4B8A2D2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</a:endParaRPr>
        </a:p>
      </dsp:txBody>
      <dsp:txXfrm>
        <a:off x="228595" y="12566"/>
        <a:ext cx="3955881" cy="523712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Liberation Serif" pitchFamily="18" charset="0"/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  <a:latin typeface="Liberation Serif" pitchFamily="18" charset="0"/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  <a:latin typeface="Liberation Serif" pitchFamily="18" charset="0"/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</a:endParaRPr>
        </a:p>
      </dsp:txBody>
      <dsp:txXfrm>
        <a:off x="4261285" y="12801"/>
        <a:ext cx="3804939" cy="533511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Liberation Serif" pitchFamily="18" charset="0"/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  <a:latin typeface="Liberation Serif" pitchFamily="18" charset="0"/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  <a:latin typeface="Liberation Serif" pitchFamily="18" charset="0"/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itchFamily="18" charset="0"/>
            </a:rPr>
            <a:t>Превышение расходов бюджета над его расходами</a:t>
          </a:r>
          <a:endParaRPr lang="ru-RU" sz="1500" kern="1200" dirty="0">
            <a:latin typeface="Liberation Serif" pitchFamily="18" charset="0"/>
          </a:endParaRPr>
        </a:p>
      </dsp:txBody>
      <dsp:txXfrm>
        <a:off x="3110745" y="117382"/>
        <a:ext cx="4313973" cy="704289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itchFamily="18" charset="0"/>
            </a:rPr>
            <a:t>Дефицит</a:t>
          </a:r>
          <a:endParaRPr lang="ru-RU" sz="2800" kern="1200" dirty="0">
            <a:latin typeface="Liberation Serif" pitchFamily="18" charset="0"/>
          </a:endParaRPr>
        </a:p>
      </dsp:txBody>
      <dsp:txXfrm>
        <a:off x="45841" y="45841"/>
        <a:ext cx="3019063" cy="847371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Liberation Serif" pitchFamily="18" charset="0"/>
            </a:rPr>
            <a:t>Превышение доходов бюджета над его расходами</a:t>
          </a:r>
          <a:endParaRPr lang="ru-RU" sz="1500" kern="1200" dirty="0">
            <a:latin typeface="Liberation Serif" pitchFamily="18" charset="0"/>
          </a:endParaRPr>
        </a:p>
      </dsp:txBody>
      <dsp:txXfrm>
        <a:off x="3115302" y="1050976"/>
        <a:ext cx="4309416" cy="704289"/>
      </dsp:txXfrm>
    </dsp:sp>
    <dsp:sp modelId="{66320CA8-72DD-4714-8ECE-346D0F65B893}">
      <dsp:nvSpPr>
        <dsp:cNvPr id="0" name=""/>
        <dsp:cNvSpPr/>
      </dsp:nvSpPr>
      <dsp:spPr>
        <a:xfrm>
          <a:off x="21" y="1003248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itchFamily="18" charset="0"/>
            </a:rPr>
            <a:t>Профицит</a:t>
          </a:r>
          <a:endParaRPr lang="ru-RU" sz="2800" kern="1200" dirty="0">
            <a:latin typeface="Liberation Serif" pitchFamily="18" charset="0"/>
          </a:endParaRPr>
        </a:p>
      </dsp:txBody>
      <dsp:txXfrm>
        <a:off x="47274" y="1050501"/>
        <a:ext cx="3013201" cy="87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39" y="283591"/>
          <a:ext cx="1843192" cy="127600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  <a:cs typeface="Times New Roman" pitchFamily="18" charset="0"/>
          </a:endParaRPr>
        </a:p>
      </dsp:txBody>
      <dsp:txXfrm rot="-5400000">
        <a:off x="161753" y="638003"/>
        <a:ext cx="1276008" cy="567184"/>
      </dsp:txXfrm>
    </dsp:sp>
    <dsp:sp modelId="{F721C7DA-5BAD-4359-8EA1-FED75A13117D}">
      <dsp:nvSpPr>
        <dsp:cNvPr id="0" name=""/>
        <dsp:cNvSpPr/>
      </dsp:nvSpPr>
      <dsp:spPr>
        <a:xfrm rot="5400000">
          <a:off x="4019724" y="-2139176"/>
          <a:ext cx="1756973" cy="636369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Налог на доходы физических лиц;</a:t>
          </a:r>
          <a:endParaRPr lang="ru-RU" sz="1600" b="1" kern="1200" dirty="0">
            <a:latin typeface="Liberation Serif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Акцизы;</a:t>
          </a:r>
          <a:endParaRPr lang="ru-RU" sz="1600" b="1" kern="1200" dirty="0">
            <a:latin typeface="Liberation Serif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Налог, взимаемый в связи с применением упрощенной системы налогообложения;</a:t>
          </a:r>
          <a:endParaRPr lang="ru-RU" sz="1600" b="1" kern="1200" dirty="0">
            <a:latin typeface="Liberation Serif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Единый сельскохозяйственный налог;</a:t>
          </a:r>
          <a:endParaRPr lang="ru-RU" sz="1600" b="1" kern="1200" dirty="0">
            <a:latin typeface="Liberation Serif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Налог на имущество физических лиц;</a:t>
          </a:r>
          <a:endParaRPr lang="ru-RU" sz="1600" b="1" kern="1200" dirty="0">
            <a:latin typeface="Liberation Serif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Земельный налог .</a:t>
          </a:r>
          <a:endParaRPr lang="ru-RU" sz="1600" b="1" kern="1200" dirty="0">
            <a:latin typeface="Liberation Serif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365" y="249951"/>
        <a:ext cx="6277924" cy="1585437"/>
      </dsp:txXfrm>
    </dsp:sp>
    <dsp:sp modelId="{CD187842-0613-471F-BE65-5241B8C1D879}">
      <dsp:nvSpPr>
        <dsp:cNvPr id="0" name=""/>
        <dsp:cNvSpPr/>
      </dsp:nvSpPr>
      <dsp:spPr>
        <a:xfrm rot="5400000">
          <a:off x="-134180" y="2323220"/>
          <a:ext cx="1789400" cy="13020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  <a:cs typeface="Times New Roman" pitchFamily="18" charset="0"/>
          </a:endParaRPr>
        </a:p>
      </dsp:txBody>
      <dsp:txXfrm rot="-5400000">
        <a:off x="109472" y="2730616"/>
        <a:ext cx="1302096" cy="487304"/>
      </dsp:txXfrm>
    </dsp:sp>
    <dsp:sp modelId="{7C21BC16-FB2B-4788-BF5D-4361D883DF18}">
      <dsp:nvSpPr>
        <dsp:cNvPr id="0" name=""/>
        <dsp:cNvSpPr/>
      </dsp:nvSpPr>
      <dsp:spPr>
        <a:xfrm rot="5400000">
          <a:off x="4021076" y="-141833"/>
          <a:ext cx="1621977" cy="62612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>
            <a:latin typeface="Liberation Serif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 Доходы от продажи материальных и нематериальных активов;</a:t>
          </a:r>
          <a:endParaRPr lang="ru-RU" sz="1600" b="1" kern="1200" dirty="0">
            <a:latin typeface="Liberation Serif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Штрафы, санкции, возмещение ущерба</a:t>
          </a:r>
          <a:endParaRPr lang="ru-RU" sz="1600" b="1" kern="1200" dirty="0">
            <a:latin typeface="Liberation Serif" pitchFamily="18" charset="0"/>
          </a:endParaRPr>
        </a:p>
      </dsp:txBody>
      <dsp:txXfrm rot="-5400000">
        <a:off x="1701439" y="2256982"/>
        <a:ext cx="6182074" cy="1463621"/>
      </dsp:txXfrm>
    </dsp:sp>
    <dsp:sp modelId="{53A21676-D815-483C-B194-9EF0787EA493}">
      <dsp:nvSpPr>
        <dsp:cNvPr id="0" name=""/>
        <dsp:cNvSpPr/>
      </dsp:nvSpPr>
      <dsp:spPr>
        <a:xfrm rot="5400000">
          <a:off x="97313" y="3878760"/>
          <a:ext cx="1507600" cy="139206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itchFamily="18" charset="0"/>
            <a:cs typeface="Times New Roman" pitchFamily="18" charset="0"/>
          </a:endParaRPr>
        </a:p>
      </dsp:txBody>
      <dsp:txXfrm rot="-5400000">
        <a:off x="155082" y="4517022"/>
        <a:ext cx="1392062" cy="115538"/>
      </dsp:txXfrm>
    </dsp:sp>
    <dsp:sp modelId="{FE457F36-B053-44D9-91F4-A009CB613B5F}">
      <dsp:nvSpPr>
        <dsp:cNvPr id="0" name=""/>
        <dsp:cNvSpPr/>
      </dsp:nvSpPr>
      <dsp:spPr>
        <a:xfrm rot="5400000">
          <a:off x="3480390" y="2197452"/>
          <a:ext cx="1047134" cy="43839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Liberation Serif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>
            <a:latin typeface="Liberation Serif" pitchFamily="18" charset="0"/>
          </a:endParaRPr>
        </a:p>
      </dsp:txBody>
      <dsp:txXfrm rot="-5400000">
        <a:off x="1811988" y="3916972"/>
        <a:ext cx="4332822" cy="94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3902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1 895,2 </a:t>
          </a:r>
          <a:r>
            <a:rPr lang="ru-RU" sz="1500" b="1" kern="1200" dirty="0" smtClean="0"/>
            <a:t>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902" y="0"/>
        <a:ext cx="2300423" cy="1749794"/>
      </dsp:txXfrm>
    </dsp:sp>
    <dsp:sp modelId="{02BA18B2-6F33-4713-8592-481FF32EA9E3}">
      <dsp:nvSpPr>
        <dsp:cNvPr id="0" name=""/>
        <dsp:cNvSpPr/>
      </dsp:nvSpPr>
      <dsp:spPr>
        <a:xfrm>
          <a:off x="271469" y="1535255"/>
          <a:ext cx="1840338" cy="1582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Капитальный ремонт муниципального жилья – </a:t>
          </a:r>
          <a:r>
            <a:rPr lang="ru-RU" sz="1200" b="1" kern="1200" dirty="0" smtClean="0">
              <a:solidFill>
                <a:schemeClr val="tx1"/>
              </a:solidFill>
            </a:rPr>
            <a:t>991,8 </a:t>
          </a:r>
          <a:r>
            <a:rPr lang="ru-RU" sz="1200" b="1" kern="1200" dirty="0" err="1" smtClean="0">
              <a:solidFill>
                <a:schemeClr val="tx1"/>
              </a:solidFill>
            </a:rPr>
            <a:t>тыс.руб</a:t>
          </a:r>
          <a:r>
            <a:rPr lang="ru-RU" sz="1200" b="1" kern="1200" dirty="0" smtClean="0">
              <a:solidFill>
                <a:schemeClr val="tx1"/>
              </a:solidFill>
            </a:rPr>
            <a:t>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17822" y="1581608"/>
        <a:ext cx="1747632" cy="1489914"/>
      </dsp:txXfrm>
    </dsp:sp>
    <dsp:sp modelId="{75E84707-FE30-4DEC-B3B1-6970EB598CEF}">
      <dsp:nvSpPr>
        <dsp:cNvPr id="0" name=""/>
        <dsp:cNvSpPr/>
      </dsp:nvSpPr>
      <dsp:spPr>
        <a:xfrm>
          <a:off x="504060" y="3228772"/>
          <a:ext cx="1375156" cy="30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513054" y="3237766"/>
        <a:ext cx="1357168" cy="289077"/>
      </dsp:txXfrm>
    </dsp:sp>
    <dsp:sp modelId="{D98D5B13-DC41-4967-81FD-85C2AC25A5AB}">
      <dsp:nvSpPr>
        <dsp:cNvPr id="0" name=""/>
        <dsp:cNvSpPr/>
      </dsp:nvSpPr>
      <dsp:spPr>
        <a:xfrm>
          <a:off x="259580" y="3659305"/>
          <a:ext cx="1840338" cy="75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b="1" kern="1200" dirty="0" smtClean="0">
              <a:solidFill>
                <a:schemeClr val="tx1"/>
              </a:solidFill>
            </a:rPr>
            <a:t>595,8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1664" y="3681389"/>
        <a:ext cx="1796170" cy="709822"/>
      </dsp:txXfrm>
    </dsp:sp>
    <dsp:sp modelId="{9C4936D2-C2F3-4B44-A0D5-AFBA6F297510}">
      <dsp:nvSpPr>
        <dsp:cNvPr id="0" name=""/>
        <dsp:cNvSpPr/>
      </dsp:nvSpPr>
      <dsp:spPr>
        <a:xfrm>
          <a:off x="259580" y="4602727"/>
          <a:ext cx="1840338" cy="1040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kern="1200" dirty="0" smtClean="0">
              <a:solidFill>
                <a:schemeClr val="tx1"/>
              </a:solidFill>
            </a:rPr>
            <a:t>307,5 </a:t>
          </a:r>
          <a:r>
            <a:rPr lang="ru-RU" sz="1200" kern="1200" dirty="0" smtClean="0">
              <a:solidFill>
                <a:schemeClr val="tx1"/>
              </a:solidFill>
            </a:rPr>
            <a:t>тыс.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90046" y="4633193"/>
        <a:ext cx="1779406" cy="979261"/>
      </dsp:txXfrm>
    </dsp:sp>
    <dsp:sp modelId="{7A044CD0-97B4-4732-9EEF-2F36F95C78FC}">
      <dsp:nvSpPr>
        <dsp:cNvPr id="0" name=""/>
        <dsp:cNvSpPr/>
      </dsp:nvSpPr>
      <dsp:spPr>
        <a:xfrm>
          <a:off x="2448263" y="0"/>
          <a:ext cx="3183188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169 285,6 тыс</a:t>
          </a:r>
          <a:r>
            <a:rPr lang="ru-RU" sz="1500" b="1" kern="1200" dirty="0" smtClean="0"/>
            <a:t>. руб.</a:t>
          </a:r>
          <a:endParaRPr lang="ru-RU" sz="1500" b="1" kern="1200" dirty="0"/>
        </a:p>
      </dsp:txBody>
      <dsp:txXfrm>
        <a:off x="2448263" y="0"/>
        <a:ext cx="3183188" cy="1749794"/>
      </dsp:txXfrm>
    </dsp:sp>
    <dsp:sp modelId="{567259C9-0EBC-41FC-9C53-BC0D65C3DCFA}">
      <dsp:nvSpPr>
        <dsp:cNvPr id="0" name=""/>
        <dsp:cNvSpPr/>
      </dsp:nvSpPr>
      <dsp:spPr>
        <a:xfrm>
          <a:off x="2592288" y="1565013"/>
          <a:ext cx="2736307" cy="726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kern="1200" dirty="0" smtClean="0">
              <a:solidFill>
                <a:schemeClr val="tx1"/>
              </a:solidFill>
            </a:rPr>
            <a:t>  коммунальных услуг –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2 433,1 тыс</a:t>
          </a:r>
          <a:r>
            <a:rPr lang="ru-RU" sz="1200" b="1" kern="1200" dirty="0" smtClean="0">
              <a:solidFill>
                <a:schemeClr val="tx1"/>
              </a:solidFill>
            </a:rPr>
            <a:t>. руб. </a:t>
          </a:r>
        </a:p>
      </dsp:txBody>
      <dsp:txXfrm>
        <a:off x="2613575" y="1586300"/>
        <a:ext cx="2693733" cy="684222"/>
      </dsp:txXfrm>
    </dsp:sp>
    <dsp:sp modelId="{214E89B4-0D39-45C1-980F-EB5708F08438}">
      <dsp:nvSpPr>
        <dsp:cNvPr id="0" name=""/>
        <dsp:cNvSpPr/>
      </dsp:nvSpPr>
      <dsp:spPr>
        <a:xfrm>
          <a:off x="2592288" y="2509576"/>
          <a:ext cx="3045079" cy="1608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Муниципальная гарантия  –                             </a:t>
          </a:r>
          <a:r>
            <a:rPr lang="ru-RU" sz="1200" b="1" kern="1200" dirty="0" smtClean="0">
              <a:solidFill>
                <a:schemeClr val="tx1"/>
              </a:solidFill>
            </a:rPr>
            <a:t>10 150,40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b="1" kern="1200" dirty="0" smtClean="0">
              <a:solidFill>
                <a:schemeClr val="tx1"/>
              </a:solidFill>
            </a:rPr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Ремонт теплотрассы ул. Октябрьская –          </a:t>
          </a:r>
          <a:r>
            <a:rPr lang="ru-RU" sz="1200" b="1" kern="1200" dirty="0" smtClean="0">
              <a:solidFill>
                <a:schemeClr val="tx1"/>
              </a:solidFill>
            </a:rPr>
            <a:t>6 431,9 тыс. 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Строительство очистных сооружений –      </a:t>
          </a:r>
          <a:r>
            <a:rPr lang="ru-RU" sz="1200" b="1" kern="1200" dirty="0" smtClean="0">
              <a:solidFill>
                <a:schemeClr val="tx1"/>
              </a:solidFill>
            </a:rPr>
            <a:t>146 316,8 тыс. 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Разделение сметной документации по благоустройству </a:t>
          </a:r>
          <a:r>
            <a:rPr lang="ru-RU" sz="1200" b="0" kern="1200" dirty="0" err="1" smtClean="0">
              <a:solidFill>
                <a:schemeClr val="tx1"/>
              </a:solidFill>
            </a:rPr>
            <a:t>мкр</a:t>
          </a:r>
          <a:r>
            <a:rPr lang="ru-RU" sz="1200" b="0" kern="1200" dirty="0" smtClean="0">
              <a:solidFill>
                <a:schemeClr val="tx1"/>
              </a:solidFill>
            </a:rPr>
            <a:t>. Солнечный – </a:t>
          </a:r>
          <a:r>
            <a:rPr lang="ru-RU" sz="1200" b="1" kern="1200" dirty="0" smtClean="0">
              <a:solidFill>
                <a:schemeClr val="tx1"/>
              </a:solidFill>
            </a:rPr>
            <a:t>50,00 тыс. 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tx1"/>
            </a:solidFill>
          </a:endParaRPr>
        </a:p>
      </dsp:txBody>
      <dsp:txXfrm>
        <a:off x="2639387" y="2556675"/>
        <a:ext cx="2950881" cy="1513893"/>
      </dsp:txXfrm>
    </dsp:sp>
    <dsp:sp modelId="{45C300AE-3278-47DB-953F-7A87CFE762BF}">
      <dsp:nvSpPr>
        <dsp:cNvPr id="0" name=""/>
        <dsp:cNvSpPr/>
      </dsp:nvSpPr>
      <dsp:spPr>
        <a:xfrm>
          <a:off x="2664291" y="4270410"/>
          <a:ext cx="2710782" cy="116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Энергоснабжение и повышение энергетической эффективности </a:t>
          </a:r>
          <a:r>
            <a:rPr lang="ru-RU" sz="1200" kern="1200" dirty="0" smtClean="0">
              <a:solidFill>
                <a:schemeClr val="tx1"/>
              </a:solidFill>
            </a:rPr>
            <a:t>        </a:t>
          </a:r>
          <a:r>
            <a:rPr lang="ru-RU" sz="1200" kern="1200" dirty="0" smtClean="0">
              <a:solidFill>
                <a:schemeClr val="tx1"/>
              </a:solidFill>
            </a:rPr>
            <a:t>– </a:t>
          </a:r>
          <a:r>
            <a:rPr lang="ru-RU" sz="1200" kern="1200" dirty="0" smtClean="0">
              <a:solidFill>
                <a:schemeClr val="tx1"/>
              </a:solidFill>
            </a:rPr>
            <a:t>     </a:t>
          </a:r>
          <a:r>
            <a:rPr lang="ru-RU" sz="1200" b="1" kern="1200" dirty="0" smtClean="0">
              <a:solidFill>
                <a:schemeClr val="tx1"/>
              </a:solidFill>
            </a:rPr>
            <a:t>3  770,6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Строительный контроль, авторский надзор по строительству ГРПШ 3 – </a:t>
          </a:r>
          <a:r>
            <a:rPr lang="ru-RU" sz="1200" b="1" kern="1200" dirty="0" smtClean="0">
              <a:solidFill>
                <a:schemeClr val="tx1"/>
              </a:solidFill>
            </a:rPr>
            <a:t>132,4 тыс. </a:t>
          </a:r>
          <a:r>
            <a:rPr lang="ru-RU" sz="1200" b="1" kern="1200" dirty="0" err="1" smtClean="0">
              <a:solidFill>
                <a:schemeClr val="tx1"/>
              </a:solidFill>
            </a:rPr>
            <a:t>руб</a:t>
          </a: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</dsp:txBody>
      <dsp:txXfrm>
        <a:off x="2698520" y="4304639"/>
        <a:ext cx="2642324" cy="1100213"/>
      </dsp:txXfrm>
    </dsp:sp>
    <dsp:sp modelId="{027071A5-03A5-48B4-B0B7-498886322CA0}">
      <dsp:nvSpPr>
        <dsp:cNvPr id="0" name=""/>
        <dsp:cNvSpPr/>
      </dsp:nvSpPr>
      <dsp:spPr>
        <a:xfrm>
          <a:off x="5832577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b="1" kern="1200" dirty="0" smtClean="0"/>
            <a:t>12 513,5 </a:t>
          </a:r>
          <a:r>
            <a:rPr lang="ru-RU" sz="1500" b="1" kern="1200" dirty="0" smtClean="0"/>
            <a:t>тыс. руб.</a:t>
          </a:r>
          <a:endParaRPr lang="ru-RU" sz="1500" b="1" kern="1200" dirty="0"/>
        </a:p>
      </dsp:txBody>
      <dsp:txXfrm>
        <a:off x="5832577" y="0"/>
        <a:ext cx="2300423" cy="1749794"/>
      </dsp:txXfrm>
    </dsp:sp>
    <dsp:sp modelId="{D6732C26-C81D-4024-84F0-8B1DF34DAEE4}">
      <dsp:nvSpPr>
        <dsp:cNvPr id="0" name=""/>
        <dsp:cNvSpPr/>
      </dsp:nvSpPr>
      <dsp:spPr>
        <a:xfrm>
          <a:off x="6048670" y="1607729"/>
          <a:ext cx="1840338" cy="69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 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 smtClean="0">
              <a:solidFill>
                <a:schemeClr val="tx1"/>
              </a:solidFill>
            </a:rPr>
            <a:t>2 538,6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69029" y="1628088"/>
        <a:ext cx="1799620" cy="654400"/>
      </dsp:txXfrm>
    </dsp:sp>
    <dsp:sp modelId="{5FC1CCE3-9B5C-4EEB-9D61-5B09925B04BE}">
      <dsp:nvSpPr>
        <dsp:cNvPr id="0" name=""/>
        <dsp:cNvSpPr/>
      </dsp:nvSpPr>
      <dsp:spPr>
        <a:xfrm>
          <a:off x="6053418" y="2536904"/>
          <a:ext cx="1840338" cy="1228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kern="1200" dirty="0" smtClean="0">
              <a:solidFill>
                <a:schemeClr val="tx1"/>
              </a:solidFill>
            </a:rPr>
            <a:t>230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 smtClean="0">
              <a:solidFill>
                <a:schemeClr val="tx1"/>
              </a:solidFill>
            </a:rPr>
            <a:t>,0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Обслуживание уличного освещения </a:t>
          </a:r>
          <a:r>
            <a:rPr lang="ru-RU" sz="1200" kern="1200" dirty="0" smtClean="0">
              <a:solidFill>
                <a:schemeClr val="tx1"/>
              </a:solidFill>
            </a:rPr>
            <a:t>– 1 131,8 тыс. 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6089393" y="2572879"/>
        <a:ext cx="1768388" cy="1156339"/>
      </dsp:txXfrm>
    </dsp:sp>
    <dsp:sp modelId="{CE4354FE-4F83-425A-84AD-DF9284C83F7C}">
      <dsp:nvSpPr>
        <dsp:cNvPr id="0" name=""/>
        <dsp:cNvSpPr/>
      </dsp:nvSpPr>
      <dsp:spPr>
        <a:xfrm>
          <a:off x="6017191" y="3999247"/>
          <a:ext cx="1879924" cy="850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Организация деятельности по накоплению, сбору, транспортированию ТКО – </a:t>
          </a:r>
          <a:r>
            <a:rPr lang="ru-RU" sz="1200" b="0" kern="1200" dirty="0" smtClean="0">
              <a:solidFill>
                <a:schemeClr val="tx1"/>
              </a:solidFill>
            </a:rPr>
            <a:t>5 534,0 тыс.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42106" y="4024162"/>
        <a:ext cx="1830094" cy="800835"/>
      </dsp:txXfrm>
    </dsp:sp>
    <dsp:sp modelId="{84213CB5-1278-468F-98CB-521A4B8A2D2F}">
      <dsp:nvSpPr>
        <dsp:cNvPr id="0" name=""/>
        <dsp:cNvSpPr/>
      </dsp:nvSpPr>
      <dsp:spPr>
        <a:xfrm>
          <a:off x="6048670" y="5061539"/>
          <a:ext cx="1840338" cy="69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Приобретение автомобиля УАЗ </a:t>
          </a:r>
          <a:r>
            <a:rPr lang="ru-RU" sz="1200" kern="1200" dirty="0" smtClean="0">
              <a:solidFill>
                <a:schemeClr val="tx1"/>
              </a:solidFill>
            </a:rPr>
            <a:t>– 1 009,1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69030" y="5081899"/>
        <a:ext cx="1799618" cy="654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6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0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0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0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6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-selpos.ru/images/b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402316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412776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ИСПОЛНЕНИЕ БЮДЖЕТА 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2021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Решение Думы Слободо-Туринского сельского поселения №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268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27 мая 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года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"Об исполнении бюджета Слободо-Туринского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сельского поселения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за отчетный финансовый год </a:t>
            </a:r>
            <a:r>
              <a:rPr lang="ru-RU" dirty="0">
                <a:solidFill>
                  <a:srgbClr val="7030A0"/>
                </a:solidFill>
                <a:latin typeface="Liberation Serif" pitchFamily="18" charset="0"/>
                <a:cs typeface="Times New Roman" pitchFamily="18" charset="0"/>
              </a:rPr>
              <a:t>2021 </a:t>
            </a:r>
            <a:r>
              <a:rPr lang="ru-RU" dirty="0" smtClean="0">
                <a:solidFill>
                  <a:srgbClr val="7030A0"/>
                </a:solidFill>
                <a:latin typeface="Liberation Serif" pitchFamily="18" charset="0"/>
                <a:cs typeface="Times New Roman" pitchFamily="18" charset="0"/>
              </a:rPr>
              <a:t>год</a:t>
            </a:r>
            <a:r>
              <a:rPr lang="ru-RU" dirty="0" smtClean="0">
                <a:solidFill>
                  <a:srgbClr val="7030A0"/>
                </a:solidFill>
                <a:latin typeface="Liberation Serif" pitchFamily="18" charset="0"/>
                <a:cs typeface="Times New Roman" pitchFamily="18" charset="0"/>
              </a:rPr>
              <a:t>"</a:t>
            </a:r>
            <a:endParaRPr lang="ru-RU" dirty="0">
              <a:solidFill>
                <a:srgbClr val="7030A0"/>
              </a:solidFill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</a:rPr>
              <a:t>Слободо-Туринское сельское поселение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Туринская Слобода, 2022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851709"/>
              </p:ext>
            </p:extLst>
          </p:nvPr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ДОХОДЫ БЮДЖЕТА СЛОБОДО-ТУРИНСКОГО СЕЛЬСКОГО ПОСЕЛЕНИЯ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1395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ДОХОДЫ БЮДЖЕТА В 2021 ГОДУ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69684439"/>
              </p:ext>
            </p:extLst>
          </p:nvPr>
        </p:nvGraphicFramePr>
        <p:xfrm>
          <a:off x="323528" y="1052736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31331"/>
              </p:ext>
            </p:extLst>
          </p:nvPr>
        </p:nvGraphicFramePr>
        <p:xfrm>
          <a:off x="323528" y="1052734"/>
          <a:ext cx="8496944" cy="57221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96744"/>
                <a:gridCol w="1800200"/>
              </a:tblGrid>
              <a:tr h="7200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21 825,4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2 742,0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11 912,8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взимаемый в связи с упрощенной системой налогообложения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физ.лиц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1 097,0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5 275,6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отмененным налогам (по обязательствам, возникшим до 01.01.2006)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254 085,3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275 910,7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2021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22194461"/>
              </p:ext>
            </p:extLst>
          </p:nvPr>
        </p:nvGraphicFramePr>
        <p:xfrm>
          <a:off x="611560" y="1268760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611,2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611,2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397,4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68144" y="3465004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581128"/>
            <a:ext cx="792088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397,4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2088232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Подпрограмма </a:t>
            </a:r>
            <a:r>
              <a:rPr lang="ru-RU" sz="1100" dirty="0" smtClean="0">
                <a:solidFill>
                  <a:schemeClr val="tx1"/>
                </a:solidFill>
              </a:rPr>
              <a:t>«Обеспечение общественной безопасности населения на территории Слободо-Туринского сельского поселения –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134,0 </a:t>
            </a:r>
            <a:r>
              <a:rPr lang="ru-RU" sz="1100" b="1" dirty="0" smtClean="0">
                <a:solidFill>
                  <a:schemeClr val="tx1"/>
                </a:solidFill>
              </a:rPr>
              <a:t>тыс. руб.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19572" y="1914210"/>
            <a:ext cx="576064" cy="36266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216024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в области водохозяйственных отношений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134,0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48680"/>
            <a:ext cx="3816424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транспорта и дорожного хозяйства Слободо-Туринского сельского поселения–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2 607,4 тыс</a:t>
            </a:r>
            <a:r>
              <a:rPr lang="ru-RU" sz="1400" b="1" dirty="0" smtClean="0">
                <a:solidFill>
                  <a:schemeClr val="tx1"/>
                </a:solidFill>
              </a:rPr>
              <a:t>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288032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2204864"/>
            <a:ext cx="381642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паромной переправы–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616,2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924944"/>
            <a:ext cx="381642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Приобретение автобуса  </a:t>
            </a:r>
            <a:r>
              <a:rPr lang="ru-RU" sz="14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1 991,3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861048"/>
            <a:ext cx="410445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автодорог общ. пользования местного значения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7 201,7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797152"/>
            <a:ext cx="4104456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Дорожная субсидия  </a:t>
            </a:r>
            <a:r>
              <a:rPr lang="ru-RU" sz="14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4 500</a:t>
            </a:r>
            <a:r>
              <a:rPr lang="ru-RU" sz="1400" b="1" dirty="0" smtClean="0">
                <a:solidFill>
                  <a:schemeClr val="tx1"/>
                </a:solidFill>
              </a:rPr>
              <a:t>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805264"/>
            <a:ext cx="4104456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Строительство дороги в щебеночном исполнении –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12 023,0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620688"/>
            <a:ext cx="1763688" cy="273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градостроительной деятельности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265,0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2060" y="3861048"/>
            <a:ext cx="3816424" cy="2808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«Дорожное хозяйство </a:t>
            </a:r>
            <a:r>
              <a:rPr lang="ru-RU" sz="1400" dirty="0" smtClean="0">
                <a:solidFill>
                  <a:schemeClr val="tx1"/>
                </a:solidFill>
              </a:rPr>
              <a:t>Слободо-Туринского сельского поселения–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23 724,7 тыс</a:t>
            </a:r>
            <a:r>
              <a:rPr lang="ru-RU" sz="1400" b="1" dirty="0" smtClean="0">
                <a:solidFill>
                  <a:schemeClr val="tx1"/>
                </a:solidFill>
              </a:rPr>
              <a:t>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3826041" y="5155881"/>
            <a:ext cx="2232248" cy="362662"/>
          </a:xfrm>
          <a:prstGeom prst="downArrow">
            <a:avLst>
              <a:gd name="adj1" fmla="val 50000"/>
              <a:gd name="adj2" fmla="val 2643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1854722"/>
              </p:ext>
            </p:extLst>
          </p:nvPr>
        </p:nvGraphicFramePr>
        <p:xfrm>
          <a:off x="323528" y="836712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3668" y="1340768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«Молодежная политика» 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87,6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1008112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4077072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Летний трудовой лагерь -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87,6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ОХРАНА  ОКРУЖАЮЩЕЙ  СРЕДЫ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3668" y="1340768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«Молодежная политика» 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1 189,0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1008112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4077072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Мероприятия по обращению с отходами, ликвидация несанкционированных свалок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ндрей\Desktop\Бюджет для граждан 2018\2 слайд стел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880320" cy="3845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Слободо-Туринского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3699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Слободо-Туринского сельского поселения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Ю.В.Сабуров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ндрей\Desktop\подпи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171" y="5369932"/>
            <a:ext cx="2085762" cy="87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57350"/>
            <a:ext cx="720080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80754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ежегодного вознаграждения почетным гражданам Слободо-Туринского сельского поселения 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338437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Поддержка социально ориентированных некоммерческих организаций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39 469,2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774941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33051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Субсидии на обеспечение муниципального задания в сфере деятельности культуры–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29 163,9 </a:t>
            </a:r>
            <a:r>
              <a:rPr lang="ru-RU" sz="1200" b="1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Повышение з/</a:t>
            </a:r>
            <a:r>
              <a:rPr lang="ru-RU" sz="1200" dirty="0" err="1" smtClean="0">
                <a:solidFill>
                  <a:schemeClr val="tx1"/>
                </a:solidFill>
              </a:rPr>
              <a:t>пл</a:t>
            </a:r>
            <a:r>
              <a:rPr lang="ru-RU" sz="1200" dirty="0" smtClean="0">
                <a:solidFill>
                  <a:schemeClr val="tx1"/>
                </a:solidFill>
              </a:rPr>
              <a:t> работникам культуры – </a:t>
            </a:r>
            <a:r>
              <a:rPr lang="ru-RU" sz="1200" b="1" dirty="0" smtClean="0">
                <a:solidFill>
                  <a:schemeClr val="tx1"/>
                </a:solidFill>
              </a:rPr>
              <a:t>1 801,0 тыс. руб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Конкурс «Здоровое село» </a:t>
            </a:r>
            <a:r>
              <a:rPr lang="ru-RU" sz="1200" b="1" dirty="0" smtClean="0">
                <a:solidFill>
                  <a:schemeClr val="tx1"/>
                </a:solidFill>
              </a:rPr>
              <a:t>– 200,00 тыс.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Приобретение мебели и звуковой аппаратуры </a:t>
            </a:r>
            <a:r>
              <a:rPr lang="ru-RU" sz="1200" b="1" dirty="0" smtClean="0">
                <a:solidFill>
                  <a:schemeClr val="tx1"/>
                </a:solidFill>
              </a:rPr>
              <a:t>– 233,8 тыс. руб.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7271" y="3573016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Субсидии на обеспечение муниципального задания в сфере библиотечной деятельности –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5 500,0 тыс.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Субсидии на информатизацию библиотек – </a:t>
            </a:r>
            <a:r>
              <a:rPr lang="ru-RU" sz="1200" b="1" dirty="0" smtClean="0">
                <a:solidFill>
                  <a:schemeClr val="tx1"/>
                </a:solidFill>
              </a:rPr>
              <a:t>100,0 тыс.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Конкурс «Лучший работник культуры» – </a:t>
            </a:r>
            <a:r>
              <a:rPr lang="ru-RU" sz="1200" b="1" dirty="0" smtClean="0">
                <a:solidFill>
                  <a:schemeClr val="tx1"/>
                </a:solidFill>
              </a:rPr>
              <a:t>270,6 тыс. руб.</a:t>
            </a:r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703918"/>
            <a:ext cx="1728192" cy="1503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Текущий ремонт Храмцовского ДК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</a:rPr>
              <a:t>2 200,0 </a:t>
            </a:r>
            <a:r>
              <a:rPr lang="ru-RU" b="1" dirty="0" smtClean="0">
                <a:solidFill>
                  <a:schemeClr val="tx1"/>
                </a:solidFill>
              </a:rPr>
              <a:t>тыс.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631" y="2852935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 И СПОРТ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124744"/>
            <a:ext cx="7344816" cy="129614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«Развитие физической культуры и спорта в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Слободо-Туринском сельском поселении 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315,3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r="3651" b="27406"/>
          <a:stretch/>
        </p:blipFill>
        <p:spPr>
          <a:xfrm rot="-360000">
            <a:off x="423421" y="2781599"/>
            <a:ext cx="2618387" cy="180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507" r="4166"/>
          <a:stretch/>
        </p:blipFill>
        <p:spPr>
          <a:xfrm rot="300000">
            <a:off x="5854467" y="2809729"/>
            <a:ext cx="2952328" cy="1775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2700" r="6601" b="9050"/>
          <a:stretch/>
        </p:blipFill>
        <p:spPr>
          <a:xfrm>
            <a:off x="3218238" y="3501008"/>
            <a:ext cx="24138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21665" r="-1588" b="12200"/>
          <a:stretch/>
        </p:blipFill>
        <p:spPr>
          <a:xfrm>
            <a:off x="5508105" y="3068961"/>
            <a:ext cx="3402124" cy="254474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9417" b="3139"/>
          <a:stretch/>
        </p:blipFill>
        <p:spPr bwMode="auto">
          <a:xfrm>
            <a:off x="5796137" y="203320"/>
            <a:ext cx="3114092" cy="2577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7961" b="12427"/>
          <a:stretch/>
        </p:blipFill>
        <p:spPr bwMode="auto">
          <a:xfrm>
            <a:off x="359531" y="203320"/>
            <a:ext cx="3060341" cy="25776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Слободо-Туринского сельского поселения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623930, Свердловская область, Слободо-Туринский район, с. Туринская Слобода, ул. Ленина, 1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8(34361) 2-13-89, 2-18-71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sl_tur_sp1@mail.ru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26362" b="5159"/>
          <a:stretch/>
        </p:blipFill>
        <p:spPr>
          <a:xfrm>
            <a:off x="179511" y="3068960"/>
            <a:ext cx="3312369" cy="2544742"/>
          </a:xfrm>
          <a:prstGeom prst="rect">
            <a:avLst/>
          </a:prstGeom>
        </p:spPr>
      </p:pic>
      <p:pic>
        <p:nvPicPr>
          <p:cNvPr id="2050" name="Picture 2" descr="C:\Users\Андрей\Desktop\Бюджет для граждан 2018\01_slobodo-turinskoe_selskoe_poselenie.jpg"/>
          <p:cNvPicPr>
            <a:picLocks noChangeAspect="1" noChangeArrowheads="1"/>
          </p:cNvPicPr>
          <p:nvPr/>
        </p:nvPicPr>
        <p:blipFill rotWithShape="1">
          <a:blip r:embed="rId6" cstate="print"/>
          <a:srcRect l="7258" t="8136" r="11731" b="16405"/>
          <a:stretch/>
        </p:blipFill>
        <p:spPr bwMode="auto">
          <a:xfrm>
            <a:off x="2886504" y="2002171"/>
            <a:ext cx="3370992" cy="2555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97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ОСНОВНЫЕ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ЗАДАЧИ И ПРИОРИТЕТНЫЕ НАПРАВЛЕНИЯ БЮДЖЕТНОЙ ПОЛИТИКИ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СЛОБОДО-ТУРИНСКОГО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ГОДОВ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948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Целью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сновных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направлений бюджетной политики является определение условий, используемых при составлении проекта бюджета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Слободо-Туринского сельского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поселения на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2021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год и плановый период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2022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2023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Бюджетная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политика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направлена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на повышение эффективности и результативности управления бюджетными средствами при достижении приоритетных целей социально-экономического развития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Слободо-Туринского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сельского поселения.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формировании и реализации бюджетной политики необходимо исходить из решения следующих основных задач: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Стратегической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мерой, способствующей проведению эффективной бюджетной политики, является расширение горизонтов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Необходимо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3529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Осуществление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мероприятий, направленных на повышение эффективности социально-экономической политики муниципального образования.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Направления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эффективности оказания муниципальных услуг за счет повышения доступности и качества предоставления услуг.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системы муниципального финансового контроля, внутреннего финансового контроля.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ЧТО ТАКОЕ «БЮДЖЕТ ДЛЯ ГРАЖДАН»?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  <a:cs typeface="Times New Roman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9721" y="0"/>
            <a:ext cx="4320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itchFamily="18" charset="0"/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1424992"/>
              </p:ext>
            </p:extLst>
          </p:nvPr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Liberation Serif" pitchFamily="18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Liberation Serif" pitchFamily="18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5201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89780143"/>
              </p:ext>
            </p:extLst>
          </p:nvPr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ОПИСАНИЕ АДМИНИСТРАТИВНОГО-ТЕРРИТОРИАЛЬНОГО ДЕЛЕНИЯ МУНИЦИПАЛЬНОГО ОБРАЗОВАНИЯ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Слободо-Туринское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сельское поселение образовано с 01.01.2006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Устав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года.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октября 2005 года образовался представительный орган местного самоуправления – Дума Слободо-Туринского сельского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поселения.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Территорию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66980"/>
              </p:ext>
            </p:extLst>
          </p:nvPr>
        </p:nvGraphicFramePr>
        <p:xfrm>
          <a:off x="611560" y="980728"/>
          <a:ext cx="7704857" cy="50675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09496"/>
                <a:gridCol w="1567090"/>
                <a:gridCol w="1828271"/>
              </a:tblGrid>
              <a:tr h="671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показателя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Единица измерения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2021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год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Оборот организации (по полному кругу)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млн. руб.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1176,00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Объем инвестиций в основной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капитал за счет всех источников финансирования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170,00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Оплата труда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587,70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Среднедушевые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доходы населения (в месяц)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Руб./чел.</a:t>
                      </a:r>
                    </a:p>
                    <a:p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14124,00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Оборот розничной торговли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млн.руб.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689,40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Оборот общественного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питания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млн.руб.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11,0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Численность постоянного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населения МО (на начало года)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человек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7071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Численность постоянного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населения в трудоспособном возрасте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человек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3802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352928" cy="6926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ДОХОДЫ И РАСХОДЫ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СЛОБОДО-ТУРИНСКОГО СЕЛЬСКОГО ПОСЕЛЕНИЯ , тыс. руб.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81746"/>
              </p:ext>
            </p:extLst>
          </p:nvPr>
        </p:nvGraphicFramePr>
        <p:xfrm>
          <a:off x="323528" y="764704"/>
          <a:ext cx="8496944" cy="60312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00295"/>
                <a:gridCol w="2096649"/>
              </a:tblGrid>
              <a:tr h="2706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показателя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2021 год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426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всего, в том числе: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275 910,7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10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21 825,4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10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поступления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254 085,3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4550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РАСХОДЫ 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всего, в том числе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: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271 367,7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10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Общегосударственные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вопросы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18 915,2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10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Национальная оборона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611,2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426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Национальная безопасность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397,40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10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Национальная экономика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26 466,10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426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Жилищно-коммунальное хозяйство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183 694,30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10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Образование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87,6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426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Культура и кинематография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39 469,2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161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Социальная политика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31,0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426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Физическая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культура и спорт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315,3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10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Средства массовой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 информации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191,2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5273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Обслуживание государственного муниципального долга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0,2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10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Охрана окружающей среды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1 189,0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3426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Дефицит (-), профицит (+)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beration Serif" pitchFamily="18" charset="0"/>
                        </a:rPr>
                        <a:t>+ 4 543,00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2592</TotalTime>
  <Words>1847</Words>
  <Application>Microsoft Office PowerPoint</Application>
  <PresentationFormat>Экран (4:3)</PresentationFormat>
  <Paragraphs>263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6-2</cp:lastModifiedBy>
  <cp:revision>171</cp:revision>
  <cp:lastPrinted>2019-04-11T10:04:21Z</cp:lastPrinted>
  <dcterms:created xsi:type="dcterms:W3CDTF">2018-02-28T05:25:11Z</dcterms:created>
  <dcterms:modified xsi:type="dcterms:W3CDTF">2022-05-31T10:05:14Z</dcterms:modified>
</cp:coreProperties>
</file>