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26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88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0"/>
  <c:style val="2"/>
  <c:chart>
    <c:title>
      <c:tx>
        <c:rich>
          <a:bodyPr rot="0"/>
          <a:lstStyle/>
          <a:p>
            <a:pPr>
              <a:defRPr lang="en-US" sz="2160" b="1" strike="noStrike" spc="-1">
                <a:solidFill>
                  <a:srgbClr val="000000"/>
                </a:solidFill>
                <a:latin typeface="Calibri"/>
                <a:ea typeface="DejaVu Sans"/>
              </a:defRPr>
            </a:pPr>
            <a:r>
              <a:rPr lang="en-US" sz="216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202</a:t>
            </a:r>
            <a:r>
              <a:rPr lang="ru-RU" sz="216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4</a:t>
            </a:r>
            <a:r>
              <a:rPr lang="en-US" sz="216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16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год</a:t>
            </a:r>
            <a:endParaRPr lang="en-US" sz="2160" b="1" strike="noStrike" spc="-1" dirty="0">
              <a:solidFill>
                <a:srgbClr val="000000"/>
              </a:solidFill>
              <a:latin typeface="Calibri"/>
              <a:ea typeface="DejaVu Sans"/>
            </a:endParaRPr>
          </a:p>
        </c:rich>
      </c:tx>
      <c:layout/>
      <c:overlay val="0"/>
      <c:spPr>
        <a:noFill/>
        <a:ln w="0">
          <a:noFill/>
        </a:ln>
      </c:spPr>
    </c:title>
    <c:autoTitleDeleted val="0"/>
    <c:view3D>
      <c:rotX val="30"/>
      <c:rotY val="0"/>
      <c:rAngAx val="0"/>
      <c:perspective val="30"/>
    </c:view3D>
    <c:floor>
      <c:thickness val="0"/>
      <c:spPr>
        <a:solidFill>
          <a:srgbClr val="D9D9D9"/>
        </a:solidFill>
        <a:ln w="0">
          <a:noFill/>
        </a:ln>
      </c:spPr>
    </c:floor>
    <c:sideWall>
      <c:thickness val="0"/>
      <c:spPr>
        <a:solidFill>
          <a:srgbClr val="D9D9D9"/>
        </a:solidFill>
        <a:ln w="0">
          <a:noFill/>
        </a:ln>
      </c:spPr>
    </c:sideWall>
    <c:backWall>
      <c:thickness val="0"/>
      <c:spPr>
        <a:solidFill>
          <a:srgbClr val="D9D9D9"/>
        </a:solidFill>
        <a:ln w="0">
          <a:noFill/>
        </a:ln>
      </c:spPr>
    </c:backWall>
    <c:plotArea>
      <c:layout>
        <c:manualLayout>
          <c:layoutTarget val="inner"/>
          <c:xMode val="edge"/>
          <c:yMode val="edge"/>
          <c:x val="3.2387106700515401E-2"/>
          <c:y val="0.14284161321882799"/>
          <c:w val="0.50742364797292105"/>
          <c:h val="0.68931405587563899"/>
        </c:manualLayout>
      </c:layout>
      <c:pie3D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AD84C6"/>
            </a:solidFill>
            <a:ln w="0">
              <a:noFill/>
            </a:ln>
          </c:spPr>
          <c:dPt>
            <c:idx val="0"/>
            <c:bubble3D val="0"/>
            <c:spPr>
              <a:solidFill>
                <a:srgbClr val="92D050"/>
              </a:solidFill>
              <a:ln w="0">
                <a:noFill/>
              </a:ln>
            </c:spPr>
          </c:dPt>
          <c:dPt>
            <c:idx val="1"/>
            <c:bubble3D val="0"/>
            <c:explosion val="28"/>
          </c:dPt>
          <c:dLbls>
            <c:dLbl>
              <c:idx val="0"/>
              <c:layout/>
              <c:numFmt formatCode="General" sourceLinked="0"/>
              <c:spPr/>
              <c:txPr>
                <a:bodyPr wrap="square"/>
                <a:lstStyle/>
                <a:p>
                  <a:pPr>
                    <a:defRPr sz="1000" b="0" strike="noStrike" spc="-1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1"/>
            </c:dLbl>
            <c:dLbl>
              <c:idx val="1"/>
              <c:layout/>
              <c:numFmt formatCode="General" sourceLinked="0"/>
              <c:spPr/>
              <c:txPr>
                <a:bodyPr wrap="square"/>
                <a:lstStyle/>
                <a:p>
                  <a:pPr>
                    <a:defRPr sz="1000" b="0" strike="noStrike" spc="-1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1"/>
            </c:dLbl>
            <c:numFmt formatCode="General" sourceLinked="0"/>
            <c:txPr>
              <a:bodyPr wrap="square"/>
              <a:lstStyle/>
              <a:p>
                <a:pPr>
                  <a:defRPr sz="1400" b="0" strike="noStrike" spc="-1">
                    <a:solidFill>
                      <a:srgbClr val="000000"/>
                    </a:solidFill>
                    <a:latin typeface="Times New Roman"/>
                    <a:ea typeface="DejaVu San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1"/>
          </c:dLbls>
          <c:cat>
            <c:strRef>
              <c:f>categories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"/>
                <c:pt idx="0">
                  <c:v>28190</c:v>
                </c:pt>
                <c:pt idx="1">
                  <c:v>142529.4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5326203071453595"/>
          <c:y val="0.22319658926785901"/>
          <c:w val="0.33548964644953999"/>
          <c:h val="0.42907732474169502"/>
        </c:manualLayout>
      </c:layout>
      <c:overlay val="0"/>
      <c:spPr>
        <a:noFill/>
        <a:ln w="0">
          <a:noFill/>
        </a:ln>
      </c:spPr>
      <c:txPr>
        <a:bodyPr/>
        <a:lstStyle/>
        <a:p>
          <a:pPr>
            <a:defRPr sz="1800" b="0" strike="noStrike" spc="-1">
              <a:solidFill>
                <a:srgbClr val="000000"/>
              </a:solidFill>
              <a:latin typeface="Calibri"/>
              <a:ea typeface="DejaVu Sans"/>
            </a:defRPr>
          </a:pPr>
          <a:endParaRPr lang="ru-RU"/>
        </a:p>
      </c:txPr>
    </c:legend>
    <c:plotVisOnly val="1"/>
    <c:dispBlanksAs val="gap"/>
    <c:showDLblsOverMax val="1"/>
  </c:chart>
  <c:spPr>
    <a:noFill/>
    <a:ln w="0">
      <a:noFill/>
    </a:ln>
  </c:sp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0"/>
  <c:style val="2"/>
  <c:chart>
    <c:title>
      <c:tx>
        <c:rich>
          <a:bodyPr rot="0"/>
          <a:lstStyle/>
          <a:p>
            <a:pPr>
              <a:defRPr lang="en-US" sz="2160" b="1" strike="noStrike" spc="-1">
                <a:solidFill>
                  <a:srgbClr val="000000"/>
                </a:solidFill>
                <a:latin typeface="Calibri"/>
                <a:ea typeface="DejaVu Sans"/>
              </a:defRPr>
            </a:pPr>
            <a:r>
              <a:rPr lang="en-US" sz="216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202</a:t>
            </a:r>
            <a:r>
              <a:rPr lang="ru-RU" sz="216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5</a:t>
            </a:r>
            <a:r>
              <a:rPr lang="en-US" sz="216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16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год</a:t>
            </a:r>
            <a:endParaRPr lang="en-US" sz="2160" b="1" strike="noStrike" spc="-1" dirty="0">
              <a:solidFill>
                <a:srgbClr val="000000"/>
              </a:solidFill>
              <a:latin typeface="Calibri"/>
              <a:ea typeface="DejaVu Sans"/>
            </a:endParaRPr>
          </a:p>
        </c:rich>
      </c:tx>
      <c:layout/>
      <c:overlay val="0"/>
      <c:spPr>
        <a:noFill/>
        <a:ln w="0">
          <a:noFill/>
        </a:ln>
      </c:spPr>
    </c:title>
    <c:autoTitleDeleted val="0"/>
    <c:view3D>
      <c:rotX val="30"/>
      <c:rotY val="0"/>
      <c:rAngAx val="0"/>
      <c:perspective val="30"/>
    </c:view3D>
    <c:floor>
      <c:thickness val="0"/>
      <c:spPr>
        <a:solidFill>
          <a:srgbClr val="D9D9D9"/>
        </a:solidFill>
        <a:ln w="0">
          <a:noFill/>
        </a:ln>
      </c:spPr>
    </c:floor>
    <c:sideWall>
      <c:thickness val="0"/>
      <c:spPr>
        <a:solidFill>
          <a:srgbClr val="D9D9D9"/>
        </a:solidFill>
        <a:ln w="0">
          <a:noFill/>
        </a:ln>
      </c:spPr>
    </c:sideWall>
    <c:backWall>
      <c:thickness val="0"/>
      <c:spPr>
        <a:solidFill>
          <a:srgbClr val="D9D9D9"/>
        </a:solidFill>
        <a:ln w="0">
          <a:noFill/>
        </a:ln>
      </c:spPr>
    </c:backWall>
    <c:plotArea>
      <c:layout>
        <c:manualLayout>
          <c:layoutTarget val="inner"/>
          <c:xMode val="edge"/>
          <c:yMode val="edge"/>
          <c:x val="3.2342597062271598E-2"/>
          <c:y val="0.142914291429143"/>
          <c:w val="0.50741328184263201"/>
          <c:h val="0.68936893689368905"/>
        </c:manualLayout>
      </c:layout>
      <c:pie3D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AD84C6"/>
            </a:solidFill>
            <a:ln w="0">
              <a:noFill/>
            </a:ln>
          </c:spPr>
          <c:explosion val="21"/>
          <c:dPt>
            <c:idx val="0"/>
            <c:bubble3D val="0"/>
            <c:spPr>
              <a:solidFill>
                <a:srgbClr val="92D050"/>
              </a:solidFill>
              <a:ln w="0">
                <a:noFill/>
              </a:ln>
            </c:spPr>
          </c:dPt>
          <c:dPt>
            <c:idx val="1"/>
            <c:bubble3D val="0"/>
            <c:explosion val="11"/>
          </c:dPt>
          <c:dLbls>
            <c:dLbl>
              <c:idx val="0"/>
              <c:layout/>
              <c:numFmt formatCode="#,##0.00" sourceLinked="0"/>
              <c:spPr/>
              <c:txPr>
                <a:bodyPr wrap="square"/>
                <a:lstStyle/>
                <a:p>
                  <a:pPr>
                    <a:defRPr sz="1400" b="1" strike="noStrike" spc="-1">
                      <a:solidFill>
                        <a:srgbClr val="000000"/>
                      </a:solidFill>
                      <a:latin typeface="Calibri"/>
                      <a:ea typeface="DejaVu San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</c:dLbl>
            <c:dLbl>
              <c:idx val="1"/>
              <c:layout/>
              <c:numFmt formatCode="#,##0.00" sourceLinked="0"/>
              <c:spPr/>
              <c:txPr>
                <a:bodyPr wrap="square"/>
                <a:lstStyle/>
                <a:p>
                  <a:pPr>
                    <a:defRPr sz="1400" b="1" strike="noStrike" spc="-1">
                      <a:solidFill>
                        <a:srgbClr val="000000"/>
                      </a:solidFill>
                      <a:latin typeface="Calibri"/>
                      <a:ea typeface="DejaVu San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</c:dLbl>
            <c:txPr>
              <a:bodyPr wrap="square"/>
              <a:lstStyle/>
              <a:p>
                <a:pPr>
                  <a:defRPr sz="1400" b="1" strike="noStrike" spc="-1">
                    <a:solidFill>
                      <a:srgbClr val="000000"/>
                    </a:solidFill>
                    <a:latin typeface="Calibri"/>
                    <a:ea typeface="DejaVu Sans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1"/>
          </c:dLbls>
          <c:cat>
            <c:strRef>
              <c:f>categories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"/>
                <c:pt idx="0">
                  <c:v>29035</c:v>
                </c:pt>
                <c:pt idx="1">
                  <c:v>128869.1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5326203071453595"/>
          <c:y val="0.22319658926785901"/>
          <c:w val="0.33548964644953999"/>
          <c:h val="0.42907732474169502"/>
        </c:manualLayout>
      </c:layout>
      <c:overlay val="0"/>
      <c:spPr>
        <a:noFill/>
        <a:ln w="0">
          <a:noFill/>
        </a:ln>
      </c:spPr>
      <c:txPr>
        <a:bodyPr/>
        <a:lstStyle/>
        <a:p>
          <a:pPr>
            <a:defRPr sz="1800" b="0" strike="noStrike" spc="-1">
              <a:solidFill>
                <a:srgbClr val="000000"/>
              </a:solidFill>
              <a:latin typeface="Calibri"/>
              <a:ea typeface="DejaVu Sans"/>
            </a:defRPr>
          </a:pPr>
          <a:endParaRPr lang="ru-RU"/>
        </a:p>
      </c:txPr>
    </c:legend>
    <c:plotVisOnly val="1"/>
    <c:dispBlanksAs val="gap"/>
    <c:showDLblsOverMax val="1"/>
  </c:chart>
  <c:spPr>
    <a:noFill/>
    <a:ln w="0">
      <a:noFill/>
    </a:ln>
  </c:spPr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0"/>
  <c:style val="2"/>
  <c:chart>
    <c:title>
      <c:tx>
        <c:rich>
          <a:bodyPr rot="0"/>
          <a:lstStyle/>
          <a:p>
            <a:pPr>
              <a:defRPr lang="en-US" sz="2160" b="1" strike="noStrike" spc="-1">
                <a:solidFill>
                  <a:srgbClr val="000000"/>
                </a:solidFill>
                <a:latin typeface="Calibri"/>
                <a:ea typeface="DejaVu Sans"/>
              </a:defRPr>
            </a:pPr>
            <a:r>
              <a:rPr lang="en-US" sz="216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202</a:t>
            </a:r>
            <a:r>
              <a:rPr lang="ru-RU" sz="216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6</a:t>
            </a:r>
            <a:r>
              <a:rPr lang="en-US" sz="216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16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год</a:t>
            </a:r>
            <a:endParaRPr lang="en-US" sz="2160" b="1" strike="noStrike" spc="-1" dirty="0">
              <a:solidFill>
                <a:srgbClr val="000000"/>
              </a:solidFill>
              <a:latin typeface="Calibri"/>
              <a:ea typeface="DejaVu Sans"/>
            </a:endParaRPr>
          </a:p>
        </c:rich>
      </c:tx>
      <c:layout/>
      <c:overlay val="0"/>
      <c:spPr>
        <a:noFill/>
        <a:ln w="0">
          <a:noFill/>
        </a:ln>
      </c:spPr>
    </c:title>
    <c:autoTitleDeleted val="0"/>
    <c:view3D>
      <c:rotX val="30"/>
      <c:rotY val="0"/>
      <c:rAngAx val="0"/>
      <c:perspective val="30"/>
    </c:view3D>
    <c:floor>
      <c:thickness val="0"/>
      <c:spPr>
        <a:solidFill>
          <a:srgbClr val="D9D9D9"/>
        </a:solidFill>
        <a:ln w="0">
          <a:noFill/>
        </a:ln>
      </c:spPr>
    </c:floor>
    <c:sideWall>
      <c:thickness val="0"/>
      <c:spPr>
        <a:solidFill>
          <a:srgbClr val="D9D9D9"/>
        </a:solidFill>
        <a:ln w="0">
          <a:noFill/>
        </a:ln>
      </c:spPr>
    </c:sideWall>
    <c:backWall>
      <c:thickness val="0"/>
      <c:spPr>
        <a:solidFill>
          <a:srgbClr val="D9D9D9"/>
        </a:solidFill>
        <a:ln w="0">
          <a:noFill/>
        </a:ln>
      </c:spPr>
    </c:backWall>
    <c:plotArea>
      <c:layout>
        <c:manualLayout>
          <c:layoutTarget val="inner"/>
          <c:xMode val="edge"/>
          <c:yMode val="edge"/>
          <c:x val="3.5695053465651203E-2"/>
          <c:y val="0.233286226763779"/>
          <c:w val="0.50696207400569304"/>
          <c:h val="0.40982715512555701"/>
        </c:manualLayout>
      </c:layout>
      <c:pie3D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AD84C6"/>
            </a:solidFill>
            <a:ln w="0">
              <a:solidFill>
                <a:srgbClr val="000000"/>
              </a:solidFill>
            </a:ln>
          </c:spPr>
          <c:dPt>
            <c:idx val="0"/>
            <c:bubble3D val="0"/>
            <c:spPr>
              <a:solidFill>
                <a:srgbClr val="004586"/>
              </a:solidFill>
              <a:ln w="0">
                <a:solidFill>
                  <a:srgbClr val="000000"/>
                </a:solidFill>
              </a:ln>
            </c:spPr>
          </c:dPt>
          <c:dPt>
            <c:idx val="1"/>
            <c:bubble3D val="0"/>
            <c:spPr>
              <a:solidFill>
                <a:srgbClr val="FF420E"/>
              </a:solidFill>
              <a:ln w="0">
                <a:solidFill>
                  <a:srgbClr val="000000"/>
                </a:solidFill>
              </a:ln>
            </c:spPr>
          </c:dPt>
          <c:dLbls>
            <c:txPr>
              <a:bodyPr wrap="none"/>
              <a:lstStyle/>
              <a:p>
                <a:pPr>
                  <a:defRPr sz="1400" b="0" strike="noStrike" spc="-1">
                    <a:latin typeface="Times New Roman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1"/>
            <c:separator> </c:separator>
            <c:showLeaderLines val="1"/>
          </c:dLbls>
          <c:cat>
            <c:strRef>
              <c:f>categories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"/>
                <c:pt idx="0">
                  <c:v>30354</c:v>
                </c:pt>
                <c:pt idx="1">
                  <c:v>127683.6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8039576799159098"/>
          <c:y val="0.196357711462011"/>
          <c:w val="0.33548964644953999"/>
          <c:h val="0.42907732474169502"/>
        </c:manualLayout>
      </c:layout>
      <c:overlay val="0"/>
      <c:spPr>
        <a:noFill/>
        <a:ln w="0">
          <a:noFill/>
        </a:ln>
      </c:spPr>
      <c:txPr>
        <a:bodyPr/>
        <a:lstStyle/>
        <a:p>
          <a:pPr>
            <a:defRPr sz="1800" b="0" strike="noStrike" spc="-1">
              <a:solidFill>
                <a:srgbClr val="000000"/>
              </a:solidFill>
              <a:latin typeface="Calibri"/>
              <a:ea typeface="DejaVu Sans"/>
            </a:defRPr>
          </a:pPr>
          <a:endParaRPr lang="ru-RU"/>
        </a:p>
      </c:txPr>
    </c:legend>
    <c:plotVisOnly val="1"/>
    <c:dispBlanksAs val="gap"/>
    <c:showDLblsOverMax val="1"/>
  </c:chart>
  <c:spPr>
    <a:noFill/>
    <a:ln w="0">
      <a:noFill/>
    </a:ln>
  </c:spPr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0"/>
  <c:style val="2"/>
  <c:chart>
    <c:autoTitleDeleted val="1"/>
    <c:view3D>
      <c:rotX val="75"/>
      <c:rotY val="0"/>
      <c:rAngAx val="0"/>
      <c:perspective val="30"/>
    </c:view3D>
    <c:floor>
      <c:thickness val="0"/>
      <c:spPr>
        <a:solidFill>
          <a:srgbClr val="D9D9D9"/>
        </a:solidFill>
        <a:ln w="0">
          <a:noFill/>
        </a:ln>
      </c:spPr>
    </c:floor>
    <c:sideWall>
      <c:thickness val="0"/>
      <c:spPr>
        <a:solidFill>
          <a:srgbClr val="D9D9D9"/>
        </a:solidFill>
        <a:ln w="0">
          <a:noFill/>
        </a:ln>
      </c:spPr>
    </c:sideWall>
    <c:backWall>
      <c:thickness val="0"/>
      <c:spPr>
        <a:solidFill>
          <a:srgbClr val="D9D9D9"/>
        </a:solidFill>
        <a:ln w="0">
          <a:noFill/>
        </a:ln>
      </c:spPr>
    </c:backWall>
    <c:plotArea>
      <c:layout>
        <c:manualLayout>
          <c:layoutTarget val="inner"/>
          <c:xMode val="edge"/>
          <c:yMode val="edge"/>
          <c:x val="6.0025539160045403E-2"/>
          <c:y val="8.5601066655025135E-2"/>
          <c:w val="0.60677502417286755"/>
          <c:h val="0.82648775092950322"/>
        </c:manualLayout>
      </c:layout>
      <c:pie3D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AD84C6"/>
            </a:solidFill>
            <a:ln w="0">
              <a:noFill/>
            </a:ln>
          </c:spPr>
          <c:explosion val="25"/>
          <c:dPt>
            <c:idx val="0"/>
            <c:bubble3D val="0"/>
            <c:spPr>
              <a:solidFill>
                <a:srgbClr val="9A75B0"/>
              </a:solidFill>
              <a:ln w="0">
                <a:noFill/>
              </a:ln>
            </c:spPr>
          </c:dPt>
          <c:dPt>
            <c:idx val="1"/>
            <c:bubble3D val="0"/>
            <c:spPr>
              <a:solidFill>
                <a:srgbClr val="7875B1"/>
              </a:solidFill>
              <a:ln w="0">
                <a:noFill/>
              </a:ln>
            </c:spPr>
          </c:dPt>
          <c:dPt>
            <c:idx val="2"/>
            <c:bubble3D val="0"/>
            <c:spPr>
              <a:solidFill>
                <a:srgbClr val="526689"/>
              </a:solidFill>
              <a:ln w="0">
                <a:noFill/>
              </a:ln>
            </c:spPr>
          </c:dPt>
          <c:dPt>
            <c:idx val="3"/>
            <c:bubble3D val="0"/>
            <c:spPr>
              <a:solidFill>
                <a:srgbClr val="5D869B"/>
              </a:solidFill>
              <a:ln w="0">
                <a:noFill/>
              </a:ln>
            </c:spPr>
          </c:dPt>
          <c:dPt>
            <c:idx val="4"/>
            <c:bubble3D val="0"/>
            <c:spPr>
              <a:solidFill>
                <a:srgbClr val="7599A2"/>
              </a:solidFill>
              <a:ln w="0">
                <a:noFill/>
              </a:ln>
            </c:spPr>
          </c:dPt>
          <c:dPt>
            <c:idx val="5"/>
            <c:bubble3D val="0"/>
            <c:spPr>
              <a:solidFill>
                <a:srgbClr val="627274"/>
              </a:solidFill>
              <a:ln w="0">
                <a:noFill/>
              </a:ln>
            </c:spPr>
          </c:dPt>
          <c:dPt>
            <c:idx val="6"/>
            <c:bubble3D val="0"/>
            <c:spPr>
              <a:solidFill>
                <a:srgbClr val="C4ABD5"/>
              </a:solidFill>
              <a:ln w="0">
                <a:noFill/>
              </a:ln>
            </c:spPr>
          </c:dPt>
          <c:dPt>
            <c:idx val="7"/>
            <c:bubble3D val="0"/>
            <c:spPr>
              <a:solidFill>
                <a:srgbClr val="ADABD5"/>
              </a:solidFill>
              <a:ln w="0">
                <a:noFill/>
              </a:ln>
            </c:spPr>
          </c:dPt>
          <c:dPt>
            <c:idx val="8"/>
            <c:bubble3D val="0"/>
            <c:spPr>
              <a:solidFill>
                <a:srgbClr val="98A2B8"/>
              </a:solidFill>
              <a:ln w="0">
                <a:noFill/>
              </a:ln>
            </c:spPr>
          </c:dPt>
          <c:dPt>
            <c:idx val="9"/>
            <c:bubble3D val="0"/>
            <c:spPr>
              <a:solidFill>
                <a:srgbClr val="9EB6C5"/>
              </a:solidFill>
              <a:ln w="0">
                <a:noFill/>
              </a:ln>
            </c:spPr>
          </c:dPt>
          <c:dLbls>
            <c:dLbl>
              <c:idx val="0"/>
              <c:layout>
                <c:manualLayout>
                  <c:x val="-7.151784588220457E-2"/>
                  <c:y val="9.78363128369676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31116,9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0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0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</c:dLbl>
            <c:numFmt formatCode="General" sourceLinked="0"/>
            <c:txPr>
              <a:bodyPr wrap="square"/>
              <a:lstStyle/>
              <a:p>
                <a:pPr>
                  <a:defRPr sz="1800" b="0" strike="noStrike" spc="-1">
                    <a:solidFill>
                      <a:srgbClr val="000000"/>
                    </a:solidFill>
                    <a:latin typeface="Calibri"/>
                    <a:ea typeface="DejaVu San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1"/>
          </c:dLbls>
          <c:cat>
            <c:strRef>
              <c:f>categories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 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 и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0"/>
                <c:pt idx="0">
                  <c:v>22484.9</c:v>
                </c:pt>
                <c:pt idx="1">
                  <c:v>672.9</c:v>
                </c:pt>
                <c:pt idx="2">
                  <c:v>646</c:v>
                </c:pt>
                <c:pt idx="3">
                  <c:v>30512</c:v>
                </c:pt>
                <c:pt idx="4">
                  <c:v>38875.599999999999</c:v>
                </c:pt>
                <c:pt idx="5">
                  <c:v>157</c:v>
                </c:pt>
                <c:pt idx="6">
                  <c:v>47803</c:v>
                </c:pt>
                <c:pt idx="7">
                  <c:v>29</c:v>
                </c:pt>
                <c:pt idx="8">
                  <c:v>1049</c:v>
                </c:pt>
                <c:pt idx="9">
                  <c:v>300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4729284903518725"/>
          <c:y val="4.9988468229268501E-2"/>
          <c:w val="0.29495806532980196"/>
          <c:h val="0.81072215604735898"/>
        </c:manualLayout>
      </c:layout>
      <c:overlay val="0"/>
      <c:spPr>
        <a:noFill/>
        <a:ln w="6480">
          <a:noFill/>
        </a:ln>
      </c:spPr>
      <c:txPr>
        <a:bodyPr/>
        <a:lstStyle/>
        <a:p>
          <a:pPr>
            <a:defRPr sz="1200" b="0" strike="noStrike" spc="-1">
              <a:solidFill>
                <a:srgbClr val="000000"/>
              </a:solidFill>
              <a:latin typeface="Times New Roman"/>
              <a:ea typeface="DejaVu Sans"/>
            </a:defRPr>
          </a:pPr>
          <a:endParaRPr lang="ru-RU"/>
        </a:p>
      </c:txPr>
    </c:legend>
    <c:plotVisOnly val="1"/>
    <c:dispBlanksAs val="gap"/>
    <c:showDLblsOverMax val="1"/>
  </c:chart>
  <c:spPr>
    <a:noFill/>
    <a:ln w="0">
      <a:noFill/>
    </a:ln>
  </c:spPr>
</c:chartSpac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45F619-AC52-4CD9-B67B-B1788DA45F0E}" type="doc">
      <dgm:prSet loTypeId="urn:microsoft.com/office/officeart/2005/8/layout/bList2#1" loCatId="list" qsTypeId="urn:microsoft.com/office/officeart/2005/8/quickstyle/simple1" qsCatId="simple" csTypeId="urn:microsoft.com/office/officeart/2005/8/colors/colorful1#1" csCatId="colorful" phldr="1"/>
      <dgm:spPr/>
    </dgm:pt>
    <dgm:pt modelId="{3A0DCA5C-1A3E-4770-A4AD-8FF7131F16DB}">
      <dgm:prSet phldrT="[Текст]" custT="1"/>
      <dgm:spPr>
        <a:solidFill>
          <a:schemeClr val="accent3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just"/>
          <a:r>
            <a:rPr lang="ru-RU" sz="1600" b="1" dirty="0" smtClean="0">
              <a:solidFill>
                <a:schemeClr val="tx1"/>
              </a:solidFill>
            </a:rPr>
            <a:t>Поступающие в бюджет денежные средства </a:t>
          </a:r>
          <a:r>
            <a:rPr lang="ru-RU" sz="1600" b="0" dirty="0" smtClean="0">
              <a:solidFill>
                <a:schemeClr val="tx1"/>
              </a:solidFill>
            </a:rPr>
            <a:t>(налоги юридических и физических лиц, штрафы, административные платежи и сборы, финансовая помощь)</a:t>
          </a:r>
          <a:endParaRPr lang="ru-RU" sz="1600" b="0" dirty="0">
            <a:solidFill>
              <a:schemeClr val="tx1"/>
            </a:solidFill>
          </a:endParaRPr>
        </a:p>
      </dgm:t>
    </dgm:pt>
    <dgm:pt modelId="{7574A601-5A1A-4E07-84A4-51B7D715D2BA}" type="parTrans" cxnId="{F1501F01-D92C-4BD8-8C72-2A72E7F4BB79}">
      <dgm:prSet/>
      <dgm:spPr/>
      <dgm:t>
        <a:bodyPr/>
        <a:lstStyle/>
        <a:p>
          <a:endParaRPr lang="ru-RU"/>
        </a:p>
      </dgm:t>
    </dgm:pt>
    <dgm:pt modelId="{C543E562-3C3B-4EB1-AF12-6AB9C1AD6420}" type="sibTrans" cxnId="{F1501F01-D92C-4BD8-8C72-2A72E7F4BB79}">
      <dgm:prSet/>
      <dgm:spPr/>
      <dgm:t>
        <a:bodyPr/>
        <a:lstStyle/>
        <a:p>
          <a:endParaRPr lang="ru-RU"/>
        </a:p>
      </dgm:t>
    </dgm:pt>
    <dgm:pt modelId="{3BB4F36D-DF6D-484C-BCA8-0E721F0913E2}">
      <dgm:prSet phldrT="[Текст]" custT="1"/>
      <dgm:spPr>
        <a:solidFill>
          <a:schemeClr val="accent2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just"/>
          <a:r>
            <a:rPr lang="ru-RU" sz="1600" b="1" dirty="0" smtClean="0">
              <a:solidFill>
                <a:schemeClr val="tx1"/>
              </a:solidFill>
            </a:rPr>
            <a:t>Выплачиваемые из бюджета денежные средства </a:t>
          </a:r>
          <a:r>
            <a:rPr lang="ru-RU" sz="1600" dirty="0" smtClean="0">
              <a:solidFill>
                <a:schemeClr val="tx1"/>
              </a:solidFill>
            </a:rPr>
            <a:t>(культура, благоустройство, жилищно-коммунальное хозяйство  и др.)</a:t>
          </a:r>
          <a:endParaRPr lang="ru-RU" sz="1600" dirty="0">
            <a:solidFill>
              <a:schemeClr val="tx1"/>
            </a:solidFill>
          </a:endParaRPr>
        </a:p>
      </dgm:t>
    </dgm:pt>
    <dgm:pt modelId="{E99844AE-22BC-4533-B388-54C957728E20}" type="parTrans" cxnId="{FFBB74FA-7258-4E8A-867C-C27D0B63B64D}">
      <dgm:prSet/>
      <dgm:spPr/>
      <dgm:t>
        <a:bodyPr/>
        <a:lstStyle/>
        <a:p>
          <a:endParaRPr lang="ru-RU"/>
        </a:p>
      </dgm:t>
    </dgm:pt>
    <dgm:pt modelId="{2D8D1851-CADA-4CA7-8EB2-BB71CDF1BBB8}" type="sibTrans" cxnId="{FFBB74FA-7258-4E8A-867C-C27D0B63B64D}">
      <dgm:prSet/>
      <dgm:spPr/>
      <dgm:t>
        <a:bodyPr/>
        <a:lstStyle/>
        <a:p>
          <a:endParaRPr lang="ru-RU"/>
        </a:p>
      </dgm:t>
    </dgm:pt>
    <dgm:pt modelId="{98F80731-730C-4EFB-B903-DE7F026D2AAC}">
      <dgm:prSet custT="1"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Доходы бюджета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2457981-2B8F-433B-9913-A175F71F61AB}" type="parTrans" cxnId="{6CB63C95-B266-4884-A81C-2E5F312AE186}">
      <dgm:prSet/>
      <dgm:spPr/>
      <dgm:t>
        <a:bodyPr/>
        <a:lstStyle/>
        <a:p>
          <a:endParaRPr lang="ru-RU"/>
        </a:p>
      </dgm:t>
    </dgm:pt>
    <dgm:pt modelId="{5486006D-2C4E-4504-979F-F8A48B2E0503}" type="sibTrans" cxnId="{6CB63C95-B266-4884-A81C-2E5F312AE186}">
      <dgm:prSet/>
      <dgm:spPr/>
      <dgm:t>
        <a:bodyPr/>
        <a:lstStyle/>
        <a:p>
          <a:endParaRPr lang="ru-RU"/>
        </a:p>
      </dgm:t>
    </dgm:pt>
    <dgm:pt modelId="{69D6532B-B391-4BF7-941C-092E55844CF0}">
      <dgm:prSet custT="1"/>
      <dgm:spPr>
        <a:solidFill>
          <a:schemeClr val="accent2">
            <a:lumMod val="40000"/>
            <a:lumOff val="60000"/>
            <a:alpha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Расходы бюджета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BCE139A-E0F1-406F-8183-EA39D83DA202}" type="parTrans" cxnId="{EC378371-9AEA-48F9-9CF8-0B75FF20C8D7}">
      <dgm:prSet/>
      <dgm:spPr/>
      <dgm:t>
        <a:bodyPr/>
        <a:lstStyle/>
        <a:p>
          <a:endParaRPr lang="ru-RU"/>
        </a:p>
      </dgm:t>
    </dgm:pt>
    <dgm:pt modelId="{94639BEC-15FB-436D-B1D9-D2DAA5C8BEF6}" type="sibTrans" cxnId="{EC378371-9AEA-48F9-9CF8-0B75FF20C8D7}">
      <dgm:prSet/>
      <dgm:spPr/>
      <dgm:t>
        <a:bodyPr/>
        <a:lstStyle/>
        <a:p>
          <a:endParaRPr lang="ru-RU"/>
        </a:p>
      </dgm:t>
    </dgm:pt>
    <dgm:pt modelId="{93FCA2AC-4B89-4854-9113-7F131B654981}" type="pres">
      <dgm:prSet presAssocID="{6B45F619-AC52-4CD9-B67B-B1788DA45F0E}" presName="diagram" presStyleCnt="0">
        <dgm:presLayoutVars>
          <dgm:dir/>
          <dgm:animLvl val="lvl"/>
          <dgm:resizeHandles val="exact"/>
        </dgm:presLayoutVars>
      </dgm:prSet>
      <dgm:spPr/>
    </dgm:pt>
    <dgm:pt modelId="{D1590D72-C6E9-4545-8C4A-EDFF6A7CC976}" type="pres">
      <dgm:prSet presAssocID="{3A0DCA5C-1A3E-4770-A4AD-8FF7131F16DB}" presName="compNode" presStyleCnt="0"/>
      <dgm:spPr/>
    </dgm:pt>
    <dgm:pt modelId="{240B7BD0-5074-4C16-9F6A-945EEBFE69E9}" type="pres">
      <dgm:prSet presAssocID="{3A0DCA5C-1A3E-4770-A4AD-8FF7131F16DB}" presName="childRect" presStyleLbl="bgAcc1" presStyleIdx="0" presStyleCnt="2" custScaleX="120537" custScaleY="21752" custLinFactNeighborX="6432" custLinFactNeighborY="-115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A3DBEE-7BFE-4D0F-ADCA-6551F84F6189}" type="pres">
      <dgm:prSet presAssocID="{3A0DCA5C-1A3E-4770-A4AD-8FF7131F16D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56E209-9639-493D-8E81-C02A304822B7}" type="pres">
      <dgm:prSet presAssocID="{3A0DCA5C-1A3E-4770-A4AD-8FF7131F16DB}" presName="parentRect" presStyleLbl="alignNode1" presStyleIdx="0" presStyleCnt="2" custScaleX="120620" custScaleY="133762" custLinFactNeighborX="4293" custLinFactNeighborY="-78332"/>
      <dgm:spPr/>
      <dgm:t>
        <a:bodyPr/>
        <a:lstStyle/>
        <a:p>
          <a:endParaRPr lang="ru-RU"/>
        </a:p>
      </dgm:t>
    </dgm:pt>
    <dgm:pt modelId="{090B0649-C803-4144-97D5-6E5FA94A7651}" type="pres">
      <dgm:prSet presAssocID="{3A0DCA5C-1A3E-4770-A4AD-8FF7131F16DB}" presName="adorn" presStyleLbl="fgAccFollowNode1" presStyleIdx="0" presStyleCnt="2" custAng="10800000" custFlipVert="1" custFlipHor="1" custScaleX="111069" custScaleY="76935" custLinFactNeighborX="15767" custLinFactNeighborY="-7479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CDB4ECF-2031-4277-BFB3-C4B33602B0BD}" type="pres">
      <dgm:prSet presAssocID="{C543E562-3C3B-4EB1-AF12-6AB9C1AD642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9B1D4F7-2FE7-4B34-945E-96F01F47B65F}" type="pres">
      <dgm:prSet presAssocID="{3BB4F36D-DF6D-484C-BCA8-0E721F0913E2}" presName="compNode" presStyleCnt="0"/>
      <dgm:spPr/>
    </dgm:pt>
    <dgm:pt modelId="{5C03BE39-50EA-49E2-8BBD-87B7D4FDBF35}" type="pres">
      <dgm:prSet presAssocID="{3BB4F36D-DF6D-484C-BCA8-0E721F0913E2}" presName="childRect" presStyleLbl="bgAcc1" presStyleIdx="1" presStyleCnt="2" custScaleX="115981" custScaleY="22159" custLinFactNeighborX="-1204" custLinFactNeighborY="-81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DC3FC3-13FD-4C90-BB78-78363F706340}" type="pres">
      <dgm:prSet presAssocID="{3BB4F36D-DF6D-484C-BCA8-0E721F0913E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C8F94F-4B65-4110-9D4F-C77918B0CDBE}" type="pres">
      <dgm:prSet presAssocID="{3BB4F36D-DF6D-484C-BCA8-0E721F0913E2}" presName="parentRect" presStyleLbl="alignNode1" presStyleIdx="1" presStyleCnt="2" custScaleX="116943" custScaleY="137982" custLinFactNeighborX="-723" custLinFactNeighborY="-77514"/>
      <dgm:spPr/>
      <dgm:t>
        <a:bodyPr/>
        <a:lstStyle/>
        <a:p>
          <a:endParaRPr lang="ru-RU"/>
        </a:p>
      </dgm:t>
    </dgm:pt>
    <dgm:pt modelId="{EDCB605D-2D1D-4607-8BA0-F6D12158C9DB}" type="pres">
      <dgm:prSet presAssocID="{3BB4F36D-DF6D-484C-BCA8-0E721F0913E2}" presName="adorn" presStyleLbl="fgAccFollowNode1" presStyleIdx="1" presStyleCnt="2" custScaleX="85885" custScaleY="63434" custLinFactNeighborX="6554" custLinFactNeighborY="-7456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5D38244C-A70F-4E56-9DEF-7AA7721D2E5F}" type="presOf" srcId="{6B45F619-AC52-4CD9-B67B-B1788DA45F0E}" destId="{93FCA2AC-4B89-4854-9113-7F131B654981}" srcOrd="0" destOrd="0" presId="urn:microsoft.com/office/officeart/2005/8/layout/bList2#1"/>
    <dgm:cxn modelId="{9DA948D2-D00A-470F-8B59-2B3ED7D00CE7}" type="presOf" srcId="{3BB4F36D-DF6D-484C-BCA8-0E721F0913E2}" destId="{22C8F94F-4B65-4110-9D4F-C77918B0CDBE}" srcOrd="1" destOrd="0" presId="urn:microsoft.com/office/officeart/2005/8/layout/bList2#1"/>
    <dgm:cxn modelId="{6F9E8F1D-2D66-4CF2-B74E-1074B0E99C3A}" type="presOf" srcId="{69D6532B-B391-4BF7-941C-092E55844CF0}" destId="{5C03BE39-50EA-49E2-8BBD-87B7D4FDBF35}" srcOrd="0" destOrd="0" presId="urn:microsoft.com/office/officeart/2005/8/layout/bList2#1"/>
    <dgm:cxn modelId="{F1501F01-D92C-4BD8-8C72-2A72E7F4BB79}" srcId="{6B45F619-AC52-4CD9-B67B-B1788DA45F0E}" destId="{3A0DCA5C-1A3E-4770-A4AD-8FF7131F16DB}" srcOrd="0" destOrd="0" parTransId="{7574A601-5A1A-4E07-84A4-51B7D715D2BA}" sibTransId="{C543E562-3C3B-4EB1-AF12-6AB9C1AD6420}"/>
    <dgm:cxn modelId="{E1B5F13E-EE70-420C-A78E-DD67F2CBD06F}" type="presOf" srcId="{98F80731-730C-4EFB-B903-DE7F026D2AAC}" destId="{240B7BD0-5074-4C16-9F6A-945EEBFE69E9}" srcOrd="0" destOrd="0" presId="urn:microsoft.com/office/officeart/2005/8/layout/bList2#1"/>
    <dgm:cxn modelId="{FFBB74FA-7258-4E8A-867C-C27D0B63B64D}" srcId="{6B45F619-AC52-4CD9-B67B-B1788DA45F0E}" destId="{3BB4F36D-DF6D-484C-BCA8-0E721F0913E2}" srcOrd="1" destOrd="0" parTransId="{E99844AE-22BC-4533-B388-54C957728E20}" sibTransId="{2D8D1851-CADA-4CA7-8EB2-BB71CDF1BBB8}"/>
    <dgm:cxn modelId="{329CA780-75DA-4C52-9112-CFC2F2D1CCFB}" type="presOf" srcId="{3BB4F36D-DF6D-484C-BCA8-0E721F0913E2}" destId="{D9DC3FC3-13FD-4C90-BB78-78363F706340}" srcOrd="0" destOrd="0" presId="urn:microsoft.com/office/officeart/2005/8/layout/bList2#1"/>
    <dgm:cxn modelId="{6CB63C95-B266-4884-A81C-2E5F312AE186}" srcId="{3A0DCA5C-1A3E-4770-A4AD-8FF7131F16DB}" destId="{98F80731-730C-4EFB-B903-DE7F026D2AAC}" srcOrd="0" destOrd="0" parTransId="{C2457981-2B8F-433B-9913-A175F71F61AB}" sibTransId="{5486006D-2C4E-4504-979F-F8A48B2E0503}"/>
    <dgm:cxn modelId="{D26511B1-0764-45F8-8028-91B5864869AD}" type="presOf" srcId="{3A0DCA5C-1A3E-4770-A4AD-8FF7131F16DB}" destId="{BD56E209-9639-493D-8E81-C02A304822B7}" srcOrd="1" destOrd="0" presId="urn:microsoft.com/office/officeart/2005/8/layout/bList2#1"/>
    <dgm:cxn modelId="{EC378371-9AEA-48F9-9CF8-0B75FF20C8D7}" srcId="{3BB4F36D-DF6D-484C-BCA8-0E721F0913E2}" destId="{69D6532B-B391-4BF7-941C-092E55844CF0}" srcOrd="0" destOrd="0" parTransId="{DBCE139A-E0F1-406F-8183-EA39D83DA202}" sibTransId="{94639BEC-15FB-436D-B1D9-D2DAA5C8BEF6}"/>
    <dgm:cxn modelId="{1BC49A27-15F6-4B3F-8EC1-D01DEDDCDA28}" type="presOf" srcId="{3A0DCA5C-1A3E-4770-A4AD-8FF7131F16DB}" destId="{54A3DBEE-7BFE-4D0F-ADCA-6551F84F6189}" srcOrd="0" destOrd="0" presId="urn:microsoft.com/office/officeart/2005/8/layout/bList2#1"/>
    <dgm:cxn modelId="{27293FBA-A8BB-4DDE-B0B2-3E6C4B40777C}" type="presOf" srcId="{C543E562-3C3B-4EB1-AF12-6AB9C1AD6420}" destId="{FCDB4ECF-2031-4277-BFB3-C4B33602B0BD}" srcOrd="0" destOrd="0" presId="urn:microsoft.com/office/officeart/2005/8/layout/bList2#1"/>
    <dgm:cxn modelId="{892383F3-49C0-4A5A-810D-41B999F3CD11}" type="presParOf" srcId="{93FCA2AC-4B89-4854-9113-7F131B654981}" destId="{D1590D72-C6E9-4545-8C4A-EDFF6A7CC976}" srcOrd="0" destOrd="0" presId="urn:microsoft.com/office/officeart/2005/8/layout/bList2#1"/>
    <dgm:cxn modelId="{220DF120-C678-48CC-A65D-1EAC40277B36}" type="presParOf" srcId="{D1590D72-C6E9-4545-8C4A-EDFF6A7CC976}" destId="{240B7BD0-5074-4C16-9F6A-945EEBFE69E9}" srcOrd="0" destOrd="0" presId="urn:microsoft.com/office/officeart/2005/8/layout/bList2#1"/>
    <dgm:cxn modelId="{CA844158-6DE6-4483-9A42-FEE806129FCD}" type="presParOf" srcId="{D1590D72-C6E9-4545-8C4A-EDFF6A7CC976}" destId="{54A3DBEE-7BFE-4D0F-ADCA-6551F84F6189}" srcOrd="1" destOrd="0" presId="urn:microsoft.com/office/officeart/2005/8/layout/bList2#1"/>
    <dgm:cxn modelId="{48C5290E-789A-4473-BFDF-EBD8C4E9BA36}" type="presParOf" srcId="{D1590D72-C6E9-4545-8C4A-EDFF6A7CC976}" destId="{BD56E209-9639-493D-8E81-C02A304822B7}" srcOrd="2" destOrd="0" presId="urn:microsoft.com/office/officeart/2005/8/layout/bList2#1"/>
    <dgm:cxn modelId="{13388E57-BC27-43A2-9260-8B6F8E71F92E}" type="presParOf" srcId="{D1590D72-C6E9-4545-8C4A-EDFF6A7CC976}" destId="{090B0649-C803-4144-97D5-6E5FA94A7651}" srcOrd="3" destOrd="0" presId="urn:microsoft.com/office/officeart/2005/8/layout/bList2#1"/>
    <dgm:cxn modelId="{7A393EE6-27E9-4110-AE2D-F0B99270C9FE}" type="presParOf" srcId="{93FCA2AC-4B89-4854-9113-7F131B654981}" destId="{FCDB4ECF-2031-4277-BFB3-C4B33602B0BD}" srcOrd="1" destOrd="0" presId="urn:microsoft.com/office/officeart/2005/8/layout/bList2#1"/>
    <dgm:cxn modelId="{82521543-3343-49B3-B17D-A2221B6646B1}" type="presParOf" srcId="{93FCA2AC-4B89-4854-9113-7F131B654981}" destId="{C9B1D4F7-2FE7-4B34-945E-96F01F47B65F}" srcOrd="2" destOrd="0" presId="urn:microsoft.com/office/officeart/2005/8/layout/bList2#1"/>
    <dgm:cxn modelId="{11ECAE7F-6E3E-412D-837B-DB5AA4486B6C}" type="presParOf" srcId="{C9B1D4F7-2FE7-4B34-945E-96F01F47B65F}" destId="{5C03BE39-50EA-49E2-8BBD-87B7D4FDBF35}" srcOrd="0" destOrd="0" presId="urn:microsoft.com/office/officeart/2005/8/layout/bList2#1"/>
    <dgm:cxn modelId="{CC500CB7-0D94-4410-B950-783F391F9626}" type="presParOf" srcId="{C9B1D4F7-2FE7-4B34-945E-96F01F47B65F}" destId="{D9DC3FC3-13FD-4C90-BB78-78363F706340}" srcOrd="1" destOrd="0" presId="urn:microsoft.com/office/officeart/2005/8/layout/bList2#1"/>
    <dgm:cxn modelId="{64317A58-7B45-4C7F-BA44-E2CEC5598904}" type="presParOf" srcId="{C9B1D4F7-2FE7-4B34-945E-96F01F47B65F}" destId="{22C8F94F-4B65-4110-9D4F-C77918B0CDBE}" srcOrd="2" destOrd="0" presId="urn:microsoft.com/office/officeart/2005/8/layout/bList2#1"/>
    <dgm:cxn modelId="{F0EFF695-5627-4249-86F5-DB235B6DFE98}" type="presParOf" srcId="{C9B1D4F7-2FE7-4B34-945E-96F01F47B65F}" destId="{EDCB605D-2D1D-4607-8BA0-F6D12158C9DB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A65B91-DA97-458D-8595-F0A4730F76ED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3B1299B-11DF-41FD-8055-34DF8F0EECA4}">
      <dgm:prSet phldrT="[Текст]" custT="1"/>
      <dgm:spPr/>
      <dgm:t>
        <a:bodyPr/>
        <a:lstStyle/>
        <a:p>
          <a:r>
            <a:rPr lang="ru-RU" sz="2800" dirty="0" smtClean="0"/>
            <a:t>Дефицит</a:t>
          </a:r>
          <a:endParaRPr lang="ru-RU" sz="2800" dirty="0"/>
        </a:p>
      </dgm:t>
    </dgm:pt>
    <dgm:pt modelId="{1DF8DCAB-CB8A-4BDD-89CC-A32E7FF06032}" type="parTrans" cxnId="{FB907A26-CCF0-4C9F-9E9C-3364D276D990}">
      <dgm:prSet/>
      <dgm:spPr/>
      <dgm:t>
        <a:bodyPr/>
        <a:lstStyle/>
        <a:p>
          <a:endParaRPr lang="ru-RU"/>
        </a:p>
      </dgm:t>
    </dgm:pt>
    <dgm:pt modelId="{80019B04-CFCB-4CBF-824D-C81369C15A51}" type="sibTrans" cxnId="{FB907A26-CCF0-4C9F-9E9C-3364D276D990}">
      <dgm:prSet/>
      <dgm:spPr/>
      <dgm:t>
        <a:bodyPr/>
        <a:lstStyle/>
        <a:p>
          <a:endParaRPr lang="ru-RU"/>
        </a:p>
      </dgm:t>
    </dgm:pt>
    <dgm:pt modelId="{1D459CF2-C557-4C84-A6C7-5122EB45460C}">
      <dgm:prSet phldrT="[Текст]" custT="1"/>
      <dgm:spPr>
        <a:ln>
          <a:solidFill>
            <a:schemeClr val="accent3">
              <a:lumMod val="60000"/>
              <a:lumOff val="40000"/>
              <a:alpha val="90000"/>
            </a:schemeClr>
          </a:solidFill>
        </a:ln>
      </dgm:spPr>
      <dgm:t>
        <a:bodyPr/>
        <a:lstStyle/>
        <a:p>
          <a:pPr algn="just"/>
          <a:r>
            <a:rPr lang="ru-RU" sz="1500" dirty="0" smtClean="0"/>
            <a:t>Превышение расходов бюджета над его расходами</a:t>
          </a:r>
          <a:endParaRPr lang="ru-RU" sz="1500" dirty="0"/>
        </a:p>
      </dgm:t>
    </dgm:pt>
    <dgm:pt modelId="{0E4B7ED5-8004-4FCD-A204-8DA07DAAECAC}" type="parTrans" cxnId="{ECDC8D6F-02DB-41E6-9471-E5BBA54F41B1}">
      <dgm:prSet/>
      <dgm:spPr/>
      <dgm:t>
        <a:bodyPr/>
        <a:lstStyle/>
        <a:p>
          <a:endParaRPr lang="ru-RU"/>
        </a:p>
      </dgm:t>
    </dgm:pt>
    <dgm:pt modelId="{1A4E9AD4-38C0-4F9F-A608-53315221B959}" type="sibTrans" cxnId="{ECDC8D6F-02DB-41E6-9471-E5BBA54F41B1}">
      <dgm:prSet/>
      <dgm:spPr/>
      <dgm:t>
        <a:bodyPr/>
        <a:lstStyle/>
        <a:p>
          <a:endParaRPr lang="ru-RU"/>
        </a:p>
      </dgm:t>
    </dgm:pt>
    <dgm:pt modelId="{A2564DD4-863B-4E4F-813D-35D0C8C42BBB}">
      <dgm:prSet phldrT="[Текст]" custT="1"/>
      <dgm:spPr/>
      <dgm:t>
        <a:bodyPr/>
        <a:lstStyle/>
        <a:p>
          <a:r>
            <a:rPr lang="ru-RU" sz="2800" dirty="0" smtClean="0"/>
            <a:t>Профицит</a:t>
          </a:r>
          <a:endParaRPr lang="ru-RU" sz="2800" dirty="0"/>
        </a:p>
      </dgm:t>
    </dgm:pt>
    <dgm:pt modelId="{B581FABB-6CA4-4DBF-816C-493C8ED83936}" type="parTrans" cxnId="{EBCF31C4-D111-4A32-8F4C-F0AB6179D16B}">
      <dgm:prSet/>
      <dgm:spPr/>
      <dgm:t>
        <a:bodyPr/>
        <a:lstStyle/>
        <a:p>
          <a:endParaRPr lang="ru-RU"/>
        </a:p>
      </dgm:t>
    </dgm:pt>
    <dgm:pt modelId="{F5652E49-3040-492E-BDF3-6EB263CC7F94}" type="sibTrans" cxnId="{EBCF31C4-D111-4A32-8F4C-F0AB6179D16B}">
      <dgm:prSet/>
      <dgm:spPr/>
      <dgm:t>
        <a:bodyPr/>
        <a:lstStyle/>
        <a:p>
          <a:endParaRPr lang="ru-RU"/>
        </a:p>
      </dgm:t>
    </dgm:pt>
    <dgm:pt modelId="{2A357F24-06E8-4D15-9F1B-9796EEE8A6CD}">
      <dgm:prSet phldrT="[Текст]" custT="1"/>
      <dgm:spPr>
        <a:ln>
          <a:solidFill>
            <a:schemeClr val="accent3">
              <a:lumMod val="60000"/>
              <a:lumOff val="40000"/>
              <a:alpha val="90000"/>
            </a:schemeClr>
          </a:solidFill>
        </a:ln>
      </dgm:spPr>
      <dgm:t>
        <a:bodyPr/>
        <a:lstStyle/>
        <a:p>
          <a:pPr algn="just"/>
          <a:r>
            <a:rPr lang="ru-RU" sz="1500" dirty="0" smtClean="0"/>
            <a:t>Превышение доходов бюджета над его расходами</a:t>
          </a:r>
          <a:endParaRPr lang="ru-RU" sz="1500" dirty="0"/>
        </a:p>
      </dgm:t>
    </dgm:pt>
    <dgm:pt modelId="{6EAD459F-4B98-4564-8A64-6C77E0C5DD18}" type="parTrans" cxnId="{095841BE-08CD-42A2-BA4F-E92CB77A5D16}">
      <dgm:prSet/>
      <dgm:spPr/>
      <dgm:t>
        <a:bodyPr/>
        <a:lstStyle/>
        <a:p>
          <a:endParaRPr lang="ru-RU"/>
        </a:p>
      </dgm:t>
    </dgm:pt>
    <dgm:pt modelId="{AB6432C7-9EE4-4648-B9E9-5540563D9B5F}" type="sibTrans" cxnId="{095841BE-08CD-42A2-BA4F-E92CB77A5D16}">
      <dgm:prSet/>
      <dgm:spPr/>
      <dgm:t>
        <a:bodyPr/>
        <a:lstStyle/>
        <a:p>
          <a:endParaRPr lang="ru-RU"/>
        </a:p>
      </dgm:t>
    </dgm:pt>
    <dgm:pt modelId="{0F5B900D-9802-494A-ABCF-692025955EEB}" type="pres">
      <dgm:prSet presAssocID="{06A65B91-DA97-458D-8595-F0A4730F76ED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363009B-B81C-4A81-A6F7-0E8ABFE418F8}" type="pres">
      <dgm:prSet presAssocID="{73B1299B-11DF-41FD-8055-34DF8F0EECA4}" presName="linNode" presStyleCnt="0"/>
      <dgm:spPr/>
    </dgm:pt>
    <dgm:pt modelId="{9723F265-CA9E-46F9-AFB9-31B2CB4AEAE8}" type="pres">
      <dgm:prSet presAssocID="{73B1299B-11DF-41FD-8055-34DF8F0EECA4}" presName="parentShp" presStyleLbl="node1" presStyleIdx="0" presStyleCnt="2" custLinFactNeighborY="-638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D640C7-8F8D-4E72-9C9E-88107B79F460}" type="pres">
      <dgm:prSet presAssocID="{73B1299B-11DF-41FD-8055-34DF8F0EECA4}" presName="childShp" presStyleLbl="bgAccFollowNode1" presStyleIdx="0" presStyleCnt="2" custLinFactNeighborX="6482" custLinFactNeighborY="-658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C55DDD-4215-4482-94D5-26E759C003EB}" type="pres">
      <dgm:prSet presAssocID="{80019B04-CFCB-4CBF-824D-C81369C15A51}" presName="spacing" presStyleCnt="0"/>
      <dgm:spPr/>
    </dgm:pt>
    <dgm:pt modelId="{41A74058-BE89-4537-B1F6-0B7B161EE431}" type="pres">
      <dgm:prSet presAssocID="{A2564DD4-863B-4E4F-813D-35D0C8C42BBB}" presName="linNode" presStyleCnt="0"/>
      <dgm:spPr/>
    </dgm:pt>
    <dgm:pt modelId="{66320CA8-72DD-4714-8ECE-346D0F65B893}" type="pres">
      <dgm:prSet presAssocID="{A2564DD4-863B-4E4F-813D-35D0C8C42BBB}" presName="parentShp" presStyleLbl="node1" presStyleIdx="1" presStyleCnt="2" custScaleY="1030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1969D9-1340-4CEA-AF8F-539357CFE562}" type="pres">
      <dgm:prSet presAssocID="{A2564DD4-863B-4E4F-813D-35D0C8C42BBB}" presName="childShp" presStyleLbl="bgAccFollowNode1" presStyleIdx="1" presStyleCnt="2" custLinFactNeighborX="4167" custLinFactNeighborY="-121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24575F-8699-4E8A-AF48-86B9855A1691}" type="presOf" srcId="{73B1299B-11DF-41FD-8055-34DF8F0EECA4}" destId="{9723F265-CA9E-46F9-AFB9-31B2CB4AEAE8}" srcOrd="0" destOrd="0" presId="urn:microsoft.com/office/officeart/2005/8/layout/vList6"/>
    <dgm:cxn modelId="{5E16FB40-CA04-4A2B-BB96-3DEB3B9459CB}" type="presOf" srcId="{A2564DD4-863B-4E4F-813D-35D0C8C42BBB}" destId="{66320CA8-72DD-4714-8ECE-346D0F65B893}" srcOrd="0" destOrd="0" presId="urn:microsoft.com/office/officeart/2005/8/layout/vList6"/>
    <dgm:cxn modelId="{D0AA1491-743F-46C3-8754-CA09E33A5561}" type="presOf" srcId="{2A357F24-06E8-4D15-9F1B-9796EEE8A6CD}" destId="{211969D9-1340-4CEA-AF8F-539357CFE562}" srcOrd="0" destOrd="0" presId="urn:microsoft.com/office/officeart/2005/8/layout/vList6"/>
    <dgm:cxn modelId="{ECDC8D6F-02DB-41E6-9471-E5BBA54F41B1}" srcId="{73B1299B-11DF-41FD-8055-34DF8F0EECA4}" destId="{1D459CF2-C557-4C84-A6C7-5122EB45460C}" srcOrd="0" destOrd="0" parTransId="{0E4B7ED5-8004-4FCD-A204-8DA07DAAECAC}" sibTransId="{1A4E9AD4-38C0-4F9F-A608-53315221B959}"/>
    <dgm:cxn modelId="{F2065FEF-B676-4E4B-AF43-5A6E54831796}" type="presOf" srcId="{1D459CF2-C557-4C84-A6C7-5122EB45460C}" destId="{AFD640C7-8F8D-4E72-9C9E-88107B79F460}" srcOrd="0" destOrd="0" presId="urn:microsoft.com/office/officeart/2005/8/layout/vList6"/>
    <dgm:cxn modelId="{23A24492-8DCF-4DA7-B788-3818D365538E}" type="presOf" srcId="{06A65B91-DA97-458D-8595-F0A4730F76ED}" destId="{0F5B900D-9802-494A-ABCF-692025955EEB}" srcOrd="0" destOrd="0" presId="urn:microsoft.com/office/officeart/2005/8/layout/vList6"/>
    <dgm:cxn modelId="{EBCF31C4-D111-4A32-8F4C-F0AB6179D16B}" srcId="{06A65B91-DA97-458D-8595-F0A4730F76ED}" destId="{A2564DD4-863B-4E4F-813D-35D0C8C42BBB}" srcOrd="1" destOrd="0" parTransId="{B581FABB-6CA4-4DBF-816C-493C8ED83936}" sibTransId="{F5652E49-3040-492E-BDF3-6EB263CC7F94}"/>
    <dgm:cxn modelId="{095841BE-08CD-42A2-BA4F-E92CB77A5D16}" srcId="{A2564DD4-863B-4E4F-813D-35D0C8C42BBB}" destId="{2A357F24-06E8-4D15-9F1B-9796EEE8A6CD}" srcOrd="0" destOrd="0" parTransId="{6EAD459F-4B98-4564-8A64-6C77E0C5DD18}" sibTransId="{AB6432C7-9EE4-4648-B9E9-5540563D9B5F}"/>
    <dgm:cxn modelId="{FB907A26-CCF0-4C9F-9E9C-3364D276D990}" srcId="{06A65B91-DA97-458D-8595-F0A4730F76ED}" destId="{73B1299B-11DF-41FD-8055-34DF8F0EECA4}" srcOrd="0" destOrd="0" parTransId="{1DF8DCAB-CB8A-4BDD-89CC-A32E7FF06032}" sibTransId="{80019B04-CFCB-4CBF-824D-C81369C15A51}"/>
    <dgm:cxn modelId="{16FFABD9-4FA2-4FF2-B86A-5FE18B49D333}" type="presParOf" srcId="{0F5B900D-9802-494A-ABCF-692025955EEB}" destId="{D363009B-B81C-4A81-A6F7-0E8ABFE418F8}" srcOrd="0" destOrd="0" presId="urn:microsoft.com/office/officeart/2005/8/layout/vList6"/>
    <dgm:cxn modelId="{7708497A-9DD6-45D4-B2FC-1295EE811A19}" type="presParOf" srcId="{D363009B-B81C-4A81-A6F7-0E8ABFE418F8}" destId="{9723F265-CA9E-46F9-AFB9-31B2CB4AEAE8}" srcOrd="0" destOrd="0" presId="urn:microsoft.com/office/officeart/2005/8/layout/vList6"/>
    <dgm:cxn modelId="{2D75A22A-2FB6-4FB4-B563-C3C6FF18F425}" type="presParOf" srcId="{D363009B-B81C-4A81-A6F7-0E8ABFE418F8}" destId="{AFD640C7-8F8D-4E72-9C9E-88107B79F460}" srcOrd="1" destOrd="0" presId="urn:microsoft.com/office/officeart/2005/8/layout/vList6"/>
    <dgm:cxn modelId="{5FF57DF2-948B-49DB-872A-5C4E8DB4CDE8}" type="presParOf" srcId="{0F5B900D-9802-494A-ABCF-692025955EEB}" destId="{76C55DDD-4215-4482-94D5-26E759C003EB}" srcOrd="1" destOrd="0" presId="urn:microsoft.com/office/officeart/2005/8/layout/vList6"/>
    <dgm:cxn modelId="{07FFAB3B-91CF-4A18-8C80-19CF8A03FFE7}" type="presParOf" srcId="{0F5B900D-9802-494A-ABCF-692025955EEB}" destId="{41A74058-BE89-4537-B1F6-0B7B161EE431}" srcOrd="2" destOrd="0" presId="urn:microsoft.com/office/officeart/2005/8/layout/vList6"/>
    <dgm:cxn modelId="{EB5B48F4-4AD8-412D-B332-F5D3D4982E5B}" type="presParOf" srcId="{41A74058-BE89-4537-B1F6-0B7B161EE431}" destId="{66320CA8-72DD-4714-8ECE-346D0F65B893}" srcOrd="0" destOrd="0" presId="urn:microsoft.com/office/officeart/2005/8/layout/vList6"/>
    <dgm:cxn modelId="{D9CE59EF-4DCC-46C0-99C6-7A073404F526}" type="presParOf" srcId="{41A74058-BE89-4537-B1F6-0B7B161EE431}" destId="{211969D9-1340-4CEA-AF8F-539357CFE56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6EC219-D1E3-483D-B710-5B9CDF1C4BC9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B02B10F-DDC9-4820-853A-F2F262996B15}">
      <dgm:prSet phldrT="[Текст]" custT="1"/>
      <dgm:spPr>
        <a:solidFill>
          <a:schemeClr val="accent2">
            <a:lumMod val="40000"/>
            <a:lumOff val="6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Налоговые доходы</a:t>
          </a:r>
          <a:endParaRPr lang="ru-RU" sz="1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883B8915-FB11-4432-8C45-6557D96921CF}" type="parTrans" cxnId="{04FA572C-3628-4150-A3A9-DE63D7C37967}">
      <dgm:prSet/>
      <dgm:spPr/>
      <dgm:t>
        <a:bodyPr/>
        <a:lstStyle/>
        <a:p>
          <a:endParaRPr lang="ru-RU"/>
        </a:p>
      </dgm:t>
    </dgm:pt>
    <dgm:pt modelId="{4B76CBCA-79AF-4CDA-8597-83D623F0CB41}" type="sibTrans" cxnId="{04FA572C-3628-4150-A3A9-DE63D7C37967}">
      <dgm:prSet/>
      <dgm:spPr/>
      <dgm:t>
        <a:bodyPr/>
        <a:lstStyle/>
        <a:p>
          <a:endParaRPr lang="ru-RU"/>
        </a:p>
      </dgm:t>
    </dgm:pt>
    <dgm:pt modelId="{CA322544-7D03-4EEB-BFD9-27B4B79C4894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/>
            <a:t>Налог на доходы физических лиц;</a:t>
          </a:r>
          <a:endParaRPr lang="ru-RU" sz="1600" b="1" dirty="0"/>
        </a:p>
      </dgm:t>
    </dgm:pt>
    <dgm:pt modelId="{0BA7505B-0557-4384-98CB-2169EA9972BA}" type="parTrans" cxnId="{E0C08DCA-8A57-47F2-8AE7-76428B9112B2}">
      <dgm:prSet/>
      <dgm:spPr/>
      <dgm:t>
        <a:bodyPr/>
        <a:lstStyle/>
        <a:p>
          <a:endParaRPr lang="ru-RU"/>
        </a:p>
      </dgm:t>
    </dgm:pt>
    <dgm:pt modelId="{76276C9D-F1D1-402D-94EE-5B587C62B117}" type="sibTrans" cxnId="{E0C08DCA-8A57-47F2-8AE7-76428B9112B2}">
      <dgm:prSet/>
      <dgm:spPr/>
      <dgm:t>
        <a:bodyPr/>
        <a:lstStyle/>
        <a:p>
          <a:endParaRPr lang="ru-RU"/>
        </a:p>
      </dgm:t>
    </dgm:pt>
    <dgm:pt modelId="{C3539DC0-494A-4D21-9DCE-39FC2DA62467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Неналоговые доходы</a:t>
          </a:r>
          <a:endParaRPr lang="ru-RU" sz="1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C26E9BA-94AF-4F12-B86E-C5791E08C48E}" type="parTrans" cxnId="{83889BA8-08C9-4F58-88F2-20977D91632F}">
      <dgm:prSet/>
      <dgm:spPr/>
      <dgm:t>
        <a:bodyPr/>
        <a:lstStyle/>
        <a:p>
          <a:endParaRPr lang="ru-RU"/>
        </a:p>
      </dgm:t>
    </dgm:pt>
    <dgm:pt modelId="{2EEDB50E-030D-4107-87AC-E278A8341518}" type="sibTrans" cxnId="{83889BA8-08C9-4F58-88F2-20977D91632F}">
      <dgm:prSet/>
      <dgm:spPr/>
      <dgm:t>
        <a:bodyPr/>
        <a:lstStyle/>
        <a:p>
          <a:endParaRPr lang="ru-RU"/>
        </a:p>
      </dgm:t>
    </dgm:pt>
    <dgm:pt modelId="{2590405A-22EA-42DB-91A3-B2F3EC6E05B5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/>
            <a:t>Доходы от использования имущества, находящегося в государственной и муниципальной собственности;</a:t>
          </a:r>
          <a:endParaRPr lang="ru-RU" sz="1600" b="1" dirty="0"/>
        </a:p>
      </dgm:t>
    </dgm:pt>
    <dgm:pt modelId="{A5E33035-2876-49F5-B4F1-AE5011F33F31}" type="parTrans" cxnId="{6462BD3C-D9A6-4B03-A1F7-85C6D44E7C46}">
      <dgm:prSet/>
      <dgm:spPr/>
      <dgm:t>
        <a:bodyPr/>
        <a:lstStyle/>
        <a:p>
          <a:endParaRPr lang="ru-RU"/>
        </a:p>
      </dgm:t>
    </dgm:pt>
    <dgm:pt modelId="{ED76B4D3-2E12-43FC-AB3D-9E4527774915}" type="sibTrans" cxnId="{6462BD3C-D9A6-4B03-A1F7-85C6D44E7C46}">
      <dgm:prSet/>
      <dgm:spPr/>
      <dgm:t>
        <a:bodyPr/>
        <a:lstStyle/>
        <a:p>
          <a:endParaRPr lang="ru-RU"/>
        </a:p>
      </dgm:t>
    </dgm:pt>
    <dgm:pt modelId="{33A3BD37-7F45-4445-90B7-11F5DD6C5E62}">
      <dgm:prSet phldrT="[Текст]" custT="1"/>
      <dgm:spPr>
        <a:solidFill>
          <a:schemeClr val="accent4">
            <a:lumMod val="40000"/>
            <a:lumOff val="6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5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Безвозмездные поступления  </a:t>
          </a:r>
          <a:endParaRPr lang="ru-RU" sz="15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B7323F4-893B-49DE-9D2E-39829153DEA2}" type="parTrans" cxnId="{8BDC180D-3D58-4D38-988E-2EA47BBEEC84}">
      <dgm:prSet/>
      <dgm:spPr/>
      <dgm:t>
        <a:bodyPr/>
        <a:lstStyle/>
        <a:p>
          <a:endParaRPr lang="ru-RU"/>
        </a:p>
      </dgm:t>
    </dgm:pt>
    <dgm:pt modelId="{787DCA2D-393E-408A-9AB1-7619E796EC17}" type="sibTrans" cxnId="{8BDC180D-3D58-4D38-988E-2EA47BBEEC84}">
      <dgm:prSet/>
      <dgm:spPr/>
      <dgm:t>
        <a:bodyPr/>
        <a:lstStyle/>
        <a:p>
          <a:endParaRPr lang="ru-RU"/>
        </a:p>
      </dgm:t>
    </dgm:pt>
    <dgm:pt modelId="{8F3C3C95-C21D-4876-BD14-D0977C2231C7}">
      <dgm:prSet phldrT="[Текст]" custT="1"/>
      <dgm:spPr>
        <a:solidFill>
          <a:schemeClr val="accent4">
            <a:lumMod val="40000"/>
            <a:lumOff val="6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/>
            <a:t>Поступления от других бюджетов (межбюджетные трансферты), организаций, граждан (кроме налоговых и неналоговых доходов) </a:t>
          </a:r>
          <a:endParaRPr lang="ru-RU" sz="1600" b="1" dirty="0"/>
        </a:p>
      </dgm:t>
    </dgm:pt>
    <dgm:pt modelId="{1873A511-EE41-499E-945E-A8674D0D6D25}" type="parTrans" cxnId="{9432844D-05C7-48B4-A663-CF64426DC5F0}">
      <dgm:prSet/>
      <dgm:spPr/>
      <dgm:t>
        <a:bodyPr/>
        <a:lstStyle/>
        <a:p>
          <a:endParaRPr lang="ru-RU"/>
        </a:p>
      </dgm:t>
    </dgm:pt>
    <dgm:pt modelId="{DE57E812-C184-416F-8302-4DCBDE1CF808}" type="sibTrans" cxnId="{9432844D-05C7-48B4-A663-CF64426DC5F0}">
      <dgm:prSet/>
      <dgm:spPr/>
      <dgm:t>
        <a:bodyPr/>
        <a:lstStyle/>
        <a:p>
          <a:endParaRPr lang="ru-RU"/>
        </a:p>
      </dgm:t>
    </dgm:pt>
    <dgm:pt modelId="{9392BAE9-6109-4EA0-8657-86CE8B056229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/>
            <a:t>Акцизы;</a:t>
          </a:r>
          <a:endParaRPr lang="ru-RU" sz="1600" b="1" dirty="0"/>
        </a:p>
      </dgm:t>
    </dgm:pt>
    <dgm:pt modelId="{354C6508-C9A6-4DAB-8572-7F75D1052808}" type="parTrans" cxnId="{68A0C8C6-27DE-4CFC-9A65-8C45B856EBA6}">
      <dgm:prSet/>
      <dgm:spPr/>
      <dgm:t>
        <a:bodyPr/>
        <a:lstStyle/>
        <a:p>
          <a:endParaRPr lang="ru-RU"/>
        </a:p>
      </dgm:t>
    </dgm:pt>
    <dgm:pt modelId="{87FB7F65-182C-4984-8457-0CD1D60D755A}" type="sibTrans" cxnId="{68A0C8C6-27DE-4CFC-9A65-8C45B856EBA6}">
      <dgm:prSet/>
      <dgm:spPr/>
      <dgm:t>
        <a:bodyPr/>
        <a:lstStyle/>
        <a:p>
          <a:endParaRPr lang="ru-RU"/>
        </a:p>
      </dgm:t>
    </dgm:pt>
    <dgm:pt modelId="{F31B63E5-A5D7-4F77-8A25-C6EAB1A14FCF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/>
            <a:t>Налог, взимаемый в связи с применением упрощенной системы налогообложения;</a:t>
          </a:r>
          <a:endParaRPr lang="ru-RU" sz="1600" b="1" dirty="0"/>
        </a:p>
      </dgm:t>
    </dgm:pt>
    <dgm:pt modelId="{7C24C976-CAFF-46A9-B769-E551D240EE98}" type="parTrans" cxnId="{B2A906C3-A7D5-4F95-A93A-05F0C77053FB}">
      <dgm:prSet/>
      <dgm:spPr/>
      <dgm:t>
        <a:bodyPr/>
        <a:lstStyle/>
        <a:p>
          <a:endParaRPr lang="ru-RU"/>
        </a:p>
      </dgm:t>
    </dgm:pt>
    <dgm:pt modelId="{00D407DE-981A-45C6-A277-EEB8FD585898}" type="sibTrans" cxnId="{B2A906C3-A7D5-4F95-A93A-05F0C77053FB}">
      <dgm:prSet/>
      <dgm:spPr/>
      <dgm:t>
        <a:bodyPr/>
        <a:lstStyle/>
        <a:p>
          <a:endParaRPr lang="ru-RU"/>
        </a:p>
      </dgm:t>
    </dgm:pt>
    <dgm:pt modelId="{3192BCED-8031-40C7-9089-83EE865BAAA0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/>
            <a:t>Единый сельскохозяйственный налог;</a:t>
          </a:r>
          <a:endParaRPr lang="ru-RU" sz="1600" b="1" dirty="0"/>
        </a:p>
      </dgm:t>
    </dgm:pt>
    <dgm:pt modelId="{C3C312BD-5C33-47F7-AAEB-22123756A890}" type="parTrans" cxnId="{F78E9D95-3595-4D15-AFC2-EA3150E87C5F}">
      <dgm:prSet/>
      <dgm:spPr/>
      <dgm:t>
        <a:bodyPr/>
        <a:lstStyle/>
        <a:p>
          <a:endParaRPr lang="ru-RU"/>
        </a:p>
      </dgm:t>
    </dgm:pt>
    <dgm:pt modelId="{98DC1B08-C569-4A48-BE6C-753EF9A729C3}" type="sibTrans" cxnId="{F78E9D95-3595-4D15-AFC2-EA3150E87C5F}">
      <dgm:prSet/>
      <dgm:spPr/>
      <dgm:t>
        <a:bodyPr/>
        <a:lstStyle/>
        <a:p>
          <a:endParaRPr lang="ru-RU"/>
        </a:p>
      </dgm:t>
    </dgm:pt>
    <dgm:pt modelId="{D8E9EBDA-145D-482D-9236-B587A079A4CD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/>
            <a:t>Налог на имущество физических лиц;</a:t>
          </a:r>
          <a:endParaRPr lang="ru-RU" sz="1600" b="1" dirty="0"/>
        </a:p>
      </dgm:t>
    </dgm:pt>
    <dgm:pt modelId="{3B9653FA-DE9C-4E8E-9398-E8B75FAA3DE1}" type="parTrans" cxnId="{FD975E96-CFC1-472E-A944-B2F41513C7AC}">
      <dgm:prSet/>
      <dgm:spPr/>
      <dgm:t>
        <a:bodyPr/>
        <a:lstStyle/>
        <a:p>
          <a:endParaRPr lang="ru-RU"/>
        </a:p>
      </dgm:t>
    </dgm:pt>
    <dgm:pt modelId="{7418158C-BE56-46F1-9214-90CF75D473B0}" type="sibTrans" cxnId="{FD975E96-CFC1-472E-A944-B2F41513C7AC}">
      <dgm:prSet/>
      <dgm:spPr/>
      <dgm:t>
        <a:bodyPr/>
        <a:lstStyle/>
        <a:p>
          <a:endParaRPr lang="ru-RU"/>
        </a:p>
      </dgm:t>
    </dgm:pt>
    <dgm:pt modelId="{3985CEB5-DC13-4642-B8B9-694FAF10C408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/>
            <a:t>Земельный налог .</a:t>
          </a:r>
          <a:endParaRPr lang="ru-RU" sz="1600" b="1" dirty="0"/>
        </a:p>
      </dgm:t>
    </dgm:pt>
    <dgm:pt modelId="{A09D6365-CD17-421F-9806-2909A50100A4}" type="parTrans" cxnId="{0B7F3D06-DB86-4607-9A5B-EB07C3CAA8DA}">
      <dgm:prSet/>
      <dgm:spPr/>
      <dgm:t>
        <a:bodyPr/>
        <a:lstStyle/>
        <a:p>
          <a:endParaRPr lang="ru-RU"/>
        </a:p>
      </dgm:t>
    </dgm:pt>
    <dgm:pt modelId="{43A44E28-D506-4138-AB4E-598BE39D4E0B}" type="sibTrans" cxnId="{0B7F3D06-DB86-4607-9A5B-EB07C3CAA8DA}">
      <dgm:prSet/>
      <dgm:spPr/>
      <dgm:t>
        <a:bodyPr/>
        <a:lstStyle/>
        <a:p>
          <a:endParaRPr lang="ru-RU"/>
        </a:p>
      </dgm:t>
    </dgm:pt>
    <dgm:pt modelId="{52825480-5C25-42D2-91EA-3DD5739B3A80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endParaRPr lang="ru-RU" sz="1600" dirty="0"/>
        </a:p>
      </dgm:t>
    </dgm:pt>
    <dgm:pt modelId="{8B6590D8-EA8D-4D3F-B5CD-E950582AE822}" type="parTrans" cxnId="{F531D1BC-4035-4FFB-BED5-A489F1397D6B}">
      <dgm:prSet/>
      <dgm:spPr/>
      <dgm:t>
        <a:bodyPr/>
        <a:lstStyle/>
        <a:p>
          <a:endParaRPr lang="ru-RU"/>
        </a:p>
      </dgm:t>
    </dgm:pt>
    <dgm:pt modelId="{58D710E1-8777-4384-8B53-F9DBDB285430}" type="sibTrans" cxnId="{F531D1BC-4035-4FFB-BED5-A489F1397D6B}">
      <dgm:prSet/>
      <dgm:spPr/>
      <dgm:t>
        <a:bodyPr/>
        <a:lstStyle/>
        <a:p>
          <a:endParaRPr lang="ru-RU"/>
        </a:p>
      </dgm:t>
    </dgm:pt>
    <dgm:pt modelId="{2124604A-A1B4-491B-B7BB-8991025B4D40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/>
            <a:t> Доходы от продажи материальных и нематериальных активов;</a:t>
          </a:r>
          <a:endParaRPr lang="ru-RU" sz="1600" b="1" dirty="0"/>
        </a:p>
      </dgm:t>
    </dgm:pt>
    <dgm:pt modelId="{9F82B017-902F-4E2B-8017-FDABB6F42C13}" type="parTrans" cxnId="{797A03FA-D6EA-4BCC-ACD1-37870B6629E1}">
      <dgm:prSet/>
      <dgm:spPr/>
      <dgm:t>
        <a:bodyPr/>
        <a:lstStyle/>
        <a:p>
          <a:endParaRPr lang="ru-RU"/>
        </a:p>
      </dgm:t>
    </dgm:pt>
    <dgm:pt modelId="{11197A5F-F5A3-402A-911A-AA182C6FC7A4}" type="sibTrans" cxnId="{797A03FA-D6EA-4BCC-ACD1-37870B6629E1}">
      <dgm:prSet/>
      <dgm:spPr/>
      <dgm:t>
        <a:bodyPr/>
        <a:lstStyle/>
        <a:p>
          <a:endParaRPr lang="ru-RU"/>
        </a:p>
      </dgm:t>
    </dgm:pt>
    <dgm:pt modelId="{B7DE0008-5397-4FA0-8685-9AA2B615D8CE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/>
            <a:t>Штрафы, санкции, возмещение ущерба</a:t>
          </a:r>
          <a:endParaRPr lang="ru-RU" sz="1600" b="1" dirty="0"/>
        </a:p>
      </dgm:t>
    </dgm:pt>
    <dgm:pt modelId="{F702D108-6109-4434-BF30-BC2F5A1CD741}" type="parTrans" cxnId="{81169C16-2ACB-4635-A729-FA28C7C9D761}">
      <dgm:prSet/>
      <dgm:spPr/>
      <dgm:t>
        <a:bodyPr/>
        <a:lstStyle/>
        <a:p>
          <a:endParaRPr lang="ru-RU"/>
        </a:p>
      </dgm:t>
    </dgm:pt>
    <dgm:pt modelId="{AAFEAF17-9198-4278-927A-CB30E5B0A961}" type="sibTrans" cxnId="{81169C16-2ACB-4635-A729-FA28C7C9D761}">
      <dgm:prSet/>
      <dgm:spPr/>
      <dgm:t>
        <a:bodyPr/>
        <a:lstStyle/>
        <a:p>
          <a:endParaRPr lang="ru-RU"/>
        </a:p>
      </dgm:t>
    </dgm:pt>
    <dgm:pt modelId="{53BB405A-7C91-4E09-9A3B-A9C0BFE1C955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endParaRPr lang="ru-RU" sz="1600" dirty="0"/>
        </a:p>
      </dgm:t>
    </dgm:pt>
    <dgm:pt modelId="{FE29AF40-D8F9-4D77-A865-314439AA75A9}" type="parTrans" cxnId="{D6544BD3-8054-45B3-A9FE-16C2E82A7B55}">
      <dgm:prSet/>
      <dgm:spPr/>
      <dgm:t>
        <a:bodyPr/>
        <a:lstStyle/>
        <a:p>
          <a:endParaRPr lang="ru-RU"/>
        </a:p>
      </dgm:t>
    </dgm:pt>
    <dgm:pt modelId="{F10D3F29-AD28-4B9B-B0F1-47842EECA4B6}" type="sibTrans" cxnId="{D6544BD3-8054-45B3-A9FE-16C2E82A7B55}">
      <dgm:prSet/>
      <dgm:spPr/>
      <dgm:t>
        <a:bodyPr/>
        <a:lstStyle/>
        <a:p>
          <a:endParaRPr lang="ru-RU"/>
        </a:p>
      </dgm:t>
    </dgm:pt>
    <dgm:pt modelId="{9605F3A3-A0D4-4F26-ABE4-18B29E99360B}" type="pres">
      <dgm:prSet presAssocID="{446EC219-D1E3-483D-B710-5B9CDF1C4BC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F197F39-F759-40FC-99D8-B59DBC2E9ED2}" type="pres">
      <dgm:prSet presAssocID="{DB02B10F-DDC9-4820-853A-F2F262996B15}" presName="composite" presStyleCnt="0"/>
      <dgm:spPr/>
    </dgm:pt>
    <dgm:pt modelId="{5B98B7DC-0EE7-4DED-A7ED-987BAC4DB9C1}" type="pres">
      <dgm:prSet presAssocID="{DB02B10F-DDC9-4820-853A-F2F262996B15}" presName="parentText" presStyleLbl="alignNode1" presStyleIdx="0" presStyleCnt="3" custScaleX="120912" custScaleY="122260" custLinFactNeighborX="1843" custLinFactNeighborY="-1856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21C7DA-5BAD-4359-8EA1-FED75A13117D}" type="pres">
      <dgm:prSet presAssocID="{DB02B10F-DDC9-4820-853A-F2F262996B15}" presName="descendantText" presStyleLbl="alignAcc1" presStyleIdx="0" presStyleCnt="3" custScaleX="88958" custScaleY="179294" custLinFactNeighborX="188" custLinFactNeighborY="138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7E6F35-D8E6-43FB-91C9-948E58A8E19E}" type="pres">
      <dgm:prSet presAssocID="{4B76CBCA-79AF-4CDA-8597-83D623F0CB41}" presName="sp" presStyleCnt="0"/>
      <dgm:spPr/>
    </dgm:pt>
    <dgm:pt modelId="{FA6CA3CF-36EA-4F0C-AB72-C20C8F7AA7CF}" type="pres">
      <dgm:prSet presAssocID="{C3539DC0-494A-4D21-9DCE-39FC2DA62467}" presName="composite" presStyleCnt="0"/>
      <dgm:spPr/>
    </dgm:pt>
    <dgm:pt modelId="{CD187842-0613-471F-BE65-5241B8C1D879}" type="pres">
      <dgm:prSet presAssocID="{C3539DC0-494A-4D21-9DCE-39FC2DA62467}" presName="parentText" presStyleLbl="alignNode1" presStyleIdx="1" presStyleCnt="3" custScaleX="123384" custScaleY="118692" custLinFactNeighborX="-3111" custLinFactNeighborY="-274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21BC16-FB2B-4788-BF5D-4361D883DF18}" type="pres">
      <dgm:prSet presAssocID="{C3539DC0-494A-4D21-9DCE-39FC2DA62467}" presName="descendantText" presStyleLbl="alignAcc1" presStyleIdx="1" presStyleCnt="3" custScaleX="87526" custScaleY="165518" custLinFactNeighborX="-919" custLinFactNeighborY="241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042771-0E7D-47EC-95D2-F7E2AA089A7B}" type="pres">
      <dgm:prSet presAssocID="{2EEDB50E-030D-4107-87AC-E278A8341518}" presName="sp" presStyleCnt="0"/>
      <dgm:spPr/>
    </dgm:pt>
    <dgm:pt modelId="{169FBB41-8DBA-45E9-8E36-AB576BE82DAD}" type="pres">
      <dgm:prSet presAssocID="{33A3BD37-7F45-4445-90B7-11F5DD6C5E62}" presName="composite" presStyleCnt="0"/>
      <dgm:spPr/>
    </dgm:pt>
    <dgm:pt modelId="{53A21676-D815-483C-B194-9EF0787EA493}" type="pres">
      <dgm:prSet presAssocID="{33A3BD37-7F45-4445-90B7-11F5DD6C5E62}" presName="parentText" presStyleLbl="alignNode1" presStyleIdx="2" presStyleCnt="3" custScaleX="131909" custLinFactNeighborX="1211" custLinFactNeighborY="1038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457F36-B053-44D9-91F4-A009CB613B5F}" type="pres">
      <dgm:prSet presAssocID="{33A3BD37-7F45-4445-90B7-11F5DD6C5E62}" presName="descendantText" presStyleLbl="alignAcc1" presStyleIdx="2" presStyleCnt="3" custScaleX="86407" custScaleY="106857" custLinFactNeighborX="1994" custLinFactNeighborY="109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260FAE-582F-4FA2-A736-AE5B17844AF2}" type="presOf" srcId="{2124604A-A1B4-491B-B7BB-8991025B4D40}" destId="{7C21BC16-FB2B-4788-BF5D-4361D883DF18}" srcOrd="0" destOrd="1" presId="urn:microsoft.com/office/officeart/2005/8/layout/chevron2"/>
    <dgm:cxn modelId="{3858B344-D868-47F7-BAB6-46AF793B7AE7}" type="presOf" srcId="{2590405A-22EA-42DB-91A3-B2F3EC6E05B5}" destId="{7C21BC16-FB2B-4788-BF5D-4361D883DF18}" srcOrd="0" destOrd="0" presId="urn:microsoft.com/office/officeart/2005/8/layout/chevron2"/>
    <dgm:cxn modelId="{0D2F9BB9-637A-404C-B6A5-B5786C1D45FA}" type="presOf" srcId="{446EC219-D1E3-483D-B710-5B9CDF1C4BC9}" destId="{9605F3A3-A0D4-4F26-ABE4-18B29E99360B}" srcOrd="0" destOrd="0" presId="urn:microsoft.com/office/officeart/2005/8/layout/chevron2"/>
    <dgm:cxn modelId="{0B7F3D06-DB86-4607-9A5B-EB07C3CAA8DA}" srcId="{DB02B10F-DDC9-4820-853A-F2F262996B15}" destId="{3985CEB5-DC13-4642-B8B9-694FAF10C408}" srcOrd="6" destOrd="0" parTransId="{A09D6365-CD17-421F-9806-2909A50100A4}" sibTransId="{43A44E28-D506-4138-AB4E-598BE39D4E0B}"/>
    <dgm:cxn modelId="{FD975E96-CFC1-472E-A944-B2F41513C7AC}" srcId="{DB02B10F-DDC9-4820-853A-F2F262996B15}" destId="{D8E9EBDA-145D-482D-9236-B587A079A4CD}" srcOrd="5" destOrd="0" parTransId="{3B9653FA-DE9C-4E8E-9398-E8B75FAA3DE1}" sibTransId="{7418158C-BE56-46F1-9214-90CF75D473B0}"/>
    <dgm:cxn modelId="{6462BD3C-D9A6-4B03-A1F7-85C6D44E7C46}" srcId="{C3539DC0-494A-4D21-9DCE-39FC2DA62467}" destId="{2590405A-22EA-42DB-91A3-B2F3EC6E05B5}" srcOrd="0" destOrd="0" parTransId="{A5E33035-2876-49F5-B4F1-AE5011F33F31}" sibTransId="{ED76B4D3-2E12-43FC-AB3D-9E4527774915}"/>
    <dgm:cxn modelId="{19C40A5B-C418-4BFE-BC20-8E680CE926AA}" type="presOf" srcId="{F31B63E5-A5D7-4F77-8A25-C6EAB1A14FCF}" destId="{F721C7DA-5BAD-4359-8EA1-FED75A13117D}" srcOrd="0" destOrd="3" presId="urn:microsoft.com/office/officeart/2005/8/layout/chevron2"/>
    <dgm:cxn modelId="{87C3DDC2-9CB0-461D-8993-3BD1AF081263}" type="presOf" srcId="{B7DE0008-5397-4FA0-8685-9AA2B615D8CE}" destId="{7C21BC16-FB2B-4788-BF5D-4361D883DF18}" srcOrd="0" destOrd="2" presId="urn:microsoft.com/office/officeart/2005/8/layout/chevron2"/>
    <dgm:cxn modelId="{81169C16-2ACB-4635-A729-FA28C7C9D761}" srcId="{C3539DC0-494A-4D21-9DCE-39FC2DA62467}" destId="{B7DE0008-5397-4FA0-8685-9AA2B615D8CE}" srcOrd="2" destOrd="0" parTransId="{F702D108-6109-4434-BF30-BC2F5A1CD741}" sibTransId="{AAFEAF17-9198-4278-927A-CB30E5B0A961}"/>
    <dgm:cxn modelId="{E0C08DCA-8A57-47F2-8AE7-76428B9112B2}" srcId="{DB02B10F-DDC9-4820-853A-F2F262996B15}" destId="{CA322544-7D03-4EEB-BFD9-27B4B79C4894}" srcOrd="1" destOrd="0" parTransId="{0BA7505B-0557-4384-98CB-2169EA9972BA}" sibTransId="{76276C9D-F1D1-402D-94EE-5B587C62B117}"/>
    <dgm:cxn modelId="{D6544BD3-8054-45B3-A9FE-16C2E82A7B55}" srcId="{DB02B10F-DDC9-4820-853A-F2F262996B15}" destId="{53BB405A-7C91-4E09-9A3B-A9C0BFE1C955}" srcOrd="7" destOrd="0" parTransId="{FE29AF40-D8F9-4D77-A865-314439AA75A9}" sibTransId="{F10D3F29-AD28-4B9B-B0F1-47842EECA4B6}"/>
    <dgm:cxn modelId="{F78E9D95-3595-4D15-AFC2-EA3150E87C5F}" srcId="{DB02B10F-DDC9-4820-853A-F2F262996B15}" destId="{3192BCED-8031-40C7-9089-83EE865BAAA0}" srcOrd="4" destOrd="0" parTransId="{C3C312BD-5C33-47F7-AAEB-22123756A890}" sibTransId="{98DC1B08-C569-4A48-BE6C-753EF9A729C3}"/>
    <dgm:cxn modelId="{04FA572C-3628-4150-A3A9-DE63D7C37967}" srcId="{446EC219-D1E3-483D-B710-5B9CDF1C4BC9}" destId="{DB02B10F-DDC9-4820-853A-F2F262996B15}" srcOrd="0" destOrd="0" parTransId="{883B8915-FB11-4432-8C45-6557D96921CF}" sibTransId="{4B76CBCA-79AF-4CDA-8597-83D623F0CB41}"/>
    <dgm:cxn modelId="{797A03FA-D6EA-4BCC-ACD1-37870B6629E1}" srcId="{C3539DC0-494A-4D21-9DCE-39FC2DA62467}" destId="{2124604A-A1B4-491B-B7BB-8991025B4D40}" srcOrd="1" destOrd="0" parTransId="{9F82B017-902F-4E2B-8017-FDABB6F42C13}" sibTransId="{11197A5F-F5A3-402A-911A-AA182C6FC7A4}"/>
    <dgm:cxn modelId="{9BF131B6-5609-43FA-A119-3245D5370822}" type="presOf" srcId="{D8E9EBDA-145D-482D-9236-B587A079A4CD}" destId="{F721C7DA-5BAD-4359-8EA1-FED75A13117D}" srcOrd="0" destOrd="5" presId="urn:microsoft.com/office/officeart/2005/8/layout/chevron2"/>
    <dgm:cxn modelId="{F47289F6-F300-440A-8FB9-C71302440AF2}" type="presOf" srcId="{C3539DC0-494A-4D21-9DCE-39FC2DA62467}" destId="{CD187842-0613-471F-BE65-5241B8C1D879}" srcOrd="0" destOrd="0" presId="urn:microsoft.com/office/officeart/2005/8/layout/chevron2"/>
    <dgm:cxn modelId="{C9127D31-9D60-4EFD-8C3E-F5B4B200D9DB}" type="presOf" srcId="{9392BAE9-6109-4EA0-8657-86CE8B056229}" destId="{F721C7DA-5BAD-4359-8EA1-FED75A13117D}" srcOrd="0" destOrd="2" presId="urn:microsoft.com/office/officeart/2005/8/layout/chevron2"/>
    <dgm:cxn modelId="{039BE18B-AEC6-4AAE-8F18-465A7C1211E5}" type="presOf" srcId="{3192BCED-8031-40C7-9089-83EE865BAAA0}" destId="{F721C7DA-5BAD-4359-8EA1-FED75A13117D}" srcOrd="0" destOrd="4" presId="urn:microsoft.com/office/officeart/2005/8/layout/chevron2"/>
    <dgm:cxn modelId="{EF7E10B1-22BB-46F5-9889-C410E8E6E7AC}" type="presOf" srcId="{53BB405A-7C91-4E09-9A3B-A9C0BFE1C955}" destId="{F721C7DA-5BAD-4359-8EA1-FED75A13117D}" srcOrd="0" destOrd="7" presId="urn:microsoft.com/office/officeart/2005/8/layout/chevron2"/>
    <dgm:cxn modelId="{F531D1BC-4035-4FFB-BED5-A489F1397D6B}" srcId="{DB02B10F-DDC9-4820-853A-F2F262996B15}" destId="{52825480-5C25-42D2-91EA-3DD5739B3A80}" srcOrd="0" destOrd="0" parTransId="{8B6590D8-EA8D-4D3F-B5CD-E950582AE822}" sibTransId="{58D710E1-8777-4384-8B53-F9DBDB285430}"/>
    <dgm:cxn modelId="{AFE711F0-8120-4853-A12B-989E809B9187}" type="presOf" srcId="{8F3C3C95-C21D-4876-BD14-D0977C2231C7}" destId="{FE457F36-B053-44D9-91F4-A009CB613B5F}" srcOrd="0" destOrd="0" presId="urn:microsoft.com/office/officeart/2005/8/layout/chevron2"/>
    <dgm:cxn modelId="{A8A9C4BD-3AB4-450E-9B16-C1DD79F2D263}" type="presOf" srcId="{CA322544-7D03-4EEB-BFD9-27B4B79C4894}" destId="{F721C7DA-5BAD-4359-8EA1-FED75A13117D}" srcOrd="0" destOrd="1" presId="urn:microsoft.com/office/officeart/2005/8/layout/chevron2"/>
    <dgm:cxn modelId="{CBE5FC53-D53F-4632-948A-27368B713EE3}" type="presOf" srcId="{DB02B10F-DDC9-4820-853A-F2F262996B15}" destId="{5B98B7DC-0EE7-4DED-A7ED-987BAC4DB9C1}" srcOrd="0" destOrd="0" presId="urn:microsoft.com/office/officeart/2005/8/layout/chevron2"/>
    <dgm:cxn modelId="{0827AA6D-7E5A-4304-ADA6-E81200FCAECC}" type="presOf" srcId="{3985CEB5-DC13-4642-B8B9-694FAF10C408}" destId="{F721C7DA-5BAD-4359-8EA1-FED75A13117D}" srcOrd="0" destOrd="6" presId="urn:microsoft.com/office/officeart/2005/8/layout/chevron2"/>
    <dgm:cxn modelId="{9432844D-05C7-48B4-A663-CF64426DC5F0}" srcId="{33A3BD37-7F45-4445-90B7-11F5DD6C5E62}" destId="{8F3C3C95-C21D-4876-BD14-D0977C2231C7}" srcOrd="0" destOrd="0" parTransId="{1873A511-EE41-499E-945E-A8674D0D6D25}" sibTransId="{DE57E812-C184-416F-8302-4DCBDE1CF808}"/>
    <dgm:cxn modelId="{8BDC180D-3D58-4D38-988E-2EA47BBEEC84}" srcId="{446EC219-D1E3-483D-B710-5B9CDF1C4BC9}" destId="{33A3BD37-7F45-4445-90B7-11F5DD6C5E62}" srcOrd="2" destOrd="0" parTransId="{2B7323F4-893B-49DE-9D2E-39829153DEA2}" sibTransId="{787DCA2D-393E-408A-9AB1-7619E796EC17}"/>
    <dgm:cxn modelId="{68A0C8C6-27DE-4CFC-9A65-8C45B856EBA6}" srcId="{DB02B10F-DDC9-4820-853A-F2F262996B15}" destId="{9392BAE9-6109-4EA0-8657-86CE8B056229}" srcOrd="2" destOrd="0" parTransId="{354C6508-C9A6-4DAB-8572-7F75D1052808}" sibTransId="{87FB7F65-182C-4984-8457-0CD1D60D755A}"/>
    <dgm:cxn modelId="{B2A906C3-A7D5-4F95-A93A-05F0C77053FB}" srcId="{DB02B10F-DDC9-4820-853A-F2F262996B15}" destId="{F31B63E5-A5D7-4F77-8A25-C6EAB1A14FCF}" srcOrd="3" destOrd="0" parTransId="{7C24C976-CAFF-46A9-B769-E551D240EE98}" sibTransId="{00D407DE-981A-45C6-A277-EEB8FD585898}"/>
    <dgm:cxn modelId="{13EBC042-3DEA-4C8F-ADD7-98B79394911B}" type="presOf" srcId="{52825480-5C25-42D2-91EA-3DD5739B3A80}" destId="{F721C7DA-5BAD-4359-8EA1-FED75A13117D}" srcOrd="0" destOrd="0" presId="urn:microsoft.com/office/officeart/2005/8/layout/chevron2"/>
    <dgm:cxn modelId="{9B43327C-7450-4A0A-9562-48ACC0A12AB2}" type="presOf" srcId="{33A3BD37-7F45-4445-90B7-11F5DD6C5E62}" destId="{53A21676-D815-483C-B194-9EF0787EA493}" srcOrd="0" destOrd="0" presId="urn:microsoft.com/office/officeart/2005/8/layout/chevron2"/>
    <dgm:cxn modelId="{83889BA8-08C9-4F58-88F2-20977D91632F}" srcId="{446EC219-D1E3-483D-B710-5B9CDF1C4BC9}" destId="{C3539DC0-494A-4D21-9DCE-39FC2DA62467}" srcOrd="1" destOrd="0" parTransId="{2C26E9BA-94AF-4F12-B86E-C5791E08C48E}" sibTransId="{2EEDB50E-030D-4107-87AC-E278A8341518}"/>
    <dgm:cxn modelId="{69DC4148-7887-4C5E-AEC4-A0575AAB331C}" type="presParOf" srcId="{9605F3A3-A0D4-4F26-ABE4-18B29E99360B}" destId="{7F197F39-F759-40FC-99D8-B59DBC2E9ED2}" srcOrd="0" destOrd="0" presId="urn:microsoft.com/office/officeart/2005/8/layout/chevron2"/>
    <dgm:cxn modelId="{4E233320-B2B2-4318-97A1-9FCFE36E7198}" type="presParOf" srcId="{7F197F39-F759-40FC-99D8-B59DBC2E9ED2}" destId="{5B98B7DC-0EE7-4DED-A7ED-987BAC4DB9C1}" srcOrd="0" destOrd="0" presId="urn:microsoft.com/office/officeart/2005/8/layout/chevron2"/>
    <dgm:cxn modelId="{A405195E-99FE-403B-B39B-1F6678F43702}" type="presParOf" srcId="{7F197F39-F759-40FC-99D8-B59DBC2E9ED2}" destId="{F721C7DA-5BAD-4359-8EA1-FED75A13117D}" srcOrd="1" destOrd="0" presId="urn:microsoft.com/office/officeart/2005/8/layout/chevron2"/>
    <dgm:cxn modelId="{90E998DE-BBE6-4916-81EE-B1AFB4B90557}" type="presParOf" srcId="{9605F3A3-A0D4-4F26-ABE4-18B29E99360B}" destId="{127E6F35-D8E6-43FB-91C9-948E58A8E19E}" srcOrd="1" destOrd="0" presId="urn:microsoft.com/office/officeart/2005/8/layout/chevron2"/>
    <dgm:cxn modelId="{2C1EC39F-3AA3-4D9B-BAED-DFEA9FA6DBA4}" type="presParOf" srcId="{9605F3A3-A0D4-4F26-ABE4-18B29E99360B}" destId="{FA6CA3CF-36EA-4F0C-AB72-C20C8F7AA7CF}" srcOrd="2" destOrd="0" presId="urn:microsoft.com/office/officeart/2005/8/layout/chevron2"/>
    <dgm:cxn modelId="{04DCA05E-DFD0-4C2A-9E57-D46CDA9B0569}" type="presParOf" srcId="{FA6CA3CF-36EA-4F0C-AB72-C20C8F7AA7CF}" destId="{CD187842-0613-471F-BE65-5241B8C1D879}" srcOrd="0" destOrd="0" presId="urn:microsoft.com/office/officeart/2005/8/layout/chevron2"/>
    <dgm:cxn modelId="{EDD1821A-5F50-4E9D-9F78-67F5CF4CB66B}" type="presParOf" srcId="{FA6CA3CF-36EA-4F0C-AB72-C20C8F7AA7CF}" destId="{7C21BC16-FB2B-4788-BF5D-4361D883DF18}" srcOrd="1" destOrd="0" presId="urn:microsoft.com/office/officeart/2005/8/layout/chevron2"/>
    <dgm:cxn modelId="{C046C9A3-AD40-4FEC-959D-5E7596C4BE3C}" type="presParOf" srcId="{9605F3A3-A0D4-4F26-ABE4-18B29E99360B}" destId="{59042771-0E7D-47EC-95D2-F7E2AA089A7B}" srcOrd="3" destOrd="0" presId="urn:microsoft.com/office/officeart/2005/8/layout/chevron2"/>
    <dgm:cxn modelId="{5BC7F321-9395-4D51-BB5A-C4B887E6D7FD}" type="presParOf" srcId="{9605F3A3-A0D4-4F26-ABE4-18B29E99360B}" destId="{169FBB41-8DBA-45E9-8E36-AB576BE82DAD}" srcOrd="4" destOrd="0" presId="urn:microsoft.com/office/officeart/2005/8/layout/chevron2"/>
    <dgm:cxn modelId="{414BEE8E-29E1-476D-AAD4-B1ED30BCDA97}" type="presParOf" srcId="{169FBB41-8DBA-45E9-8E36-AB576BE82DAD}" destId="{53A21676-D815-483C-B194-9EF0787EA493}" srcOrd="0" destOrd="0" presId="urn:microsoft.com/office/officeart/2005/8/layout/chevron2"/>
    <dgm:cxn modelId="{72184884-92E1-4683-9332-1A92F8EFA306}" type="presParOf" srcId="{169FBB41-8DBA-45E9-8E36-AB576BE82DAD}" destId="{FE457F36-B053-44D9-91F4-A009CB613B5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0B7BD0-5074-4C16-9F6A-945EEBFE69E9}">
      <dsp:nvSpPr>
        <dsp:cNvPr id="0" name=""/>
        <dsp:cNvSpPr/>
      </dsp:nvSpPr>
      <dsp:spPr>
        <a:xfrm>
          <a:off x="216005" y="0"/>
          <a:ext cx="3980571" cy="536218"/>
        </a:xfrm>
        <a:prstGeom prst="round2SameRect">
          <a:avLst>
            <a:gd name="adj1" fmla="val 8000"/>
            <a:gd name="adj2" fmla="val 0"/>
          </a:avLst>
        </a:prstGeom>
        <a:solidFill>
          <a:schemeClr val="accent3">
            <a:lumMod val="40000"/>
            <a:lumOff val="60000"/>
            <a:alpha val="90000"/>
          </a:schemeClr>
        </a:solidFill>
        <a:ln w="25400" cap="flat" cmpd="sng" algn="ctr">
          <a:solidFill>
            <a:schemeClr val="tx1"/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Доходы бюджета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8569" y="12564"/>
        <a:ext cx="3955443" cy="523654"/>
      </dsp:txXfrm>
    </dsp:sp>
    <dsp:sp modelId="{BD56E209-9639-493D-8E81-C02A304822B7}">
      <dsp:nvSpPr>
        <dsp:cNvPr id="0" name=""/>
        <dsp:cNvSpPr/>
      </dsp:nvSpPr>
      <dsp:spPr>
        <a:xfrm>
          <a:off x="143997" y="705234"/>
          <a:ext cx="3983312" cy="1417894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tx1"/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Поступающие в бюджет денежные средства </a:t>
          </a:r>
          <a:r>
            <a:rPr lang="ru-RU" sz="1600" b="0" kern="1200" dirty="0" smtClean="0">
              <a:solidFill>
                <a:schemeClr val="tx1"/>
              </a:solidFill>
            </a:rPr>
            <a:t>(налоги юридических и физических лиц, штрафы, административные платежи и сборы, финансовая помощь)</a:t>
          </a:r>
          <a:endParaRPr lang="ru-RU" sz="1600" b="0" kern="1200" dirty="0">
            <a:solidFill>
              <a:schemeClr val="tx1"/>
            </a:solidFill>
          </a:endParaRPr>
        </a:p>
      </dsp:txBody>
      <dsp:txXfrm>
        <a:off x="143997" y="705234"/>
        <a:ext cx="2805149" cy="1417894"/>
      </dsp:txXfrm>
    </dsp:sp>
    <dsp:sp modelId="{090B0649-C803-4144-97D5-6E5FA94A7651}">
      <dsp:nvSpPr>
        <dsp:cNvPr id="0" name=""/>
        <dsp:cNvSpPr/>
      </dsp:nvSpPr>
      <dsp:spPr>
        <a:xfrm rot="10800000" flipH="1" flipV="1">
          <a:off x="2879998" y="1151637"/>
          <a:ext cx="1283766" cy="88923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03BE39-50EA-49E2-8BBD-87B7D4FDBF35}">
      <dsp:nvSpPr>
        <dsp:cNvPr id="0" name=""/>
        <dsp:cNvSpPr/>
      </dsp:nvSpPr>
      <dsp:spPr>
        <a:xfrm>
          <a:off x="4248012" y="0"/>
          <a:ext cx="3830115" cy="546251"/>
        </a:xfrm>
        <a:prstGeom prst="round2SameRect">
          <a:avLst>
            <a:gd name="adj1" fmla="val 8000"/>
            <a:gd name="adj2" fmla="val 0"/>
          </a:avLst>
        </a:prstGeom>
        <a:solidFill>
          <a:schemeClr val="accent2">
            <a:lumMod val="40000"/>
            <a:lumOff val="60000"/>
            <a:alpha val="90000"/>
          </a:schemeClr>
        </a:solidFill>
        <a:ln w="25400" cap="flat" cmpd="sng" algn="ctr">
          <a:solidFill>
            <a:schemeClr val="tx1"/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Расходы бюджета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60811" y="12799"/>
        <a:ext cx="3804517" cy="533452"/>
      </dsp:txXfrm>
    </dsp:sp>
    <dsp:sp modelId="{22C8F94F-4B65-4110-9D4F-C77918B0CDBE}">
      <dsp:nvSpPr>
        <dsp:cNvPr id="0" name=""/>
        <dsp:cNvSpPr/>
      </dsp:nvSpPr>
      <dsp:spPr>
        <a:xfrm>
          <a:off x="4248012" y="682864"/>
          <a:ext cx="3861884" cy="1462626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tx1"/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Выплачиваемые из бюджета денежные средства </a:t>
          </a:r>
          <a:r>
            <a:rPr lang="ru-RU" sz="1600" kern="1200" dirty="0" smtClean="0">
              <a:solidFill>
                <a:schemeClr val="tx1"/>
              </a:solidFill>
            </a:rPr>
            <a:t>(культура, благоустройство, жилищно-коммунальное хозяйство  и др.)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4248012" y="682864"/>
        <a:ext cx="2719636" cy="1462626"/>
      </dsp:txXfrm>
    </dsp:sp>
    <dsp:sp modelId="{EDCB605D-2D1D-4607-8BA0-F6D12158C9DB}">
      <dsp:nvSpPr>
        <dsp:cNvPr id="0" name=""/>
        <dsp:cNvSpPr/>
      </dsp:nvSpPr>
      <dsp:spPr>
        <a:xfrm>
          <a:off x="7128001" y="1223645"/>
          <a:ext cx="992682" cy="73318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D640C7-8F8D-4E72-9C9E-88107B79F460}">
      <dsp:nvSpPr>
        <dsp:cNvPr id="0" name=""/>
        <dsp:cNvSpPr/>
      </dsp:nvSpPr>
      <dsp:spPr>
        <a:xfrm>
          <a:off x="3110256" y="0"/>
          <a:ext cx="4665384" cy="93855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lumMod val="60000"/>
              <a:lumOff val="40000"/>
              <a:alpha val="9000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Превышение расходов бюджета над его расходами</a:t>
          </a:r>
          <a:endParaRPr lang="ru-RU" sz="1500" kern="1200" dirty="0"/>
        </a:p>
      </dsp:txBody>
      <dsp:txXfrm>
        <a:off x="3110256" y="117319"/>
        <a:ext cx="4313427" cy="703913"/>
      </dsp:txXfrm>
    </dsp:sp>
    <dsp:sp modelId="{9723F265-CA9E-46F9-AFB9-31B2CB4AEAE8}">
      <dsp:nvSpPr>
        <dsp:cNvPr id="0" name=""/>
        <dsp:cNvSpPr/>
      </dsp:nvSpPr>
      <dsp:spPr>
        <a:xfrm>
          <a:off x="0" y="0"/>
          <a:ext cx="3110256" cy="9385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Дефицит</a:t>
          </a:r>
          <a:endParaRPr lang="ru-RU" sz="2800" kern="1200" dirty="0"/>
        </a:p>
      </dsp:txBody>
      <dsp:txXfrm>
        <a:off x="45816" y="45816"/>
        <a:ext cx="3018624" cy="846919"/>
      </dsp:txXfrm>
    </dsp:sp>
    <dsp:sp modelId="{211969D9-1340-4CEA-AF8F-539357CFE562}">
      <dsp:nvSpPr>
        <dsp:cNvPr id="0" name=""/>
        <dsp:cNvSpPr/>
      </dsp:nvSpPr>
      <dsp:spPr>
        <a:xfrm>
          <a:off x="3114812" y="933095"/>
          <a:ext cx="4660827" cy="93855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lumMod val="60000"/>
              <a:lumOff val="40000"/>
              <a:alpha val="9000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Превышение доходов бюджета над его расходами</a:t>
          </a:r>
          <a:endParaRPr lang="ru-RU" sz="1500" kern="1200" dirty="0"/>
        </a:p>
      </dsp:txBody>
      <dsp:txXfrm>
        <a:off x="3114812" y="1050414"/>
        <a:ext cx="4308870" cy="703913"/>
      </dsp:txXfrm>
    </dsp:sp>
    <dsp:sp modelId="{66320CA8-72DD-4714-8ECE-346D0F65B893}">
      <dsp:nvSpPr>
        <dsp:cNvPr id="0" name=""/>
        <dsp:cNvSpPr/>
      </dsp:nvSpPr>
      <dsp:spPr>
        <a:xfrm>
          <a:off x="3796" y="1032549"/>
          <a:ext cx="3107218" cy="9674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Профицит</a:t>
          </a:r>
          <a:endParaRPr lang="ru-RU" sz="2800" kern="1200" dirty="0"/>
        </a:p>
      </dsp:txBody>
      <dsp:txXfrm>
        <a:off x="51024" y="1079777"/>
        <a:ext cx="3012762" cy="8730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8B7DC-0EE7-4DED-A7ED-987BAC4DB9C1}">
      <dsp:nvSpPr>
        <dsp:cNvPr id="0" name=""/>
        <dsp:cNvSpPr/>
      </dsp:nvSpPr>
      <dsp:spPr>
        <a:xfrm rot="5400000">
          <a:off x="-121802" y="283540"/>
          <a:ext cx="1842862" cy="1275780"/>
        </a:xfrm>
        <a:prstGeom prst="chevron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bg1"/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Налоговые доходы</a:t>
          </a:r>
          <a:endParaRPr lang="ru-RU" sz="1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-5400000">
        <a:off x="161739" y="637889"/>
        <a:ext cx="1275780" cy="567082"/>
      </dsp:txXfrm>
    </dsp:sp>
    <dsp:sp modelId="{F721C7DA-5BAD-4359-8EA1-FED75A13117D}">
      <dsp:nvSpPr>
        <dsp:cNvPr id="0" name=""/>
        <dsp:cNvSpPr/>
      </dsp:nvSpPr>
      <dsp:spPr>
        <a:xfrm rot="5400000">
          <a:off x="4019300" y="-2139013"/>
          <a:ext cx="1756659" cy="6363048"/>
        </a:xfrm>
        <a:prstGeom prst="round2Same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25400" cap="flat" cmpd="sng" algn="ctr">
          <a:solidFill>
            <a:schemeClr val="bg1"/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Налог на доходы физических лиц;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Акцизы;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Налог, взимаемый в связи с применением упрощенной системы налогообложения;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Единый сельскохозяйственный налог;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Налог на имущество физических лиц;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Земельный налог .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</dsp:txBody>
      <dsp:txXfrm rot="-5400000">
        <a:off x="1716106" y="249934"/>
        <a:ext cx="6277295" cy="1585153"/>
      </dsp:txXfrm>
    </dsp:sp>
    <dsp:sp modelId="{CD187842-0613-471F-BE65-5241B8C1D879}">
      <dsp:nvSpPr>
        <dsp:cNvPr id="0" name=""/>
        <dsp:cNvSpPr/>
      </dsp:nvSpPr>
      <dsp:spPr>
        <a:xfrm rot="5400000">
          <a:off x="-134141" y="2322805"/>
          <a:ext cx="1789081" cy="1301863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bg1"/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Неналоговые доходы</a:t>
          </a:r>
          <a:endParaRPr lang="ru-RU" sz="1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-5400000">
        <a:off x="109469" y="2730128"/>
        <a:ext cx="1301863" cy="487218"/>
      </dsp:txXfrm>
    </dsp:sp>
    <dsp:sp modelId="{7C21BC16-FB2B-4788-BF5D-4361D883DF18}">
      <dsp:nvSpPr>
        <dsp:cNvPr id="0" name=""/>
        <dsp:cNvSpPr/>
      </dsp:nvSpPr>
      <dsp:spPr>
        <a:xfrm rot="5400000">
          <a:off x="4020645" y="-142050"/>
          <a:ext cx="1621687" cy="6260619"/>
        </a:xfrm>
        <a:prstGeom prst="round2Same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bg1"/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Доходы от использования имущества, находящегося в государственной и муниципальной собственности;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 Доходы от продажи материальных и нематериальных активов;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Штрафы, санкции, возмещение ущерба</a:t>
          </a:r>
          <a:endParaRPr lang="ru-RU" sz="1600" b="1" kern="1200" dirty="0"/>
        </a:p>
      </dsp:txBody>
      <dsp:txXfrm rot="-5400000">
        <a:off x="1701179" y="2256580"/>
        <a:ext cx="6181455" cy="1463359"/>
      </dsp:txXfrm>
    </dsp:sp>
    <dsp:sp modelId="{53A21676-D815-483C-B194-9EF0787EA493}">
      <dsp:nvSpPr>
        <dsp:cNvPr id="0" name=""/>
        <dsp:cNvSpPr/>
      </dsp:nvSpPr>
      <dsp:spPr>
        <a:xfrm rot="5400000">
          <a:off x="97311" y="3878067"/>
          <a:ext cx="1507330" cy="1391813"/>
        </a:xfrm>
        <a:prstGeom prst="chevron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bg1"/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Безвозмездные поступления  </a:t>
          </a:r>
          <a:endParaRPr lang="ru-RU" sz="15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-5400000">
        <a:off x="155070" y="4516216"/>
        <a:ext cx="1391813" cy="115517"/>
      </dsp:txXfrm>
    </dsp:sp>
    <dsp:sp modelId="{FE457F36-B053-44D9-91F4-A009CB613B5F}">
      <dsp:nvSpPr>
        <dsp:cNvPr id="0" name=""/>
        <dsp:cNvSpPr/>
      </dsp:nvSpPr>
      <dsp:spPr>
        <a:xfrm rot="5400000">
          <a:off x="3479999" y="2196853"/>
          <a:ext cx="1046947" cy="4383513"/>
        </a:xfrm>
        <a:prstGeom prst="round2SameRect">
          <a:avLst/>
        </a:prstGeom>
        <a:solidFill>
          <a:schemeClr val="accent4">
            <a:lumMod val="40000"/>
            <a:lumOff val="60000"/>
            <a:alpha val="90000"/>
          </a:schemeClr>
        </a:solidFill>
        <a:ln w="25400" cap="flat" cmpd="sng" algn="ctr">
          <a:solidFill>
            <a:schemeClr val="bg1"/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Поступления от других бюджетов (межбюджетные трансферты), организаций, граждан (кроме налоговых и неналоговых доходов) </a:t>
          </a:r>
          <a:endParaRPr lang="ru-RU" sz="1600" b="1" kern="1200" dirty="0"/>
        </a:p>
      </dsp:txBody>
      <dsp:txXfrm rot="-5400000">
        <a:off x="1811716" y="3916244"/>
        <a:ext cx="4332405" cy="9447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перемещения страницы щёлкните мышью</a:t>
            </a: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139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ru-RU" sz="14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140" name="PlaceHolder 4"/>
          <p:cNvSpPr>
            <a:spLocks noGrp="1"/>
          </p:cNvSpPr>
          <p:nvPr>
            <p:ph type="dt" idx="10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ru-RU" sz="1400" b="0" strike="noStrike" spc="-1">
                <a:latin typeface="Times New Roman"/>
              </a:defRPr>
            </a:lvl1pPr>
          </a:lstStyle>
          <a:p>
            <a:pPr indent="0" algn="r">
              <a:buNone/>
            </a:pPr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141" name="PlaceHolder 5"/>
          <p:cNvSpPr>
            <a:spLocks noGrp="1"/>
          </p:cNvSpPr>
          <p:nvPr>
            <p:ph type="ftr" idx="11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ru-RU" sz="1400" b="0" strike="noStrike" spc="-1"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142" name="PlaceHolder 6"/>
          <p:cNvSpPr>
            <a:spLocks noGrp="1"/>
          </p:cNvSpPr>
          <p:nvPr>
            <p:ph type="sldNum" idx="12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ru-RU" sz="1400" b="0" strike="noStrike" spc="-1">
                <a:latin typeface="Times New Roman"/>
              </a:defRPr>
            </a:lvl1pPr>
          </a:lstStyle>
          <a:p>
            <a:pPr indent="0" algn="r">
              <a:buNone/>
            </a:pPr>
            <a:fld id="{EFF452D9-2B3A-467C-9084-303A382D5774}" type="slidenum">
              <a:rPr lang="ru-RU" sz="1400" b="0" strike="noStrike" spc="-1">
                <a:latin typeface="Times New Roman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64460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640" y="744480"/>
            <a:ext cx="4961520" cy="3721680"/>
          </a:xfrm>
          <a:prstGeom prst="rect">
            <a:avLst/>
          </a:prstGeom>
          <a:ln w="0">
            <a:noFill/>
          </a:ln>
        </p:spPr>
      </p:sp>
      <p:sp>
        <p:nvSpPr>
          <p:cNvPr id="247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080" cy="4465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216000" indent="0">
              <a:buNone/>
            </a:pPr>
            <a:endParaRPr lang="ru-RU" sz="2000" b="0" strike="noStrike" spc="-1">
              <a:latin typeface="Arial"/>
            </a:endParaRPr>
          </a:p>
        </p:txBody>
      </p:sp>
      <p:sp>
        <p:nvSpPr>
          <p:cNvPr id="248" name="PlaceHolder 3"/>
          <p:cNvSpPr>
            <a:spLocks noGrp="1"/>
          </p:cNvSpPr>
          <p:nvPr>
            <p:ph type="sldNum" idx="13"/>
          </p:nvPr>
        </p:nvSpPr>
        <p:spPr>
          <a:xfrm>
            <a:off x="3850560" y="9428760"/>
            <a:ext cx="2944440" cy="495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1538B78C-B661-43EE-B770-4D7309D7B75B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0938" cy="3721100"/>
          </a:xfrm>
          <a:prstGeom prst="rect">
            <a:avLst/>
          </a:prstGeom>
          <a:ln w="0">
            <a:noFill/>
          </a:ln>
        </p:spPr>
      </p:sp>
      <p:sp>
        <p:nvSpPr>
          <p:cNvPr id="250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080" cy="4465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216000" indent="0">
              <a:buNone/>
            </a:pPr>
            <a:endParaRPr lang="ru-RU" sz="2000" b="0" strike="noStrike" spc="-1">
              <a:latin typeface="Arial"/>
            </a:endParaRPr>
          </a:p>
        </p:txBody>
      </p:sp>
      <p:sp>
        <p:nvSpPr>
          <p:cNvPr id="251" name="PlaceHolder 3"/>
          <p:cNvSpPr>
            <a:spLocks noGrp="1"/>
          </p:cNvSpPr>
          <p:nvPr>
            <p:ph type="sldNum" idx="14"/>
          </p:nvPr>
        </p:nvSpPr>
        <p:spPr>
          <a:xfrm>
            <a:off x="3850560" y="9428760"/>
            <a:ext cx="2944440" cy="495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26C69339-2EE4-486A-ABE8-CBE711572DF8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6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0938" cy="3721100"/>
          </a:xfrm>
          <a:prstGeom prst="rect">
            <a:avLst/>
          </a:prstGeom>
          <a:ln w="0">
            <a:noFill/>
          </a:ln>
        </p:spPr>
      </p:sp>
      <p:sp>
        <p:nvSpPr>
          <p:cNvPr id="253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080" cy="4465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216000" indent="0">
              <a:buNone/>
            </a:pPr>
            <a:endParaRPr lang="ru-RU" sz="2000" b="0" strike="noStrike" spc="-1">
              <a:latin typeface="Arial"/>
            </a:endParaRPr>
          </a:p>
        </p:txBody>
      </p:sp>
      <p:sp>
        <p:nvSpPr>
          <p:cNvPr id="254" name="PlaceHolder 3"/>
          <p:cNvSpPr>
            <a:spLocks noGrp="1"/>
          </p:cNvSpPr>
          <p:nvPr>
            <p:ph type="sldNum" idx="15"/>
          </p:nvPr>
        </p:nvSpPr>
        <p:spPr>
          <a:xfrm>
            <a:off x="3850560" y="9428760"/>
            <a:ext cx="2944440" cy="495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DC3827F1-98A8-4E81-ABF6-823269A52ECB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8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C194C54-DCCC-4811-A026-641CE749C17D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DF77E6A-415C-4B4F-84B7-5A6E895B6025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F01425F9-5FBB-4AD2-9AB6-5D3F20C5A178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5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6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F1610233-DDE5-4FE9-9BF3-9631C2D8782D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50B61C94-0A5B-4E18-AEAE-B09D66DC6F4F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79BA1B2F-7A0B-4630-BE46-185901C02C46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30CB0040-0916-4FAA-93E1-7B95E9F69C4D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14F30CF1-D577-41A2-A115-487163E4A034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78C0EB03-1C4F-45C5-BF9F-50CAB748FF53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5114B834-2398-4289-8D03-191C0BB52173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CDE7110E-6D84-499F-8D3F-65FFC624934E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25C68036-4D32-4E1D-AF7C-9FC733DF12B1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2A399B0B-5869-4CDB-89D3-FC833602E711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645D1626-E96A-444B-9D02-E2EB489CA004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55B3D849-1ED0-4812-8251-81B124F4DCE7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65F2F725-E0BA-401B-A4CE-04CD8461443B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88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89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90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EBCC6048-854D-4B7C-BF84-641034BD3798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930E7AE6-F54A-4EC3-9C4B-6E6CCE7081E0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66406736-DB86-436E-B6FF-5FB8ED535E72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98B7E793-17C4-450B-B29D-8FA95A233036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EC44E6C4-C1FE-4B2C-9BA9-DFA23037A07C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C2DD78E6-A229-465C-A9B6-5687E0ACB104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E994C24-6834-4830-A83F-04E0EDB149E2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5316DA6C-94C5-4EB1-9A2B-E6700815CD8E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5C24A83E-841F-40D3-B104-2B2A0C9C9754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17A51D71-A661-4BF7-AEB9-36D292236C31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A775197A-0F05-4FEF-A652-633F9B0B9832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352D3239-B2EB-4462-8654-2787CDB55E2C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129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A8EE7C8E-E1DA-4470-8C48-9793771B4E71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133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134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135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136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B624209B-7D3A-49E7-BB41-28C37FE71AD2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9BFB485-5CF8-40FB-B485-CFB0868F39F9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D3FD2C57-0B5F-4088-B974-E51B7A594AD7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588E053-7B7C-4BCB-8632-C1F8009FAA40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79DDA38D-D828-4F3A-A6B4-4D4403A986EF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FE549F92-86DE-4120-A891-DB6819C8A0AD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8957B2C5-8A7D-4FE3-9F02-F62D032C3ED4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 hidden="1"/>
          <p:cNvSpPr/>
          <p:nvPr/>
        </p:nvSpPr>
        <p:spPr>
          <a:xfrm>
            <a:off x="0" y="6400800"/>
            <a:ext cx="9142920" cy="4561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" name="Rectangle 8" hidden="1"/>
          <p:cNvSpPr/>
          <p:nvPr/>
        </p:nvSpPr>
        <p:spPr>
          <a:xfrm>
            <a:off x="0" y="6334200"/>
            <a:ext cx="9142920" cy="6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cxnSp>
        <p:nvCxnSpPr>
          <p:cNvPr id="2" name="Straight Connector 9"/>
          <p:cNvCxnSpPr/>
          <p:nvPr/>
        </p:nvCxnSpPr>
        <p:spPr>
          <a:xfrm>
            <a:off x="894960" y="1737720"/>
            <a:ext cx="7476480" cy="1080"/>
          </a:xfrm>
          <a:prstGeom prst="straightConnector1">
            <a:avLst/>
          </a:prstGeom>
          <a:ln w="6350">
            <a:solidFill>
              <a:srgbClr val="808080"/>
            </a:solidFill>
            <a:round/>
          </a:ln>
        </p:spPr>
      </p:cxnSp>
      <p:sp>
        <p:nvSpPr>
          <p:cNvPr id="3" name="Rectangle 6"/>
          <p:cNvSpPr/>
          <p:nvPr/>
        </p:nvSpPr>
        <p:spPr>
          <a:xfrm>
            <a:off x="2520" y="6400800"/>
            <a:ext cx="9140400" cy="4561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Rectangle 7"/>
          <p:cNvSpPr/>
          <p:nvPr/>
        </p:nvSpPr>
        <p:spPr>
          <a:xfrm>
            <a:off x="0" y="6334200"/>
            <a:ext cx="9140400" cy="6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cxnSp>
        <p:nvCxnSpPr>
          <p:cNvPr id="5" name="Straight Connector 8"/>
          <p:cNvCxnSpPr/>
          <p:nvPr/>
        </p:nvCxnSpPr>
        <p:spPr>
          <a:xfrm>
            <a:off x="905400" y="4343400"/>
            <a:ext cx="7407720" cy="1080"/>
          </a:xfrm>
          <a:prstGeom prst="straightConnector1">
            <a:avLst/>
          </a:prstGeom>
          <a:ln w="6350">
            <a:solidFill>
              <a:srgbClr val="808080"/>
            </a:solidFill>
            <a:round/>
          </a:ln>
        </p:spPr>
      </p:cxnSp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Седьмой уровень структуры</a:t>
            </a:r>
          </a:p>
        </p:txBody>
      </p:sp>
      <p:sp>
        <p:nvSpPr>
          <p:cNvPr id="8" name="PlaceHolder 3"/>
          <p:cNvSpPr>
            <a:spLocks noGrp="1"/>
          </p:cNvSpPr>
          <p:nvPr>
            <p:ph type="ftr" idx="1"/>
          </p:nvPr>
        </p:nvSpPr>
        <p:spPr>
          <a:xfrm>
            <a:off x="2764800" y="6459840"/>
            <a:ext cx="361620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9" name="PlaceHolder 4"/>
          <p:cNvSpPr>
            <a:spLocks noGrp="1"/>
          </p:cNvSpPr>
          <p:nvPr>
            <p:ph type="sldNum" idx="2"/>
          </p:nvPr>
        </p:nvSpPr>
        <p:spPr>
          <a:xfrm>
            <a:off x="7425360" y="6459840"/>
            <a:ext cx="98280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050" b="0" strike="noStrike" spc="-1">
                <a:solidFill>
                  <a:srgbClr val="FFFFFF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E53C3196-F72B-4382-9DAE-67C073E81073}" type="slidenum">
              <a:rPr lang="ru-RU" sz="1050" b="0" strike="noStrike" spc="-1">
                <a:solidFill>
                  <a:srgbClr val="FFFFFF"/>
                </a:solidFill>
                <a:latin typeface="Calibri"/>
              </a:rPr>
              <a:t>‹#›</a:t>
            </a:fld>
            <a:endParaRPr lang="ru-RU" sz="1050" b="0" strike="noStrike" spc="-1">
              <a:latin typeface="Times New Roman"/>
            </a:endParaRPr>
          </a:p>
        </p:txBody>
      </p:sp>
      <p:sp>
        <p:nvSpPr>
          <p:cNvPr id="10" name="PlaceHolder 5"/>
          <p:cNvSpPr>
            <a:spLocks noGrp="1"/>
          </p:cNvSpPr>
          <p:nvPr>
            <p:ph type="dt" idx="3"/>
          </p:nvPr>
        </p:nvSpPr>
        <p:spPr>
          <a:xfrm>
            <a:off x="822960" y="6459840"/>
            <a:ext cx="185328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ru-RU" sz="1400" b="0" strike="noStrike" spc="-1"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6"/>
          <p:cNvSpPr/>
          <p:nvPr/>
        </p:nvSpPr>
        <p:spPr>
          <a:xfrm>
            <a:off x="0" y="6400800"/>
            <a:ext cx="9142920" cy="4561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Rectangle 8"/>
          <p:cNvSpPr/>
          <p:nvPr/>
        </p:nvSpPr>
        <p:spPr>
          <a:xfrm>
            <a:off x="0" y="6334200"/>
            <a:ext cx="9142920" cy="6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cxnSp>
        <p:nvCxnSpPr>
          <p:cNvPr id="49" name="Straight Connector 9"/>
          <p:cNvCxnSpPr/>
          <p:nvPr/>
        </p:nvCxnSpPr>
        <p:spPr>
          <a:xfrm>
            <a:off x="894960" y="1737720"/>
            <a:ext cx="7476480" cy="1080"/>
          </a:xfrm>
          <a:prstGeom prst="straightConnector1">
            <a:avLst/>
          </a:prstGeom>
          <a:ln w="6350">
            <a:solidFill>
              <a:srgbClr val="808080"/>
            </a:solidFill>
            <a:round/>
          </a:ln>
        </p:spPr>
      </p:cxnSp>
      <p:sp>
        <p:nvSpPr>
          <p:cNvPr id="50" name="PlaceHolder 1"/>
          <p:cNvSpPr>
            <a:spLocks noGrp="1"/>
          </p:cNvSpPr>
          <p:nvPr>
            <p:ph type="ftr" idx="4"/>
          </p:nvPr>
        </p:nvSpPr>
        <p:spPr>
          <a:xfrm>
            <a:off x="2764800" y="6459840"/>
            <a:ext cx="361620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51" name="PlaceHolder 2"/>
          <p:cNvSpPr>
            <a:spLocks noGrp="1"/>
          </p:cNvSpPr>
          <p:nvPr>
            <p:ph type="sldNum" idx="5"/>
          </p:nvPr>
        </p:nvSpPr>
        <p:spPr>
          <a:xfrm>
            <a:off x="7425360" y="6459840"/>
            <a:ext cx="98280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050" b="0" strike="noStrike" spc="-1">
                <a:solidFill>
                  <a:srgbClr val="FFFFFF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2983F405-CB0A-44F3-9716-B2D0F94045F1}" type="slidenum">
              <a:rPr lang="ru-RU" sz="1050" b="0" strike="noStrike" spc="-1">
                <a:solidFill>
                  <a:srgbClr val="FFFFFF"/>
                </a:solidFill>
                <a:latin typeface="Calibri"/>
              </a:rPr>
              <a:t>‹#›</a:t>
            </a:fld>
            <a:endParaRPr lang="ru-RU" sz="1050" b="0" strike="noStrike" spc="-1">
              <a:latin typeface="Times New Roman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dt" idx="6"/>
          </p:nvPr>
        </p:nvSpPr>
        <p:spPr>
          <a:xfrm>
            <a:off x="822960" y="6459840"/>
            <a:ext cx="185328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ru-RU" sz="1400" b="0" strike="noStrike" spc="-1"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5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5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 6" hidden="1"/>
          <p:cNvSpPr/>
          <p:nvPr/>
        </p:nvSpPr>
        <p:spPr>
          <a:xfrm>
            <a:off x="0" y="6400800"/>
            <a:ext cx="9142920" cy="4561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2" name="Rectangle 8" hidden="1"/>
          <p:cNvSpPr/>
          <p:nvPr/>
        </p:nvSpPr>
        <p:spPr>
          <a:xfrm>
            <a:off x="0" y="6334200"/>
            <a:ext cx="9142920" cy="6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cxnSp>
        <p:nvCxnSpPr>
          <p:cNvPr id="93" name="Straight Connector 9"/>
          <p:cNvCxnSpPr/>
          <p:nvPr/>
        </p:nvCxnSpPr>
        <p:spPr>
          <a:xfrm>
            <a:off x="894960" y="1737720"/>
            <a:ext cx="7476480" cy="1080"/>
          </a:xfrm>
          <a:prstGeom prst="straightConnector1">
            <a:avLst/>
          </a:prstGeom>
          <a:ln w="6350">
            <a:solidFill>
              <a:srgbClr val="808080"/>
            </a:solidFill>
            <a:round/>
          </a:ln>
        </p:spPr>
      </p:cxnSp>
      <p:sp>
        <p:nvSpPr>
          <p:cNvPr id="94" name="Rectangle 4"/>
          <p:cNvSpPr/>
          <p:nvPr/>
        </p:nvSpPr>
        <p:spPr>
          <a:xfrm>
            <a:off x="2520" y="6400800"/>
            <a:ext cx="9140400" cy="4561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5" name="Rectangle 5"/>
          <p:cNvSpPr/>
          <p:nvPr/>
        </p:nvSpPr>
        <p:spPr>
          <a:xfrm>
            <a:off x="0" y="6334200"/>
            <a:ext cx="9140400" cy="6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6" name="PlaceHolder 1"/>
          <p:cNvSpPr>
            <a:spLocks noGrp="1"/>
          </p:cNvSpPr>
          <p:nvPr>
            <p:ph type="ftr" idx="7"/>
          </p:nvPr>
        </p:nvSpPr>
        <p:spPr>
          <a:xfrm>
            <a:off x="2764800" y="6459840"/>
            <a:ext cx="361620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97" name="PlaceHolder 2"/>
          <p:cNvSpPr>
            <a:spLocks noGrp="1"/>
          </p:cNvSpPr>
          <p:nvPr>
            <p:ph type="sldNum" idx="8"/>
          </p:nvPr>
        </p:nvSpPr>
        <p:spPr>
          <a:xfrm>
            <a:off x="7425360" y="6459840"/>
            <a:ext cx="98280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050" b="0" strike="noStrike" spc="-1">
                <a:solidFill>
                  <a:srgbClr val="FFFFFF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F450D422-BA99-42BE-9462-67241B3DDA63}" type="slidenum">
              <a:rPr lang="ru-RU" sz="1050" b="0" strike="noStrike" spc="-1">
                <a:solidFill>
                  <a:srgbClr val="FFFFFF"/>
                </a:solidFill>
                <a:latin typeface="Calibri"/>
              </a:rPr>
              <a:t>‹#›</a:t>
            </a:fld>
            <a:endParaRPr lang="ru-RU" sz="1050" b="0" strike="noStrike" spc="-1">
              <a:latin typeface="Times New Roman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dt" idx="9"/>
          </p:nvPr>
        </p:nvSpPr>
        <p:spPr>
          <a:xfrm>
            <a:off x="822960" y="6459840"/>
            <a:ext cx="185328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ru-RU" sz="1400" b="0" strike="noStrike" spc="-1"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99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00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5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F9FC"/>
            </a:gs>
            <a:gs pos="100000">
              <a:srgbClr val="DAC8E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Picture 4" descr="http://st-selpos.ru/images/bg/logo.png"/>
          <p:cNvPicPr/>
          <p:nvPr/>
        </p:nvPicPr>
        <p:blipFill>
          <a:blip r:embed="rId2"/>
          <a:stretch/>
        </p:blipFill>
        <p:spPr>
          <a:xfrm>
            <a:off x="395640" y="0"/>
            <a:ext cx="1401120" cy="2347920"/>
          </a:xfrm>
          <a:prstGeom prst="rect">
            <a:avLst/>
          </a:prstGeom>
          <a:ln w="0">
            <a:noFill/>
          </a:ln>
        </p:spPr>
      </p:pic>
      <p:sp>
        <p:nvSpPr>
          <p:cNvPr id="144" name="TextBox 7"/>
          <p:cNvSpPr/>
          <p:nvPr/>
        </p:nvSpPr>
        <p:spPr>
          <a:xfrm>
            <a:off x="1547640" y="1412640"/>
            <a:ext cx="6407640" cy="2558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5400" b="1" strike="noStrike" spc="293">
                <a:solidFill>
                  <a:schemeClr val="accent1">
                    <a:lumMod val="50000"/>
                  </a:schemeClr>
                </a:solidFill>
                <a:latin typeface="Corbel"/>
                <a:ea typeface="DejaVu Sans"/>
              </a:rPr>
              <a:t>ПРОЕКТ БЮДЖЕТА </a:t>
            </a:r>
            <a:endParaRPr lang="ru-RU" sz="5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5400" b="1" strike="noStrike" spc="293">
                <a:solidFill>
                  <a:schemeClr val="accent1">
                    <a:lumMod val="50000"/>
                  </a:schemeClr>
                </a:solidFill>
                <a:latin typeface="Corbel"/>
                <a:ea typeface="DejaVu Sans"/>
              </a:rPr>
              <a:t>ДЛЯ ГРАЖДАН</a:t>
            </a:r>
            <a:endParaRPr lang="ru-RU" sz="5400" b="0" strike="noStrike" spc="-1">
              <a:latin typeface="Arial"/>
            </a:endParaRPr>
          </a:p>
        </p:txBody>
      </p:sp>
      <p:sp>
        <p:nvSpPr>
          <p:cNvPr id="145" name="TextBox 8"/>
          <p:cNvSpPr/>
          <p:nvPr/>
        </p:nvSpPr>
        <p:spPr>
          <a:xfrm>
            <a:off x="4500000" y="4365000"/>
            <a:ext cx="4391280" cy="147587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800" b="0" strike="noStrike" spc="-1" dirty="0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К решению Думы Слободо-Туринского сельского поселения № </a:t>
            </a:r>
            <a:r>
              <a:rPr lang="ru-RU" sz="1800" b="0" strike="noStrike" spc="-1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68 </a:t>
            </a:r>
            <a:r>
              <a:rPr lang="ru-RU" sz="1800" b="0" strike="noStrike" spc="-1" dirty="0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от </a:t>
            </a:r>
            <a:r>
              <a:rPr lang="ru-RU" sz="1800" b="0" strike="noStrike" spc="-1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28 </a:t>
            </a:r>
            <a:r>
              <a:rPr lang="ru-RU" sz="1800" b="0" strike="noStrike" spc="-1" dirty="0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ноября </a:t>
            </a:r>
            <a:r>
              <a:rPr lang="ru-RU" sz="1800" b="0" strike="noStrike" spc="-1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2023 </a:t>
            </a:r>
            <a:r>
              <a:rPr lang="ru-RU" sz="1800" b="0" strike="noStrike" spc="-1" dirty="0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года "О бюджете Слободо-Туринского сельского поселения на </a:t>
            </a:r>
            <a:r>
              <a:rPr lang="ru-RU" sz="1800" b="0" strike="noStrike" spc="-1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2024 </a:t>
            </a:r>
            <a:r>
              <a:rPr lang="ru-RU" sz="1800" b="0" strike="noStrike" spc="-1" dirty="0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год и плановый период </a:t>
            </a:r>
            <a:r>
              <a:rPr lang="ru-RU" sz="1800" b="0" strike="noStrike" spc="-1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2025 </a:t>
            </a:r>
            <a:r>
              <a:rPr lang="ru-RU" sz="1800" b="0" strike="noStrike" spc="-1" dirty="0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и </a:t>
            </a:r>
            <a:r>
              <a:rPr lang="ru-RU" sz="1800" b="0" strike="noStrike" spc="-1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2026 </a:t>
            </a:r>
            <a:r>
              <a:rPr lang="ru-RU" sz="1800" b="0" strike="noStrike" spc="-1" dirty="0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годов</a:t>
            </a:r>
            <a:r>
              <a:rPr lang="ru-RU" sz="18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"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146" name="TextBox 9"/>
          <p:cNvSpPr/>
          <p:nvPr/>
        </p:nvSpPr>
        <p:spPr>
          <a:xfrm>
            <a:off x="1979640" y="620640"/>
            <a:ext cx="482328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chemeClr val="accent1">
                    <a:lumMod val="50000"/>
                  </a:schemeClr>
                </a:solidFill>
                <a:latin typeface="Corbel"/>
                <a:ea typeface="DejaVu Sans"/>
              </a:rPr>
              <a:t>Слободо-Туринское</a:t>
            </a:r>
            <a:r>
              <a:rPr lang="ru-RU" sz="1800" b="0" strike="noStrike" spc="-1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 сельское поселение 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47" name="TextBox 10"/>
          <p:cNvSpPr/>
          <p:nvPr/>
        </p:nvSpPr>
        <p:spPr>
          <a:xfrm>
            <a:off x="2195640" y="6381360"/>
            <a:ext cx="5039640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Туринская Слобода, </a:t>
            </a:r>
            <a:r>
              <a:rPr lang="ru-RU" sz="1800" b="0" strike="noStrike" spc="-1" dirty="0" smtClean="0">
                <a:solidFill>
                  <a:srgbClr val="FFFFFF"/>
                </a:solidFill>
                <a:latin typeface="Calibri"/>
                <a:ea typeface="DejaVu Sans"/>
              </a:rPr>
              <a:t>2023 </a:t>
            </a:r>
            <a:r>
              <a:rPr lang="ru-RU" sz="18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год</a:t>
            </a:r>
            <a:endParaRPr lang="ru-RU" sz="18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3"/>
          <p:cNvGraphicFramePr/>
          <p:nvPr>
            <p:extLst>
              <p:ext uri="{D42A27DB-BD31-4B8C-83A1-F6EECF244321}">
                <p14:modId xmlns:p14="http://schemas.microsoft.com/office/powerpoint/2010/main" val="3267792259"/>
              </p:ext>
            </p:extLst>
          </p:nvPr>
        </p:nvGraphicFramePr>
        <p:xfrm>
          <a:off x="323640" y="1124640"/>
          <a:ext cx="8208000" cy="5327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1" name="Скругленный прямоугольник 2"/>
          <p:cNvSpPr/>
          <p:nvPr/>
        </p:nvSpPr>
        <p:spPr>
          <a:xfrm>
            <a:off x="323640" y="188640"/>
            <a:ext cx="8352000" cy="71892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1C1B23"/>
                </a:solidFill>
                <a:latin typeface="Calibri"/>
                <a:ea typeface="DejaVu Sans"/>
              </a:rPr>
              <a:t>ДОХОДЫ БЮДЖЕТА СЛОБОДО-ТУРИНСКОГО СЕЛЬСКОГО ПОСЕЛЕНИЯ </a:t>
            </a: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Скругленный прямоугольник 1"/>
          <p:cNvSpPr/>
          <p:nvPr/>
        </p:nvSpPr>
        <p:spPr>
          <a:xfrm>
            <a:off x="323640" y="188640"/>
            <a:ext cx="8352000" cy="71892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1C1B23"/>
                </a:solidFill>
                <a:latin typeface="Calibri"/>
                <a:ea typeface="DejaVu Sans"/>
              </a:rPr>
              <a:t>ДОХОДЫ БЮДЖЕТА В 2023 ГОДУ И ПЛАНОВОМ ПЕРИОДЕ 2024 И 2025 ГОДОВ</a:t>
            </a:r>
            <a:endParaRPr lang="ru-RU" sz="2000" b="0" strike="noStrike" spc="-1">
              <a:latin typeface="Arial"/>
            </a:endParaRPr>
          </a:p>
        </p:txBody>
      </p:sp>
      <p:graphicFrame>
        <p:nvGraphicFramePr>
          <p:cNvPr id="173" name="Диаграмма 2"/>
          <p:cNvGraphicFramePr/>
          <p:nvPr>
            <p:extLst>
              <p:ext uri="{D42A27DB-BD31-4B8C-83A1-F6EECF244321}">
                <p14:modId xmlns:p14="http://schemas.microsoft.com/office/powerpoint/2010/main" val="3696121777"/>
              </p:ext>
            </p:extLst>
          </p:nvPr>
        </p:nvGraphicFramePr>
        <p:xfrm>
          <a:off x="323640" y="1052640"/>
          <a:ext cx="4679280" cy="3311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4" name="Диаграмма 3"/>
          <p:cNvGraphicFramePr/>
          <p:nvPr>
            <p:extLst>
              <p:ext uri="{D42A27DB-BD31-4B8C-83A1-F6EECF244321}">
                <p14:modId xmlns:p14="http://schemas.microsoft.com/office/powerpoint/2010/main" val="2587797151"/>
              </p:ext>
            </p:extLst>
          </p:nvPr>
        </p:nvGraphicFramePr>
        <p:xfrm>
          <a:off x="4247280" y="1412640"/>
          <a:ext cx="5220000" cy="3599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5" name="Диаграмма 4"/>
          <p:cNvGraphicFramePr/>
          <p:nvPr>
            <p:extLst>
              <p:ext uri="{D42A27DB-BD31-4B8C-83A1-F6EECF244321}">
                <p14:modId xmlns:p14="http://schemas.microsoft.com/office/powerpoint/2010/main" val="1907749825"/>
              </p:ext>
            </p:extLst>
          </p:nvPr>
        </p:nvGraphicFramePr>
        <p:xfrm>
          <a:off x="675720" y="3789000"/>
          <a:ext cx="4679280" cy="3311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Скругленный прямоугольник 1"/>
          <p:cNvSpPr/>
          <p:nvPr/>
        </p:nvSpPr>
        <p:spPr>
          <a:xfrm>
            <a:off x="323640" y="188640"/>
            <a:ext cx="8352000" cy="86292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FFFF"/>
            </a:solidFill>
            <a:round/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1C1B23"/>
                </a:solidFill>
                <a:latin typeface="Calibri"/>
                <a:ea typeface="DejaVu Sans"/>
              </a:rPr>
              <a:t>ОСНОВНЫЕ ДОХОДНЫЕ ИСТОЧНИКИ БЮДЖЕТА</a:t>
            </a:r>
            <a:endParaRPr lang="ru-RU" sz="2400" b="0" strike="noStrike" spc="-1">
              <a:latin typeface="Arial"/>
            </a:endParaRPr>
          </a:p>
        </p:txBody>
      </p:sp>
      <p:graphicFrame>
        <p:nvGraphicFramePr>
          <p:cNvPr id="177" name="Таблица 2"/>
          <p:cNvGraphicFramePr/>
          <p:nvPr>
            <p:extLst>
              <p:ext uri="{D42A27DB-BD31-4B8C-83A1-F6EECF244321}">
                <p14:modId xmlns:p14="http://schemas.microsoft.com/office/powerpoint/2010/main" val="742253706"/>
              </p:ext>
            </p:extLst>
          </p:nvPr>
        </p:nvGraphicFramePr>
        <p:xfrm>
          <a:off x="323640" y="1124640"/>
          <a:ext cx="8352720" cy="5667480"/>
        </p:xfrm>
        <a:graphic>
          <a:graphicData uri="http://schemas.openxmlformats.org/drawingml/2006/table">
            <a:tbl>
              <a:tblPr/>
              <a:tblGrid>
                <a:gridCol w="4104360"/>
                <a:gridCol w="1224000"/>
                <a:gridCol w="936000"/>
                <a:gridCol w="1008000"/>
                <a:gridCol w="1080360"/>
              </a:tblGrid>
              <a:tr h="370800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 dirty="0">
                          <a:solidFill>
                            <a:schemeClr val="lt1"/>
                          </a:solidFill>
                          <a:latin typeface="Times New Roman"/>
                        </a:rPr>
                        <a:t>Наименование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2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chemeClr val="lt1"/>
                          </a:solidFill>
                          <a:latin typeface="Times New Roman"/>
                        </a:rPr>
                        <a:t>Утверждено, всего тыс. руб.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370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chemeClr val="dk1"/>
                          </a:solidFill>
                          <a:latin typeface="Times New Roman"/>
                        </a:rPr>
                        <a:t>2023 </a:t>
                      </a:r>
                      <a:r>
                        <a:rPr lang="ru-RU" sz="1600" b="0" strike="noStrike" spc="-1" dirty="0">
                          <a:solidFill>
                            <a:schemeClr val="dk1"/>
                          </a:solidFill>
                          <a:latin typeface="Times New Roman"/>
                        </a:rPr>
                        <a:t>год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chemeClr val="dk1"/>
                          </a:solidFill>
                          <a:latin typeface="Times New Roman"/>
                        </a:rPr>
                        <a:t>2024 </a:t>
                      </a:r>
                      <a:r>
                        <a:rPr lang="ru-RU" sz="1600" b="0" strike="noStrike" spc="-1" dirty="0">
                          <a:solidFill>
                            <a:schemeClr val="dk1"/>
                          </a:solidFill>
                          <a:latin typeface="Times New Roman"/>
                        </a:rPr>
                        <a:t>год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chemeClr val="dk1"/>
                          </a:solidFill>
                          <a:latin typeface="Times New Roman"/>
                        </a:rPr>
                        <a:t>2025 </a:t>
                      </a:r>
                      <a:r>
                        <a:rPr lang="ru-RU" sz="1600" b="0" strike="noStrike" spc="-1" dirty="0">
                          <a:solidFill>
                            <a:schemeClr val="dk1"/>
                          </a:solidFill>
                          <a:latin typeface="Times New Roman"/>
                        </a:rPr>
                        <a:t>год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chemeClr val="dk1"/>
                          </a:solidFill>
                          <a:latin typeface="Times New Roman"/>
                        </a:rPr>
                        <a:t>2026 </a:t>
                      </a:r>
                      <a:r>
                        <a:rPr lang="ru-RU" sz="1600" b="0" strike="noStrike" spc="-1" dirty="0">
                          <a:solidFill>
                            <a:schemeClr val="dk1"/>
                          </a:solidFill>
                          <a:latin typeface="Times New Roman"/>
                        </a:rPr>
                        <a:t>год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</a:tr>
              <a:tr h="288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1) Налоговые и неналоговые доходы в т.ч.: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solidFill>
                            <a:schemeClr val="dk1"/>
                          </a:solidFill>
                          <a:latin typeface="Times New Roman"/>
                        </a:rPr>
                        <a:t>30346,1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solidFill>
                            <a:schemeClr val="dk1"/>
                          </a:solidFill>
                          <a:latin typeface="Times New Roman"/>
                        </a:rPr>
                        <a:t>29834,0</a:t>
                      </a:r>
                      <a:endParaRPr lang="ru-RU" sz="14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solidFill>
                            <a:schemeClr val="dk1"/>
                          </a:solidFill>
                          <a:latin typeface="Times New Roman"/>
                        </a:rPr>
                        <a:t>31124,0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solidFill>
                            <a:schemeClr val="dk1"/>
                          </a:solidFill>
                          <a:latin typeface="Times New Roman"/>
                        </a:rPr>
                        <a:t>32609,0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</a:tr>
              <a:tr h="288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Налог на доход физ. лиц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chemeClr val="dk1"/>
                          </a:solidFill>
                          <a:latin typeface="Times New Roman"/>
                        </a:rPr>
                        <a:t>3036,0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chemeClr val="dk1"/>
                          </a:solidFill>
                          <a:latin typeface="Times New Roman"/>
                        </a:rPr>
                        <a:t>3564,0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chemeClr val="dk1"/>
                          </a:solidFill>
                          <a:latin typeface="Times New Roman"/>
                        </a:rPr>
                        <a:t>4002,0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chemeClr val="dk1"/>
                          </a:solidFill>
                          <a:latin typeface="Times New Roman"/>
                        </a:rPr>
                        <a:t>4518,0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</a:tr>
              <a:tr h="316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Акцизы по подакцизным товарам 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chemeClr val="dk1"/>
                          </a:solidFill>
                          <a:latin typeface="Times New Roman"/>
                        </a:rPr>
                        <a:t>16651,0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chemeClr val="dk1"/>
                          </a:solidFill>
                          <a:latin typeface="Times New Roman"/>
                        </a:rPr>
                        <a:t>17725,0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chemeClr val="dk1"/>
                          </a:solidFill>
                          <a:latin typeface="Times New Roman"/>
                        </a:rPr>
                        <a:t>18434,0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chemeClr val="dk1"/>
                          </a:solidFill>
                          <a:latin typeface="Times New Roman"/>
                        </a:rPr>
                        <a:t>19171,0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</a:tr>
              <a:tr h="484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Налог, взимаемый в связи с упрощенной системой налогообложения 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</a:tr>
              <a:tr h="291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Единый сельскохозяйственный налог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chemeClr val="dk1"/>
                          </a:solidFill>
                          <a:latin typeface="Times New Roman"/>
                        </a:rPr>
                        <a:t>9,0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chemeClr val="dk1"/>
                          </a:solidFill>
                          <a:latin typeface="Times New Roman"/>
                        </a:rPr>
                        <a:t>12,0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chemeClr val="dk1"/>
                          </a:solidFill>
                          <a:latin typeface="Times New Roman"/>
                        </a:rPr>
                        <a:t>13,0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chemeClr val="dk1"/>
                          </a:solidFill>
                          <a:latin typeface="Times New Roman"/>
                        </a:rPr>
                        <a:t>14,0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</a:tr>
              <a:tr h="370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Налог на имущество физ.лиц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chemeClr val="dk1"/>
                          </a:solidFill>
                          <a:latin typeface="Times New Roman"/>
                        </a:rPr>
                        <a:t>2201,0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chemeClr val="dk1"/>
                          </a:solidFill>
                          <a:latin typeface="Times New Roman"/>
                        </a:rPr>
                        <a:t>2392,0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chemeClr val="dk1"/>
                          </a:solidFill>
                          <a:latin typeface="Times New Roman"/>
                        </a:rPr>
                        <a:t>2528,0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chemeClr val="dk1"/>
                          </a:solidFill>
                          <a:latin typeface="Times New Roman"/>
                        </a:rPr>
                        <a:t>2750,0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</a:tr>
              <a:tr h="306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Земельный налог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chemeClr val="dk1"/>
                          </a:solidFill>
                          <a:latin typeface="Times New Roman"/>
                        </a:rPr>
                        <a:t>5780,0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chemeClr val="dk1"/>
                          </a:solidFill>
                          <a:latin typeface="Times New Roman"/>
                        </a:rPr>
                        <a:t>5698,0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5698,0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5698,0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</a:tr>
              <a:tr h="484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Доход от использования имущества, находящегося в муниципальной собственности 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chemeClr val="dk1"/>
                          </a:solidFill>
                          <a:latin typeface="Times New Roman"/>
                        </a:rPr>
                        <a:t>287,0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chemeClr val="dk1"/>
                          </a:solidFill>
                          <a:latin typeface="Times New Roman"/>
                        </a:rPr>
                        <a:t>262,0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chemeClr val="dk1"/>
                          </a:solidFill>
                          <a:latin typeface="Times New Roman"/>
                        </a:rPr>
                        <a:t>268,0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chemeClr val="dk1"/>
                          </a:solidFill>
                          <a:latin typeface="Times New Roman"/>
                        </a:rPr>
                        <a:t>277,0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</a:tr>
              <a:tr h="484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Доходы от продажи материальных и нематериальных активов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chemeClr val="dk1"/>
                          </a:solidFill>
                          <a:latin typeface="Times New Roman"/>
                        </a:rPr>
                        <a:t>2221,0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chemeClr val="dk1"/>
                          </a:solidFill>
                          <a:latin typeface="Times New Roman"/>
                        </a:rPr>
                        <a:t>181,0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chemeClr val="dk1"/>
                          </a:solidFill>
                          <a:latin typeface="Times New Roman"/>
                        </a:rPr>
                        <a:t>181,0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chemeClr val="dk1"/>
                          </a:solidFill>
                          <a:latin typeface="Times New Roman"/>
                        </a:rPr>
                        <a:t>181,0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</a:tr>
              <a:tr h="288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Штрафы, санкции, возмещение ущерба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chemeClr val="dk1"/>
                          </a:solidFill>
                          <a:latin typeface="Times New Roman"/>
                        </a:rPr>
                        <a:t>45,0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-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-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-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</a:tr>
              <a:tr h="2926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Инициативные платежи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chemeClr val="dk1"/>
                          </a:solidFill>
                          <a:latin typeface="Times New Roman"/>
                        </a:rPr>
                        <a:t>116,1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-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-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-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</a:tr>
              <a:tr h="288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2) Безвозмездные поступления 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solidFill>
                            <a:schemeClr val="dk1"/>
                          </a:solidFill>
                          <a:latin typeface="Times New Roman"/>
                        </a:rPr>
                        <a:t>119887,4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solidFill>
                            <a:schemeClr val="dk1"/>
                          </a:solidFill>
                          <a:latin typeface="Times New Roman"/>
                        </a:rPr>
                        <a:t>202298,9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solidFill>
                            <a:schemeClr val="dk1"/>
                          </a:solidFill>
                          <a:latin typeface="Times New Roman"/>
                        </a:rPr>
                        <a:t>180987,3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solidFill>
                            <a:schemeClr val="dk1"/>
                          </a:solidFill>
                          <a:latin typeface="Times New Roman"/>
                        </a:rPr>
                        <a:t>175402,6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</a:tr>
              <a:tr h="317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Всего доходов: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solidFill>
                            <a:schemeClr val="dk1"/>
                          </a:solidFill>
                          <a:latin typeface="Times New Roman"/>
                        </a:rPr>
                        <a:t>150233,5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solidFill>
                            <a:schemeClr val="dk1"/>
                          </a:solidFill>
                          <a:latin typeface="Times New Roman"/>
                        </a:rPr>
                        <a:t>232132,9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solidFill>
                            <a:schemeClr val="dk1"/>
                          </a:solidFill>
                          <a:latin typeface="Times New Roman"/>
                        </a:rPr>
                        <a:t>212111,3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solidFill>
                            <a:schemeClr val="dk1"/>
                          </a:solidFill>
                          <a:latin typeface="Times New Roman"/>
                        </a:rPr>
                        <a:t>208011,6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8" name="Диаграмма 1"/>
          <p:cNvGraphicFramePr/>
          <p:nvPr>
            <p:extLst>
              <p:ext uri="{D42A27DB-BD31-4B8C-83A1-F6EECF244321}">
                <p14:modId xmlns:p14="http://schemas.microsoft.com/office/powerpoint/2010/main" val="1962389344"/>
              </p:ext>
            </p:extLst>
          </p:nvPr>
        </p:nvGraphicFramePr>
        <p:xfrm>
          <a:off x="-154800" y="1080360"/>
          <a:ext cx="9514800" cy="5497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9" name="Скругленный прямоугольник 2"/>
          <p:cNvSpPr/>
          <p:nvPr/>
        </p:nvSpPr>
        <p:spPr>
          <a:xfrm>
            <a:off x="323640" y="217440"/>
            <a:ext cx="8352000" cy="86292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FFFF"/>
            </a:solidFill>
            <a:round/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1C1B23"/>
                </a:solidFill>
                <a:latin typeface="Calibri"/>
                <a:ea typeface="DejaVu Sans"/>
              </a:rPr>
              <a:t>СТРУКТУРА РАСХОДОВ БЮДЖЕТА </a:t>
            </a:r>
            <a:endParaRPr lang="ru-RU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1C1B23"/>
                </a:solidFill>
                <a:latin typeface="Calibri"/>
                <a:ea typeface="DejaVu Sans"/>
              </a:rPr>
              <a:t>НА 2023 ГОД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Скругленный прямоугольник 1"/>
          <p:cNvSpPr/>
          <p:nvPr/>
        </p:nvSpPr>
        <p:spPr>
          <a:xfrm>
            <a:off x="323640" y="188640"/>
            <a:ext cx="8352000" cy="107892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rgbClr val="FFFFFF"/>
            </a:solidFill>
            <a:round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НАЦИОНАЛЬНАЯ ОБОРОНА</a:t>
            </a:r>
            <a:endParaRPr lang="ru-RU" sz="3600" b="0" strike="noStrike" spc="-1">
              <a:latin typeface="Arial"/>
            </a:endParaRPr>
          </a:p>
        </p:txBody>
      </p:sp>
      <p:sp>
        <p:nvSpPr>
          <p:cNvPr id="181" name="Скругленный прямоугольник 2"/>
          <p:cNvSpPr/>
          <p:nvPr/>
        </p:nvSpPr>
        <p:spPr>
          <a:xfrm>
            <a:off x="323640" y="1457280"/>
            <a:ext cx="8352000" cy="10342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874EA9"/>
              </a:gs>
              <a:gs pos="100000">
                <a:srgbClr val="D5F5C0"/>
              </a:gs>
            </a:gsLst>
            <a:lin ang="13500000"/>
          </a:gradFill>
          <a:ln>
            <a:solidFill>
              <a:srgbClr val="00B050"/>
            </a:solidFill>
            <a:round/>
          </a:ln>
          <a:effectLst>
            <a:glow rad="101520">
              <a:srgbClr val="706BE0">
                <a:alpha val="40000"/>
              </a:srgbClr>
            </a:glow>
          </a:effectLst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0" strike="noStrike" spc="-1" dirty="0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Непрограммные направления деятельности – </a:t>
            </a:r>
            <a:r>
              <a:rPr lang="ru-RU" sz="2400" b="0" strike="noStrike" spc="-1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0,00</a:t>
            </a:r>
            <a:r>
              <a:rPr lang="ru-RU" sz="2400" b="1" strike="noStrike" spc="-1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тыс. руб</a:t>
            </a:r>
            <a:r>
              <a:rPr lang="ru-RU" sz="2400" b="0" strike="noStrike" spc="-1" dirty="0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.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182" name="Стрелка вниз 3"/>
          <p:cNvSpPr/>
          <p:nvPr/>
        </p:nvSpPr>
        <p:spPr>
          <a:xfrm>
            <a:off x="3996000" y="2736360"/>
            <a:ext cx="1006920" cy="1078920"/>
          </a:xfrm>
          <a:prstGeom prst="downArrow">
            <a:avLst>
              <a:gd name="adj1" fmla="val 37402"/>
              <a:gd name="adj2" fmla="val 42441"/>
            </a:avLst>
          </a:prstGeom>
          <a:gradFill rotWithShape="0">
            <a:gsLst>
              <a:gs pos="0">
                <a:srgbClr val="BDF297"/>
              </a:gs>
              <a:gs pos="100000">
                <a:srgbClr val="D5F5C0"/>
              </a:gs>
            </a:gsLst>
            <a:lin ang="16200000"/>
          </a:gradFill>
          <a:ln>
            <a:solidFill>
              <a:srgbClr val="00B050"/>
            </a:solidFill>
            <a:round/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3" name="Скругленный прямоугольник 4"/>
          <p:cNvSpPr/>
          <p:nvPr/>
        </p:nvSpPr>
        <p:spPr>
          <a:xfrm>
            <a:off x="323640" y="4149000"/>
            <a:ext cx="8352000" cy="18712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874EA9"/>
              </a:gs>
              <a:gs pos="100000">
                <a:srgbClr val="D5F5C0"/>
              </a:gs>
            </a:gsLst>
            <a:lin ang="13500000"/>
          </a:gradFill>
          <a:ln>
            <a:solidFill>
              <a:srgbClr val="00B050"/>
            </a:solidFill>
            <a:round/>
          </a:ln>
          <a:effectLst>
            <a:glow rad="101520">
              <a:srgbClr val="71B7C9">
                <a:alpha val="40000"/>
              </a:srgbClr>
            </a:glow>
          </a:effectLst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0" strike="noStrike" spc="-1" dirty="0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Осуществление первичного воинского учета на территориях, где отсутствуют военные комиссариаты – </a:t>
            </a:r>
            <a:r>
              <a:rPr lang="ru-RU" sz="2400" b="0" strike="noStrike" spc="-1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0,00</a:t>
            </a:r>
            <a:r>
              <a:rPr lang="ru-RU" sz="2400" b="1" strike="noStrike" spc="-1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тыс. руб.</a:t>
            </a:r>
            <a:endParaRPr lang="ru-RU" sz="24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Скругленный прямоугольник 1"/>
          <p:cNvSpPr/>
          <p:nvPr/>
        </p:nvSpPr>
        <p:spPr>
          <a:xfrm>
            <a:off x="323640" y="188640"/>
            <a:ext cx="8352000" cy="1258920"/>
          </a:xfrm>
          <a:prstGeom prst="roundRect">
            <a:avLst>
              <a:gd name="adj" fmla="val 16667"/>
            </a:avLst>
          </a:prstGeom>
          <a:blipFill rotWithShape="0">
            <a:blip r:embed="rId2"/>
            <a:srcRect/>
            <a:stretch/>
          </a:blipFill>
          <a:ln>
            <a:solidFill>
              <a:srgbClr val="FFFFFF"/>
            </a:solidFill>
            <a:round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НАЦИОНАЛЬНАЯ БЕЗОПАСНОСТЬ И ПРАВООХРАНИТЕЛЬНАЯ ДЕЯТЕЛЬСНОСТЬ 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185" name="Скругленный прямоугольник 2"/>
          <p:cNvSpPr/>
          <p:nvPr/>
        </p:nvSpPr>
        <p:spPr>
          <a:xfrm>
            <a:off x="467640" y="1628640"/>
            <a:ext cx="7775640" cy="1655280"/>
          </a:xfrm>
          <a:prstGeom prst="roundRect">
            <a:avLst>
              <a:gd name="adj" fmla="val 29397"/>
            </a:avLst>
          </a:prstGeom>
          <a:gradFill rotWithShape="0">
            <a:gsLst>
              <a:gs pos="0">
                <a:srgbClr val="DEEFFF"/>
              </a:gs>
              <a:gs pos="100000">
                <a:srgbClr val="95D0FF"/>
              </a:gs>
            </a:gsLst>
            <a:lin ang="18900000"/>
          </a:gradFill>
          <a:ln>
            <a:solidFill>
              <a:srgbClr val="00B0F0"/>
            </a:solidFill>
            <a:round/>
          </a:ln>
          <a:effectLst>
            <a:glow rad="101520">
              <a:srgbClr val="706BE0">
                <a:alpha val="40000"/>
              </a:srgbClr>
            </a:glow>
          </a:effectLst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Подпрограмма «Обеспечение безопасности жизнедеятельности населения на территории Слободо-Туринского сельского поселения – </a:t>
            </a:r>
            <a:r>
              <a:rPr lang="ru-RU" sz="24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2171</a:t>
            </a:r>
            <a:r>
              <a:rPr lang="ru-RU" sz="24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,0 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тыс. руб.</a:t>
            </a:r>
            <a:endParaRPr lang="ru-RU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400" b="0" strike="noStrike" spc="-1" dirty="0">
              <a:latin typeface="Arial"/>
            </a:endParaRPr>
          </a:p>
        </p:txBody>
      </p:sp>
      <p:sp>
        <p:nvSpPr>
          <p:cNvPr id="186" name="Стрелка вниз 3"/>
          <p:cNvSpPr/>
          <p:nvPr/>
        </p:nvSpPr>
        <p:spPr>
          <a:xfrm>
            <a:off x="5868000" y="3465000"/>
            <a:ext cx="1006920" cy="934920"/>
          </a:xfrm>
          <a:prstGeom prst="downArrow">
            <a:avLst>
              <a:gd name="adj1" fmla="val 37402"/>
              <a:gd name="adj2" fmla="val 42441"/>
            </a:avLst>
          </a:prstGeom>
          <a:gradFill rotWithShape="0">
            <a:gsLst>
              <a:gs pos="0">
                <a:srgbClr val="95D0FF"/>
              </a:gs>
              <a:gs pos="100000">
                <a:srgbClr val="BEE0FF"/>
              </a:gs>
            </a:gsLst>
            <a:lin ang="8100000"/>
          </a:gradFill>
          <a:ln>
            <a:solidFill>
              <a:srgbClr val="00B0F0"/>
            </a:solidFill>
            <a:round/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7" name="Скругленный прямоугольник 4"/>
          <p:cNvSpPr/>
          <p:nvPr/>
        </p:nvSpPr>
        <p:spPr>
          <a:xfrm>
            <a:off x="539640" y="4581000"/>
            <a:ext cx="7919640" cy="1655280"/>
          </a:xfrm>
          <a:prstGeom prst="roundRect">
            <a:avLst>
              <a:gd name="adj" fmla="val 18544"/>
            </a:avLst>
          </a:prstGeom>
          <a:gradFill rotWithShape="0">
            <a:gsLst>
              <a:gs pos="0">
                <a:srgbClr val="DEEFFF"/>
              </a:gs>
              <a:gs pos="100000">
                <a:srgbClr val="95D0FF"/>
              </a:gs>
            </a:gsLst>
            <a:lin ang="18900000"/>
          </a:gradFill>
          <a:ln>
            <a:solidFill>
              <a:srgbClr val="00B0F0"/>
            </a:solidFill>
            <a:round/>
          </a:ln>
          <a:effectLst>
            <a:glow rad="101520">
              <a:srgbClr val="706BE0">
                <a:alpha val="40000"/>
              </a:srgbClr>
            </a:glow>
          </a:effectLst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Установка и обслуживание водозаборных колодцев, устройство и обустройство пожарных водоемов, противопожарная пропаганда, опахивание населенных пунктов– </a:t>
            </a:r>
            <a:r>
              <a:rPr lang="ru-RU" sz="24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2171,0</a:t>
            </a:r>
            <a:r>
              <a:rPr lang="ru-RU" sz="24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тыс. руб.</a:t>
            </a:r>
            <a:endParaRPr lang="ru-RU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4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Picture 2" descr="C:\Users\Андрей\Desktop\Бюджет для граждан 2018\37c0643de55b38e267a61f64b49a8571.jpg"/>
          <p:cNvPicPr/>
          <p:nvPr/>
        </p:nvPicPr>
        <p:blipFill>
          <a:blip r:embed="rId2"/>
          <a:stretch/>
        </p:blipFill>
        <p:spPr>
          <a:xfrm>
            <a:off x="0" y="886320"/>
            <a:ext cx="9119160" cy="5948280"/>
          </a:xfrm>
          <a:prstGeom prst="rect">
            <a:avLst/>
          </a:prstGeom>
          <a:ln w="0">
            <a:noFill/>
          </a:ln>
        </p:spPr>
      </p:pic>
      <p:sp>
        <p:nvSpPr>
          <p:cNvPr id="189" name="Скругленный прямоугольник 1"/>
          <p:cNvSpPr/>
          <p:nvPr/>
        </p:nvSpPr>
        <p:spPr>
          <a:xfrm>
            <a:off x="430920" y="30600"/>
            <a:ext cx="8352000" cy="5029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798486"/>
              </a:gs>
              <a:gs pos="100000">
                <a:srgbClr val="ACBCBF"/>
              </a:gs>
            </a:gsLst>
            <a:lin ang="8100000"/>
          </a:gradFill>
          <a:ln>
            <a:solidFill>
              <a:srgbClr val="FFFFFF"/>
            </a:solidFill>
            <a:round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НАЦИОНАЛЬНАЯ ЭКОНОМИКА 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190" name="Прямоугольник 2"/>
          <p:cNvSpPr/>
          <p:nvPr/>
        </p:nvSpPr>
        <p:spPr>
          <a:xfrm>
            <a:off x="251640" y="620640"/>
            <a:ext cx="2087280" cy="21592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Подпрограмма </a:t>
            </a:r>
            <a:r>
              <a:rPr lang="ru-RU" sz="1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«Обеспечение общественной безопасности населения на территории Слободо-Туринского сельского поселения – </a:t>
            </a:r>
            <a:endParaRPr lang="ru-RU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156,0 </a:t>
            </a:r>
            <a:r>
              <a:rPr lang="ru-RU" sz="1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тыс. руб.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191" name="Стрелка вниз 3"/>
          <p:cNvSpPr/>
          <p:nvPr/>
        </p:nvSpPr>
        <p:spPr>
          <a:xfrm>
            <a:off x="899640" y="2853000"/>
            <a:ext cx="646920" cy="71892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2" name="Прямоугольник 4"/>
          <p:cNvSpPr/>
          <p:nvPr/>
        </p:nvSpPr>
        <p:spPr>
          <a:xfrm>
            <a:off x="179640" y="3645000"/>
            <a:ext cx="2159280" cy="21592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Мероприятия в области водохозяйственных отношений – </a:t>
            </a:r>
            <a:endParaRPr lang="ru-RU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156,0 </a:t>
            </a:r>
            <a:r>
              <a:rPr lang="ru-RU" sz="1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тыс. руб.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193" name="Прямоугольник 5"/>
          <p:cNvSpPr/>
          <p:nvPr/>
        </p:nvSpPr>
        <p:spPr>
          <a:xfrm>
            <a:off x="2483640" y="548640"/>
            <a:ext cx="4319280" cy="13669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Подпрограмма</a:t>
            </a:r>
            <a:r>
              <a:rPr lang="ru-RU" sz="1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«Развитие транспорта и дорожного хозяйства Слободо-Туринского сельского поселения– </a:t>
            </a:r>
            <a:endParaRPr lang="ru-RU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2278,0 </a:t>
            </a:r>
            <a:r>
              <a:rPr lang="ru-RU" sz="1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тыс. руб</a:t>
            </a:r>
            <a:r>
              <a:rPr lang="ru-RU" sz="1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194" name="Стрелка вниз 6"/>
          <p:cNvSpPr/>
          <p:nvPr/>
        </p:nvSpPr>
        <p:spPr>
          <a:xfrm>
            <a:off x="3780000" y="1917000"/>
            <a:ext cx="1655280" cy="286920"/>
          </a:xfrm>
          <a:prstGeom prst="downArrow">
            <a:avLst>
              <a:gd name="adj1" fmla="val 45520"/>
              <a:gd name="adj2" fmla="val 47033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5" name="Прямоугольник 7"/>
          <p:cNvSpPr/>
          <p:nvPr/>
        </p:nvSpPr>
        <p:spPr>
          <a:xfrm>
            <a:off x="2483640" y="2205000"/>
            <a:ext cx="4319280" cy="6469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Организация паромной переправы– </a:t>
            </a:r>
            <a:endParaRPr lang="ru-RU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1278,0 </a:t>
            </a:r>
            <a:r>
              <a:rPr lang="ru-RU" sz="1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тыс. руб</a:t>
            </a:r>
            <a:r>
              <a:rPr lang="ru-RU" sz="1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196" name="Прямоугольник 8"/>
          <p:cNvSpPr/>
          <p:nvPr/>
        </p:nvSpPr>
        <p:spPr>
          <a:xfrm>
            <a:off x="2483640" y="2997000"/>
            <a:ext cx="4319280" cy="7909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Транспортное обслуживание населения – </a:t>
            </a:r>
            <a:endParaRPr lang="ru-RU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1" spc="-1" dirty="0" smtClean="0">
                <a:solidFill>
                  <a:srgbClr val="000000"/>
                </a:solidFill>
                <a:latin typeface="Calibri"/>
                <a:ea typeface="DejaVu Sans"/>
              </a:rPr>
              <a:t>10</a:t>
            </a:r>
            <a:r>
              <a:rPr lang="ru-RU" sz="14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00 </a:t>
            </a:r>
            <a:r>
              <a:rPr lang="ru-RU" sz="1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тыс. руб.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197" name="Прямоугольник 9"/>
          <p:cNvSpPr/>
          <p:nvPr/>
        </p:nvSpPr>
        <p:spPr>
          <a:xfrm>
            <a:off x="2483640" y="3861000"/>
            <a:ext cx="4319280" cy="7909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Содержание автодорог общ. пользования местного значения  – 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Calibri"/>
                <a:ea typeface="DejaVu Sans"/>
              </a:rPr>
              <a:t> 6000,0 тыс. руб.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198" name="Прямоугольник 10"/>
          <p:cNvSpPr/>
          <p:nvPr/>
        </p:nvSpPr>
        <p:spPr>
          <a:xfrm>
            <a:off x="2483640" y="4797000"/>
            <a:ext cx="4319280" cy="8629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Капитальный и текущий ремонт автодорог общ. пользования  – 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Calibri"/>
                <a:ea typeface="DejaVu Sans"/>
              </a:rPr>
              <a:t>8308,3 тыс. руб.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199" name="Прямоугольник 12"/>
          <p:cNvSpPr/>
          <p:nvPr/>
        </p:nvSpPr>
        <p:spPr>
          <a:xfrm>
            <a:off x="7020360" y="620640"/>
            <a:ext cx="1762560" cy="27352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Подпрограмма</a:t>
            </a:r>
            <a:r>
              <a:rPr lang="ru-RU" sz="1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«Развитие градостроительной деятельности  – </a:t>
            </a:r>
            <a:endParaRPr lang="ru-RU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1150,0 </a:t>
            </a:r>
            <a:r>
              <a:rPr lang="ru-RU" sz="1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тыс. руб</a:t>
            </a:r>
            <a:r>
              <a:rPr lang="ru-RU" sz="1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200" name="Прямоугольник 1"/>
          <p:cNvSpPr/>
          <p:nvPr/>
        </p:nvSpPr>
        <p:spPr>
          <a:xfrm>
            <a:off x="2483640" y="4797000"/>
            <a:ext cx="4557815" cy="1683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Капитальный и текущий ремонт автодорог общ. пользования  – </a:t>
            </a:r>
            <a:endParaRPr lang="ru-RU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65122,7 </a:t>
            </a:r>
            <a:r>
              <a:rPr lang="ru-RU" sz="1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тыс. руб</a:t>
            </a:r>
            <a:r>
              <a:rPr lang="ru-RU" sz="14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lang="ru-RU" sz="14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Скругленный прямоугольник 1"/>
          <p:cNvSpPr/>
          <p:nvPr/>
        </p:nvSpPr>
        <p:spPr>
          <a:xfrm>
            <a:off x="395640" y="188640"/>
            <a:ext cx="8352000" cy="502920"/>
          </a:xfrm>
          <a:prstGeom prst="roundRect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FFFF"/>
            </a:solidFill>
            <a:round/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ЖИЛИЩНО-КОММУНАЛЬНОЕ ХОЗЯЙСТВО</a:t>
            </a:r>
            <a:endParaRPr lang="ru-RU" sz="2400" b="0" strike="noStrike" spc="-1">
              <a:latin typeface="Arial"/>
            </a:endParaRPr>
          </a:p>
        </p:txBody>
      </p:sp>
      <p:grpSp>
        <p:nvGrpSpPr>
          <p:cNvPr id="202" name="Diagram4"/>
          <p:cNvGrpSpPr/>
          <p:nvPr/>
        </p:nvGrpSpPr>
        <p:grpSpPr>
          <a:xfrm>
            <a:off x="323640" y="836640"/>
            <a:ext cx="8136000" cy="5832360"/>
            <a:chOff x="323640" y="836640"/>
            <a:chExt cx="8136000" cy="5832360"/>
          </a:xfrm>
        </p:grpSpPr>
        <p:sp>
          <p:nvSpPr>
            <p:cNvPr id="203" name="Прямоугольник 202"/>
            <p:cNvSpPr/>
            <p:nvPr/>
          </p:nvSpPr>
          <p:spPr>
            <a:xfrm>
              <a:off x="323640" y="836640"/>
              <a:ext cx="8136000" cy="5831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4" name="Скругленный прямоугольник 203"/>
            <p:cNvSpPr/>
            <p:nvPr/>
          </p:nvSpPr>
          <p:spPr>
            <a:xfrm>
              <a:off x="327600" y="836640"/>
              <a:ext cx="2300040" cy="5832360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tint val="40000"/>
                <a:hueOff val="0"/>
                <a:satOff val="0"/>
                <a:lumOff val="0"/>
                <a:alphaOff val="0"/>
              </a:schemeClr>
            </a:solidFill>
            <a:ln w="12700">
              <a:solidFill>
                <a:srgbClr val="AD84C6">
                  <a:hueOff val="0"/>
                  <a:satOff val="0"/>
                  <a:lumOff val="0"/>
                  <a:alphaOff val="0"/>
                </a:srgbClr>
              </a:solidFill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300000" prstMaterial="plastic"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7240" tIns="114480" rIns="57240" bIns="419724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524"/>
                </a:spcAft>
              </a:pPr>
              <a:r>
                <a:rPr lang="ru-RU" sz="1500" b="0" strike="noStrike" spc="-1" dirty="0">
                  <a:solidFill>
                    <a:srgbClr val="000000"/>
                  </a:solidFill>
                  <a:latin typeface="Arial"/>
                  <a:ea typeface="DejaVu Sans"/>
                </a:rPr>
                <a:t>Подпрограмма «Жилищное хозяйство» – </a:t>
              </a:r>
              <a:endParaRPr lang="ru-RU" sz="1500" b="0" strike="noStrike" spc="-1" dirty="0">
                <a:latin typeface="Arial"/>
              </a:endParaRPr>
            </a:p>
            <a:p>
              <a:pPr algn="ctr">
                <a:lnSpc>
                  <a:spcPct val="90000"/>
                </a:lnSpc>
                <a:spcAft>
                  <a:spcPts val="524"/>
                </a:spcAft>
              </a:pPr>
              <a:r>
                <a:rPr lang="ru-RU" sz="1500" b="1" strike="noStrike" spc="-1" dirty="0" smtClean="0">
                  <a:solidFill>
                    <a:srgbClr val="000000"/>
                  </a:solidFill>
                  <a:latin typeface="Arial"/>
                  <a:ea typeface="DejaVu Sans"/>
                </a:rPr>
                <a:t>53852,3 </a:t>
              </a:r>
              <a:r>
                <a:rPr lang="ru-RU" sz="1500" b="1" strike="noStrike" spc="-1" dirty="0">
                  <a:solidFill>
                    <a:srgbClr val="000000"/>
                  </a:solidFill>
                  <a:latin typeface="Arial"/>
                  <a:ea typeface="DejaVu Sans"/>
                </a:rPr>
                <a:t>тыс. руб</a:t>
              </a:r>
              <a:r>
                <a:rPr lang="ru-RU" sz="1400" b="0" strike="noStrike" spc="-1" dirty="0">
                  <a:solidFill>
                    <a:srgbClr val="000000"/>
                  </a:solidFill>
                  <a:latin typeface="Arial"/>
                  <a:ea typeface="DejaVu Sans"/>
                </a:rPr>
                <a:t>.</a:t>
              </a:r>
              <a:endParaRPr lang="ru-RU" sz="1400" b="0" strike="noStrike" spc="-1" dirty="0">
                <a:latin typeface="Arial"/>
              </a:endParaRPr>
            </a:p>
          </p:txBody>
        </p:sp>
        <p:sp>
          <p:nvSpPr>
            <p:cNvPr id="205" name="Скругленный прямоугольник 204"/>
            <p:cNvSpPr/>
            <p:nvPr/>
          </p:nvSpPr>
          <p:spPr>
            <a:xfrm>
              <a:off x="595080" y="2406600"/>
              <a:ext cx="1839960" cy="1327320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0">
              <a:noFill/>
            </a:ln>
            <a:effectLst>
              <a:outerShdw blurRad="38160" dist="25455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2">
              <a:scrgbClr r="0" g="0" b="0"/>
            </a:effectRef>
            <a:fontRef idx="minor"/>
          </p:style>
          <p:txBody>
            <a:bodyPr lIns="69480" tIns="61920" rIns="30600" bIns="6192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90"/>
                </a:spcAft>
              </a:pPr>
              <a:r>
                <a:rPr lang="ru-RU" sz="1200" b="0" strike="noStrike" spc="-1" dirty="0">
                  <a:solidFill>
                    <a:srgbClr val="000000"/>
                  </a:solidFill>
                  <a:latin typeface="Arial"/>
                  <a:ea typeface="DejaVu Sans"/>
                </a:rPr>
                <a:t>Мероприятия по переселению граждан из жилых домов, признанных непригодными для проживания </a:t>
              </a:r>
              <a:r>
                <a:rPr lang="ru-RU" sz="1400" b="0" strike="noStrike" spc="-1" dirty="0">
                  <a:solidFill>
                    <a:srgbClr val="000000"/>
                  </a:solidFill>
                  <a:latin typeface="Arial"/>
                  <a:ea typeface="DejaVu Sans"/>
                </a:rPr>
                <a:t>– </a:t>
              </a:r>
              <a:r>
                <a:rPr lang="ru-RU" sz="1400" b="0" strike="noStrike" spc="-1" dirty="0" smtClean="0">
                  <a:solidFill>
                    <a:srgbClr val="000000"/>
                  </a:solidFill>
                  <a:latin typeface="Arial"/>
                  <a:ea typeface="DejaVu Sans"/>
                </a:rPr>
                <a:t>1442,0</a:t>
              </a:r>
              <a:r>
                <a:rPr lang="ru-RU" sz="1200" b="1" strike="noStrike" spc="-1" dirty="0" smtClean="0">
                  <a:solidFill>
                    <a:srgbClr val="000000"/>
                  </a:solidFill>
                  <a:latin typeface="Arial"/>
                  <a:ea typeface="DejaVu Sans"/>
                </a:rPr>
                <a:t> </a:t>
              </a:r>
              <a:r>
                <a:rPr lang="ru-RU" sz="1200" b="1" strike="noStrike" spc="-1" dirty="0" err="1">
                  <a:solidFill>
                    <a:srgbClr val="000000"/>
                  </a:solidFill>
                  <a:latin typeface="Arial"/>
                  <a:ea typeface="DejaVu Sans"/>
                </a:rPr>
                <a:t>тыс.руб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Arial"/>
                  <a:ea typeface="DejaVu Sans"/>
                </a:rPr>
                <a:t>.</a:t>
              </a:r>
              <a:endParaRPr lang="ru-RU" sz="1200" b="0" strike="noStrike" spc="-1" dirty="0">
                <a:latin typeface="Arial"/>
              </a:endParaRPr>
            </a:p>
          </p:txBody>
        </p:sp>
        <p:sp>
          <p:nvSpPr>
            <p:cNvPr id="206" name="Скругленный прямоугольник 205"/>
            <p:cNvSpPr/>
            <p:nvPr/>
          </p:nvSpPr>
          <p:spPr>
            <a:xfrm>
              <a:off x="595080" y="3827160"/>
              <a:ext cx="1839960" cy="867960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0">
              <a:noFill/>
            </a:ln>
            <a:effectLst>
              <a:outerShdw blurRad="38160" dist="25455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2">
              <a:scrgbClr r="0" g="0" b="0"/>
            </a:effectRef>
            <a:fontRef idx="minor"/>
          </p:style>
          <p:txBody>
            <a:bodyPr lIns="56160" tIns="48600" rIns="30600" bIns="4824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0" strike="noStrike" spc="-1" dirty="0">
                  <a:solidFill>
                    <a:srgbClr val="000000"/>
                  </a:solidFill>
                  <a:latin typeface="Arial"/>
                  <a:ea typeface="DejaVu Sans"/>
                </a:rPr>
                <a:t>Мероприятия по кап. ремонту общего имущества </a:t>
              </a:r>
              <a:r>
                <a:rPr lang="ru-RU" sz="1200" b="0" strike="noStrike" spc="-1" dirty="0" err="1">
                  <a:solidFill>
                    <a:srgbClr val="000000"/>
                  </a:solidFill>
                  <a:latin typeface="Arial"/>
                  <a:ea typeface="DejaVu Sans"/>
                </a:rPr>
                <a:t>муницип</a:t>
              </a:r>
              <a:r>
                <a:rPr lang="ru-RU" sz="1200" b="0" strike="noStrike" spc="-1" dirty="0">
                  <a:solidFill>
                    <a:srgbClr val="000000"/>
                  </a:solidFill>
                  <a:latin typeface="Arial"/>
                  <a:ea typeface="DejaVu Sans"/>
                </a:rPr>
                <a:t>. жилищного фонда – </a:t>
              </a:r>
              <a:r>
                <a:rPr lang="ru-RU" sz="1200" b="0" strike="noStrike" spc="-1" dirty="0" smtClean="0">
                  <a:solidFill>
                    <a:srgbClr val="000000"/>
                  </a:solidFill>
                  <a:latin typeface="Arial"/>
                  <a:ea typeface="DejaVu Sans"/>
                </a:rPr>
                <a:t>282,0</a:t>
              </a:r>
              <a:r>
                <a:rPr lang="ru-RU" sz="1200" b="1" strike="noStrike" spc="-1" dirty="0" smtClean="0">
                  <a:solidFill>
                    <a:srgbClr val="000000"/>
                  </a:solidFill>
                  <a:latin typeface="Arial"/>
                  <a:ea typeface="DejaVu Sans"/>
                </a:rPr>
                <a:t>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Arial"/>
                  <a:ea typeface="DejaVu Sans"/>
                </a:rPr>
                <a:t>тыс. руб.</a:t>
              </a:r>
              <a:endParaRPr lang="ru-RU" sz="1200" b="0" strike="noStrike" spc="-1" dirty="0">
                <a:latin typeface="Arial"/>
              </a:endParaRPr>
            </a:p>
          </p:txBody>
        </p:sp>
        <p:sp>
          <p:nvSpPr>
            <p:cNvPr id="207" name="Скругленный прямоугольник 206"/>
            <p:cNvSpPr/>
            <p:nvPr/>
          </p:nvSpPr>
          <p:spPr>
            <a:xfrm>
              <a:off x="583200" y="4799160"/>
              <a:ext cx="1839960" cy="632160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0">
              <a:noFill/>
            </a:ln>
            <a:effectLst>
              <a:outerShdw blurRad="38160" dist="25455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2">
              <a:scrgbClr r="0" g="0" b="0"/>
            </a:effectRef>
            <a:fontRef idx="minor"/>
          </p:style>
          <p:txBody>
            <a:bodyPr lIns="48960" tIns="41400" rIns="30600" bIns="4176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Мероприятия по сносу ветхого жилья – 550,0</a:t>
              </a:r>
              <a:r>
                <a:rPr lang="ru-RU" sz="1200" b="1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 тыс. руб</a:t>
              </a:r>
              <a:r>
                <a:rPr lang="ru-RU" sz="12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.</a:t>
              </a:r>
              <a:endParaRPr lang="ru-RU" sz="1200" b="0" strike="noStrike" spc="-1">
                <a:latin typeface="Arial"/>
              </a:endParaRPr>
            </a:p>
          </p:txBody>
        </p:sp>
        <p:sp>
          <p:nvSpPr>
            <p:cNvPr id="208" name="Скругленный прямоугольник 207"/>
            <p:cNvSpPr/>
            <p:nvPr/>
          </p:nvSpPr>
          <p:spPr>
            <a:xfrm>
              <a:off x="583200" y="5590440"/>
              <a:ext cx="1839960" cy="872280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0">
              <a:noFill/>
            </a:ln>
            <a:effectLst>
              <a:outerShdw blurRad="38160" dist="25455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2">
              <a:scrgbClr r="0" g="0" b="0"/>
            </a:effectRef>
            <a:fontRef idx="minor"/>
          </p:style>
          <p:txBody>
            <a:bodyPr lIns="56160" tIns="48600" rIns="30600" bIns="4860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0" strike="noStrike" spc="-1" dirty="0">
                  <a:solidFill>
                    <a:srgbClr val="000000"/>
                  </a:solidFill>
                  <a:latin typeface="Arial"/>
                  <a:ea typeface="DejaVu Sans"/>
                </a:rPr>
                <a:t>Обязательные платежи на проведение капитального ремонта – </a:t>
              </a:r>
              <a:r>
                <a:rPr lang="ru-RU" sz="1200" b="0" strike="noStrike" spc="-1" dirty="0" smtClean="0">
                  <a:solidFill>
                    <a:srgbClr val="000000"/>
                  </a:solidFill>
                  <a:latin typeface="Arial"/>
                  <a:ea typeface="DejaVu Sans"/>
                </a:rPr>
                <a:t>3000000,0</a:t>
              </a:r>
              <a:r>
                <a:rPr lang="ru-RU" sz="1200" b="1" strike="noStrike" spc="-1" dirty="0" smtClean="0">
                  <a:solidFill>
                    <a:srgbClr val="000000"/>
                  </a:solidFill>
                  <a:latin typeface="Arial"/>
                  <a:ea typeface="DejaVu Sans"/>
                </a:rPr>
                <a:t> </a:t>
              </a:r>
              <a:r>
                <a:rPr lang="ru-RU" sz="1200" b="0" strike="noStrike" spc="-1" dirty="0">
                  <a:solidFill>
                    <a:srgbClr val="000000"/>
                  </a:solidFill>
                  <a:latin typeface="Arial"/>
                  <a:ea typeface="DejaVu Sans"/>
                </a:rPr>
                <a:t>тыс. руб.</a:t>
              </a:r>
              <a:endParaRPr lang="ru-RU" sz="1200" b="0" strike="noStrike" spc="-1" dirty="0">
                <a:latin typeface="Arial"/>
              </a:endParaRPr>
            </a:p>
          </p:txBody>
        </p:sp>
        <p:sp>
          <p:nvSpPr>
            <p:cNvPr id="209" name="Скругленный прямоугольник 208"/>
            <p:cNvSpPr/>
            <p:nvPr/>
          </p:nvSpPr>
          <p:spPr>
            <a:xfrm>
              <a:off x="2844000" y="836640"/>
              <a:ext cx="3182760" cy="5832360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tint val="40000"/>
                <a:hueOff val="0"/>
                <a:satOff val="0"/>
                <a:lumOff val="0"/>
                <a:alphaOff val="0"/>
              </a:schemeClr>
            </a:solidFill>
            <a:ln w="12700">
              <a:solidFill>
                <a:srgbClr val="AD84C6">
                  <a:hueOff val="0"/>
                  <a:satOff val="0"/>
                  <a:lumOff val="0"/>
                  <a:alphaOff val="0"/>
                </a:srgbClr>
              </a:solidFill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300000" prstMaterial="plastic"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7240" tIns="114480" rIns="57240" bIns="419724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524"/>
                </a:spcAft>
              </a:pPr>
              <a:r>
                <a:rPr lang="ru-RU" sz="1500" b="0" strike="noStrike" spc="-1" dirty="0">
                  <a:solidFill>
                    <a:srgbClr val="000000"/>
                  </a:solidFill>
                  <a:latin typeface="Arial"/>
                  <a:ea typeface="DejaVu Sans"/>
                </a:rPr>
                <a:t>Подпрограмма «Развитие и модернизация коммунальной инфраструктуры Слободо-Туринского сельского поселения» – </a:t>
              </a:r>
              <a:r>
                <a:rPr lang="ru-RU" sz="1500" b="0" strike="noStrike" spc="-1" dirty="0" smtClean="0">
                  <a:solidFill>
                    <a:srgbClr val="000000"/>
                  </a:solidFill>
                  <a:latin typeface="Arial"/>
                  <a:ea typeface="DejaVu Sans"/>
                </a:rPr>
                <a:t>5360,0</a:t>
              </a:r>
              <a:r>
                <a:rPr lang="ru-RU" sz="1500" b="1" strike="noStrike" spc="-1" dirty="0" smtClean="0">
                  <a:solidFill>
                    <a:srgbClr val="000000"/>
                  </a:solidFill>
                  <a:latin typeface="Arial"/>
                  <a:ea typeface="DejaVu Sans"/>
                </a:rPr>
                <a:t> </a:t>
              </a:r>
              <a:r>
                <a:rPr lang="ru-RU" sz="1500" b="1" strike="noStrike" spc="-1" dirty="0">
                  <a:solidFill>
                    <a:srgbClr val="000000"/>
                  </a:solidFill>
                  <a:latin typeface="Arial"/>
                  <a:ea typeface="DejaVu Sans"/>
                </a:rPr>
                <a:t>тыс. </a:t>
              </a:r>
              <a:r>
                <a:rPr lang="ru-RU" sz="1500" b="1" strike="noStrike" spc="-1" dirty="0" err="1">
                  <a:solidFill>
                    <a:srgbClr val="000000"/>
                  </a:solidFill>
                  <a:latin typeface="Arial"/>
                  <a:ea typeface="DejaVu Sans"/>
                </a:rPr>
                <a:t>руб</a:t>
              </a:r>
              <a:endParaRPr lang="ru-RU" sz="1500" b="0" strike="noStrike" spc="-1" dirty="0">
                <a:latin typeface="Arial"/>
              </a:endParaRPr>
            </a:p>
            <a:p>
              <a:pPr algn="ctr">
                <a:lnSpc>
                  <a:spcPct val="90000"/>
                </a:lnSpc>
                <a:spcAft>
                  <a:spcPts val="524"/>
                </a:spcAft>
              </a:pPr>
              <a:endParaRPr lang="ru-RU" sz="1500" b="0" strike="noStrike" spc="-1" dirty="0">
                <a:latin typeface="Arial"/>
              </a:endParaRPr>
            </a:p>
          </p:txBody>
        </p:sp>
        <p:sp>
          <p:nvSpPr>
            <p:cNvPr id="210" name="Скругленный прямоугольник 209"/>
            <p:cNvSpPr/>
            <p:nvPr/>
          </p:nvSpPr>
          <p:spPr>
            <a:xfrm>
              <a:off x="3129480" y="2272320"/>
              <a:ext cx="2885040" cy="2575800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0">
              <a:noFill/>
            </a:ln>
            <a:effectLst>
              <a:outerShdw blurRad="38160" dist="25455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2">
              <a:scrgbClr r="0" g="0" b="0"/>
            </a:effectRef>
            <a:fontRef idx="minor"/>
          </p:style>
          <p:txBody>
            <a:bodyPr lIns="106200" tIns="98640" rIns="30600" bIns="9828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0" strike="noStrike" spc="-1" dirty="0">
                  <a:solidFill>
                    <a:srgbClr val="000000"/>
                  </a:solidFill>
                  <a:latin typeface="Arial"/>
                  <a:ea typeface="DejaVu Sans"/>
                </a:rPr>
                <a:t>Мероприятия по модернизации и повышению </a:t>
              </a:r>
              <a:r>
                <a:rPr lang="ru-RU" sz="1200" b="0" strike="noStrike" spc="-1" dirty="0" err="1">
                  <a:solidFill>
                    <a:srgbClr val="000000"/>
                  </a:solidFill>
                  <a:latin typeface="Arial"/>
                  <a:ea typeface="DejaVu Sans"/>
                </a:rPr>
                <a:t>энергоэффективности</a:t>
              </a:r>
              <a:r>
                <a:rPr lang="ru-RU" sz="1200" b="0" strike="noStrike" spc="-1" dirty="0">
                  <a:solidFill>
                    <a:srgbClr val="000000"/>
                  </a:solidFill>
                  <a:latin typeface="Arial"/>
                  <a:ea typeface="DejaVu Sans"/>
                </a:rPr>
                <a:t>  коммунальных услуг – 7970,0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Arial"/>
                  <a:ea typeface="DejaVu Sans"/>
                </a:rPr>
                <a:t> тыс. руб.:</a:t>
              </a:r>
              <a:endParaRPr lang="ru-RU" sz="1200" b="0" strike="noStrike" spc="-1" dirty="0">
                <a:latin typeface="Arial"/>
              </a:endParaRPr>
            </a:p>
            <a:p>
              <a:pPr>
                <a:lnSpc>
                  <a:spcPct val="90000"/>
                </a:lnSpc>
                <a:spcAft>
                  <a:spcPts val="349"/>
                </a:spcAft>
              </a:pPr>
              <a:r>
                <a:rPr lang="ru-RU" sz="1000" b="0" strike="noStrike" spc="-1" dirty="0">
                  <a:solidFill>
                    <a:srgbClr val="000000"/>
                  </a:solidFill>
                  <a:latin typeface="Arial"/>
                  <a:ea typeface="DejaVu Sans"/>
                </a:rPr>
                <a:t>- Модернизация и повышение </a:t>
              </a:r>
              <a:r>
                <a:rPr lang="ru-RU" sz="1000" b="0" strike="noStrike" spc="-1" dirty="0" err="1">
                  <a:solidFill>
                    <a:srgbClr val="000000"/>
                  </a:solidFill>
                  <a:latin typeface="Arial"/>
                  <a:ea typeface="DejaVu Sans"/>
                </a:rPr>
                <a:t>энергоэффективности</a:t>
              </a:r>
              <a:r>
                <a:rPr lang="ru-RU" sz="1000" b="0" strike="noStrike" spc="-1" dirty="0">
                  <a:solidFill>
                    <a:srgbClr val="000000"/>
                  </a:solidFill>
                  <a:latin typeface="Arial"/>
                  <a:ea typeface="DejaVu Sans"/>
                </a:rPr>
                <a:t> коммунальных систем – </a:t>
              </a:r>
              <a:r>
                <a:rPr lang="ru-RU" sz="1000" b="0" strike="noStrike" spc="-1" dirty="0" smtClean="0">
                  <a:solidFill>
                    <a:srgbClr val="000000"/>
                  </a:solidFill>
                  <a:latin typeface="Arial"/>
                  <a:ea typeface="DejaVu Sans"/>
                </a:rPr>
                <a:t>4900,0 </a:t>
              </a:r>
              <a:endParaRPr lang="ru-RU" sz="1000" b="0" strike="noStrike" spc="-1" dirty="0">
                <a:latin typeface="Arial"/>
              </a:endParaRPr>
            </a:p>
            <a:p>
              <a:pPr>
                <a:lnSpc>
                  <a:spcPct val="90000"/>
                </a:lnSpc>
                <a:spcAft>
                  <a:spcPts val="349"/>
                </a:spcAft>
              </a:pPr>
              <a:endParaRPr lang="ru-RU" sz="1000" b="0" strike="noStrike" spc="-1" dirty="0">
                <a:latin typeface="Arial"/>
              </a:endParaRPr>
            </a:p>
          </p:txBody>
        </p:sp>
        <p:sp>
          <p:nvSpPr>
            <p:cNvPr id="211" name="Скругленный прямоугольник 210"/>
            <p:cNvSpPr/>
            <p:nvPr/>
          </p:nvSpPr>
          <p:spPr>
            <a:xfrm>
              <a:off x="3204000" y="5097240"/>
              <a:ext cx="2612520" cy="871560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0">
              <a:noFill/>
            </a:ln>
            <a:effectLst>
              <a:outerShdw blurRad="38160" dist="25455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2">
              <a:scrgbClr r="0" g="0" b="0"/>
            </a:effectRef>
            <a:fontRef idx="minor"/>
          </p:style>
          <p:txBody>
            <a:bodyPr lIns="56160" tIns="48600" rIns="30600" bIns="4860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0" strike="noStrike" spc="-1" dirty="0">
                  <a:solidFill>
                    <a:srgbClr val="000000"/>
                  </a:solidFill>
                  <a:latin typeface="Arial"/>
                  <a:ea typeface="DejaVu Sans"/>
                </a:rPr>
                <a:t>Энергоснабжение и повышение энергетической эффективности  – </a:t>
              </a:r>
              <a:r>
                <a:rPr lang="ru-RU" sz="1200" b="0" strike="noStrike" spc="-1" dirty="0" smtClean="0">
                  <a:solidFill>
                    <a:srgbClr val="000000"/>
                  </a:solidFill>
                  <a:latin typeface="Arial"/>
                  <a:ea typeface="DejaVu Sans"/>
                </a:rPr>
                <a:t>460</a:t>
              </a:r>
              <a:r>
                <a:rPr lang="ru-RU" sz="1200" b="1" strike="noStrike" spc="-1" dirty="0" smtClean="0">
                  <a:solidFill>
                    <a:srgbClr val="000000"/>
                  </a:solidFill>
                  <a:latin typeface="Arial"/>
                  <a:ea typeface="DejaVu Sans"/>
                </a:rPr>
                <a:t>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Arial"/>
                  <a:ea typeface="DejaVu Sans"/>
                </a:rPr>
                <a:t>тыс. руб</a:t>
              </a:r>
              <a:r>
                <a:rPr lang="ru-RU" sz="1200" b="0" strike="noStrike" spc="-1" dirty="0">
                  <a:solidFill>
                    <a:srgbClr val="000000"/>
                  </a:solidFill>
                  <a:latin typeface="Arial"/>
                  <a:ea typeface="DejaVu Sans"/>
                </a:rPr>
                <a:t>.</a:t>
              </a:r>
              <a:endParaRPr lang="ru-RU" sz="1200" b="0" strike="noStrike" spc="-1" dirty="0">
                <a:latin typeface="Arial"/>
              </a:endParaRPr>
            </a:p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endParaRPr lang="ru-RU" sz="1200" b="0" strike="noStrike" spc="-1" dirty="0">
                <a:latin typeface="Arial"/>
              </a:endParaRPr>
            </a:p>
          </p:txBody>
        </p:sp>
        <p:sp>
          <p:nvSpPr>
            <p:cNvPr id="212" name="Скругленный прямоугольник 211"/>
            <p:cNvSpPr/>
            <p:nvPr/>
          </p:nvSpPr>
          <p:spPr>
            <a:xfrm>
              <a:off x="6156360" y="836640"/>
              <a:ext cx="2300040" cy="5832360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tint val="40000"/>
                <a:hueOff val="0"/>
                <a:satOff val="0"/>
                <a:lumOff val="0"/>
                <a:alphaOff val="0"/>
              </a:schemeClr>
            </a:solidFill>
            <a:ln w="12700">
              <a:solidFill>
                <a:srgbClr val="AD84C6">
                  <a:hueOff val="0"/>
                  <a:satOff val="0"/>
                  <a:lumOff val="0"/>
                  <a:alphaOff val="0"/>
                </a:srgbClr>
              </a:solidFill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300000" prstMaterial="plastic"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7240" tIns="114480" rIns="57240" bIns="419724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524"/>
                </a:spcAft>
              </a:pPr>
              <a:r>
                <a:rPr lang="ru-RU" sz="1500" b="0" strike="noStrike" spc="-1" dirty="0">
                  <a:solidFill>
                    <a:srgbClr val="000000"/>
                  </a:solidFill>
                  <a:latin typeface="Arial"/>
                  <a:ea typeface="DejaVu Sans"/>
                </a:rPr>
                <a:t>Подпрограмма «Благоустройство населенных пунктов Слободо-Туринского сельского поселения –       </a:t>
              </a:r>
              <a:r>
                <a:rPr lang="ru-RU" sz="1500" b="0" strike="noStrike" spc="-1" dirty="0" smtClean="0">
                  <a:solidFill>
                    <a:srgbClr val="000000"/>
                  </a:solidFill>
                  <a:latin typeface="Arial"/>
                  <a:ea typeface="DejaVu Sans"/>
                </a:rPr>
                <a:t>42380,3</a:t>
              </a:r>
              <a:r>
                <a:rPr lang="ru-RU" sz="1500" b="1" strike="noStrike" spc="-1" dirty="0" smtClean="0">
                  <a:solidFill>
                    <a:srgbClr val="000000"/>
                  </a:solidFill>
                  <a:latin typeface="Arial"/>
                  <a:ea typeface="DejaVu Sans"/>
                </a:rPr>
                <a:t> </a:t>
              </a:r>
              <a:r>
                <a:rPr lang="ru-RU" sz="1500" b="1" strike="noStrike" spc="-1" dirty="0">
                  <a:solidFill>
                    <a:srgbClr val="000000"/>
                  </a:solidFill>
                  <a:latin typeface="Arial"/>
                  <a:ea typeface="DejaVu Sans"/>
                </a:rPr>
                <a:t>тыс. руб.</a:t>
              </a:r>
              <a:endParaRPr lang="ru-RU" sz="1500" b="0" strike="noStrike" spc="-1" dirty="0">
                <a:latin typeface="Arial"/>
              </a:endParaRPr>
            </a:p>
          </p:txBody>
        </p:sp>
        <p:sp>
          <p:nvSpPr>
            <p:cNvPr id="213" name="Скругленный прямоугольник 212"/>
            <p:cNvSpPr/>
            <p:nvPr/>
          </p:nvSpPr>
          <p:spPr>
            <a:xfrm>
              <a:off x="6372360" y="2351880"/>
              <a:ext cx="1839960" cy="1145520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0">
              <a:noFill/>
            </a:ln>
            <a:effectLst>
              <a:outerShdw blurRad="38160" dist="25455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2">
              <a:scrgbClr r="0" g="0" b="0"/>
            </a:effectRef>
            <a:fontRef idx="minor"/>
          </p:style>
          <p:txBody>
            <a:bodyPr lIns="64080" tIns="56520" rIns="30600" bIns="5652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0" strike="noStrike" spc="-1" dirty="0">
                  <a:solidFill>
                    <a:srgbClr val="000000"/>
                  </a:solidFill>
                  <a:latin typeface="Arial"/>
                  <a:ea typeface="DejaVu Sans"/>
                </a:rPr>
                <a:t>Благоустройство населенных пунктов – </a:t>
              </a:r>
              <a:endParaRPr lang="ru-RU" sz="1200" b="0" strike="noStrike" spc="-1" dirty="0">
                <a:latin typeface="Arial"/>
              </a:endParaRPr>
            </a:p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0" strike="noStrike" spc="-1" dirty="0">
                  <a:solidFill>
                    <a:srgbClr val="000000"/>
                  </a:solidFill>
                  <a:latin typeface="Arial"/>
                  <a:ea typeface="DejaVu Sans"/>
                </a:rPr>
                <a:t>   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Arial"/>
                  <a:ea typeface="DejaVu Sans"/>
                </a:rPr>
                <a:t> </a:t>
              </a:r>
              <a:r>
                <a:rPr lang="ru-RU" sz="1200" b="1" strike="noStrike" spc="-1" dirty="0" smtClean="0">
                  <a:solidFill>
                    <a:srgbClr val="000000"/>
                  </a:solidFill>
                  <a:latin typeface="Arial"/>
                  <a:ea typeface="DejaVu Sans"/>
                </a:rPr>
                <a:t>10677,2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Arial"/>
                  <a:ea typeface="DejaVu Sans"/>
                </a:rPr>
                <a:t>тыс. руб</a:t>
              </a:r>
              <a:r>
                <a:rPr lang="ru-RU" sz="1200" b="0" strike="noStrike" spc="-1" dirty="0">
                  <a:solidFill>
                    <a:srgbClr val="000000"/>
                  </a:solidFill>
                  <a:latin typeface="Arial"/>
                  <a:ea typeface="DejaVu Sans"/>
                </a:rPr>
                <a:t>.</a:t>
              </a:r>
              <a:endParaRPr lang="ru-RU" sz="1200" b="0" strike="noStrike" spc="-1" dirty="0">
                <a:latin typeface="Arial"/>
              </a:endParaRPr>
            </a:p>
          </p:txBody>
        </p:sp>
        <p:sp>
          <p:nvSpPr>
            <p:cNvPr id="214" name="Скругленный прямоугольник 213"/>
            <p:cNvSpPr/>
            <p:nvPr/>
          </p:nvSpPr>
          <p:spPr>
            <a:xfrm>
              <a:off x="6444208" y="3883320"/>
              <a:ext cx="1839960" cy="1145520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0">
              <a:noFill/>
            </a:ln>
            <a:effectLst>
              <a:outerShdw blurRad="38160" dist="25455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2">
              <a:scrgbClr r="0" g="0" b="0"/>
            </a:effectRef>
            <a:fontRef idx="minor"/>
          </p:style>
          <p:txBody>
            <a:bodyPr lIns="64080" tIns="56520" rIns="30600" bIns="5652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0" strike="noStrike" spc="-1" dirty="0">
                  <a:solidFill>
                    <a:srgbClr val="000000"/>
                  </a:solidFill>
                  <a:latin typeface="Arial"/>
                  <a:ea typeface="DejaVu Sans"/>
                </a:rPr>
                <a:t>Организация уличного освещения – </a:t>
              </a:r>
              <a:r>
                <a:rPr lang="ru-RU" sz="1200" b="0" strike="noStrike" spc="-1" dirty="0" smtClean="0">
                  <a:solidFill>
                    <a:srgbClr val="000000"/>
                  </a:solidFill>
                  <a:latin typeface="Arial"/>
                  <a:ea typeface="DejaVu Sans"/>
                </a:rPr>
                <a:t>6400,0</a:t>
              </a:r>
              <a:r>
                <a:rPr lang="ru-RU" sz="1200" b="1" strike="noStrike" spc="-1" dirty="0" smtClean="0">
                  <a:solidFill>
                    <a:srgbClr val="000000"/>
                  </a:solidFill>
                  <a:latin typeface="Arial"/>
                  <a:ea typeface="DejaVu Sans"/>
                </a:rPr>
                <a:t>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Arial"/>
                  <a:ea typeface="DejaVu Sans"/>
                </a:rPr>
                <a:t>тыс. руб</a:t>
              </a:r>
              <a:r>
                <a:rPr lang="ru-RU" sz="1200" b="0" strike="noStrike" spc="-1" dirty="0">
                  <a:solidFill>
                    <a:srgbClr val="000000"/>
                  </a:solidFill>
                  <a:latin typeface="Arial"/>
                  <a:ea typeface="DejaVu Sans"/>
                </a:rPr>
                <a:t>.</a:t>
              </a:r>
              <a:endParaRPr lang="ru-RU" sz="1200" b="0" strike="noStrike" spc="-1" dirty="0">
                <a:latin typeface="Arial"/>
              </a:endParaRPr>
            </a:p>
          </p:txBody>
        </p:sp>
        <p:sp>
          <p:nvSpPr>
            <p:cNvPr id="215" name="Скругленный прямоугольник 214"/>
            <p:cNvSpPr/>
            <p:nvPr/>
          </p:nvSpPr>
          <p:spPr>
            <a:xfrm>
              <a:off x="6340680" y="5415120"/>
              <a:ext cx="1879560" cy="1145520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0">
              <a:noFill/>
            </a:ln>
            <a:effectLst>
              <a:outerShdw blurRad="38160" dist="25455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2">
              <a:scrgbClr r="0" g="0" b="0"/>
            </a:effectRef>
            <a:fontRef idx="minor"/>
          </p:style>
          <p:txBody>
            <a:bodyPr lIns="64080" tIns="56520" rIns="30600" bIns="5652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0" strike="noStrike" spc="-1" dirty="0">
                  <a:solidFill>
                    <a:srgbClr val="000000"/>
                  </a:solidFill>
                  <a:latin typeface="Arial"/>
                  <a:ea typeface="DejaVu Sans"/>
                </a:rPr>
                <a:t>Содержание МКУ «Управление благоустройства </a:t>
              </a:r>
              <a:r>
                <a:rPr lang="ru-RU" sz="1200" b="0" strike="noStrike" spc="-1" dirty="0" err="1">
                  <a:solidFill>
                    <a:srgbClr val="000000"/>
                  </a:solidFill>
                  <a:latin typeface="Arial"/>
                  <a:ea typeface="DejaVu Sans"/>
                </a:rPr>
                <a:t>Сл</a:t>
              </a:r>
              <a:r>
                <a:rPr lang="ru-RU" sz="1200" b="0" strike="noStrike" spc="-1" dirty="0">
                  <a:solidFill>
                    <a:srgbClr val="000000"/>
                  </a:solidFill>
                  <a:latin typeface="Arial"/>
                  <a:ea typeface="DejaVu Sans"/>
                </a:rPr>
                <a:t>-Тур </a:t>
              </a:r>
              <a:r>
                <a:rPr lang="ru-RU" sz="1200" b="0" strike="noStrike" spc="-1" dirty="0" err="1">
                  <a:solidFill>
                    <a:srgbClr val="000000"/>
                  </a:solidFill>
                  <a:latin typeface="Arial"/>
                  <a:ea typeface="DejaVu Sans"/>
                </a:rPr>
                <a:t>сп</a:t>
              </a:r>
              <a:r>
                <a:rPr lang="ru-RU" sz="1200" b="0" strike="noStrike" spc="-1" dirty="0">
                  <a:solidFill>
                    <a:srgbClr val="000000"/>
                  </a:solidFill>
                  <a:latin typeface="Arial"/>
                  <a:ea typeface="DejaVu Sans"/>
                </a:rPr>
                <a:t>» – </a:t>
              </a:r>
              <a:r>
                <a:rPr lang="ru-RU" sz="1200" b="0" strike="noStrike" spc="-1" dirty="0" smtClean="0">
                  <a:solidFill>
                    <a:srgbClr val="000000"/>
                  </a:solidFill>
                  <a:latin typeface="Arial"/>
                  <a:ea typeface="DejaVu Sans"/>
                </a:rPr>
                <a:t>5326,0</a:t>
              </a:r>
              <a:endParaRPr lang="ru-RU" sz="1200" b="0" strike="noStrike" spc="-1" dirty="0">
                <a:latin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Скругленный прямоугольник 1"/>
          <p:cNvSpPr/>
          <p:nvPr/>
        </p:nvSpPr>
        <p:spPr>
          <a:xfrm>
            <a:off x="395640" y="188640"/>
            <a:ext cx="8352000" cy="79092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FFFF"/>
            </a:solidFill>
            <a:round/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ОБРАЗОВАНИЕ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217" name="Скругленный прямоугольник 2"/>
          <p:cNvSpPr/>
          <p:nvPr/>
        </p:nvSpPr>
        <p:spPr>
          <a:xfrm>
            <a:off x="1583640" y="1340640"/>
            <a:ext cx="5975640" cy="1150920"/>
          </a:xfrm>
          <a:prstGeom prst="roundRect">
            <a:avLst>
              <a:gd name="adj" fmla="val 27324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FFFF"/>
            </a:solidFill>
            <a:round/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0" strike="noStrike" spc="-1" dirty="0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Подпрограмма «Молодежная политика» - </a:t>
            </a:r>
            <a:r>
              <a:rPr lang="ru-RU" sz="2400" b="0" strike="noStrike" spc="-1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103,0</a:t>
            </a:r>
            <a:r>
              <a:rPr lang="ru-RU" sz="2400" b="1" strike="noStrike" spc="-1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тыс. руб</a:t>
            </a:r>
            <a:r>
              <a:rPr lang="ru-RU" sz="2400" b="0" strike="noStrike" spc="-1" dirty="0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.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218" name="Стрелка вниз 3"/>
          <p:cNvSpPr/>
          <p:nvPr/>
        </p:nvSpPr>
        <p:spPr>
          <a:xfrm>
            <a:off x="4140000" y="2853000"/>
            <a:ext cx="1006920" cy="86292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2">
              <a:lumMod val="90000"/>
            </a:schemeClr>
          </a:solidFill>
          <a:ln>
            <a:solidFill>
              <a:srgbClr val="A89FA8"/>
            </a:solidFill>
            <a:round/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9" name="Скругленный прямоугольник 4"/>
          <p:cNvSpPr/>
          <p:nvPr/>
        </p:nvSpPr>
        <p:spPr>
          <a:xfrm>
            <a:off x="1583640" y="4077000"/>
            <a:ext cx="5975640" cy="1150920"/>
          </a:xfrm>
          <a:prstGeom prst="roundRect">
            <a:avLst>
              <a:gd name="adj" fmla="val 27324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FFFF"/>
            </a:solidFill>
            <a:round/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0" strike="noStrike" spc="-1" dirty="0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Летний трудовой лагерь -</a:t>
            </a:r>
            <a:endParaRPr lang="ru-RU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1" strike="noStrike" spc="-1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103,0 </a:t>
            </a:r>
            <a:r>
              <a:rPr lang="ru-RU" sz="2400" b="1" strike="noStrike" spc="-1" dirty="0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тыс. руб</a:t>
            </a:r>
            <a:r>
              <a:rPr lang="ru-RU" sz="2400" b="0" strike="noStrike" spc="-1" dirty="0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.</a:t>
            </a:r>
            <a:endParaRPr lang="ru-RU" sz="24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Скругленный прямоугольник 1"/>
          <p:cNvSpPr/>
          <p:nvPr/>
        </p:nvSpPr>
        <p:spPr>
          <a:xfrm>
            <a:off x="395640" y="188640"/>
            <a:ext cx="8352000" cy="502920"/>
          </a:xfrm>
          <a:prstGeom prst="roundRect">
            <a:avLst>
              <a:gd name="adj" fmla="val 50000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FFFF"/>
            </a:solidFill>
            <a:round/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СОЦИАЛЬНАЯ ПОЛИТИКА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221" name="Скругленный прямоугольник 3"/>
          <p:cNvSpPr/>
          <p:nvPr/>
        </p:nvSpPr>
        <p:spPr>
          <a:xfrm>
            <a:off x="971640" y="1157400"/>
            <a:ext cx="7199640" cy="1510920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DEF3E3"/>
              </a:gs>
              <a:gs pos="100000">
                <a:srgbClr val="BDC7D7"/>
              </a:gs>
            </a:gsLst>
            <a:lin ang="2700000"/>
          </a:gradFill>
          <a:ln>
            <a:solidFill>
              <a:srgbClr val="FFFFFF"/>
            </a:solidFill>
            <a:round/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0" strike="noStrike" spc="-1" dirty="0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Подпрограмма </a:t>
            </a:r>
            <a:endParaRPr lang="ru-RU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0" strike="noStrike" spc="-1" dirty="0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«Осуществление мероприятий социальной политики Слободо-Туринского сельского поселения» – </a:t>
            </a:r>
            <a:r>
              <a:rPr lang="ru-RU" sz="2400" b="0" strike="noStrike" spc="-1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30,0</a:t>
            </a:r>
            <a:r>
              <a:rPr lang="ru-RU" sz="2400" b="1" strike="noStrike" spc="-1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тыс. руб. 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222" name="Стрелка вниз 4"/>
          <p:cNvSpPr/>
          <p:nvPr/>
        </p:nvSpPr>
        <p:spPr>
          <a:xfrm rot="1962600">
            <a:off x="2189160" y="2845800"/>
            <a:ext cx="718920" cy="718920"/>
          </a:xfrm>
          <a:prstGeom prst="down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BDF297"/>
              </a:gs>
              <a:gs pos="100000">
                <a:srgbClr val="D5F5C0"/>
              </a:gs>
            </a:gsLst>
            <a:lin ang="15462000"/>
          </a:gradFill>
          <a:ln>
            <a:solidFill>
              <a:srgbClr val="92D050"/>
            </a:solidFill>
            <a:round/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3" name="Стрелка вниз 5"/>
          <p:cNvSpPr/>
          <p:nvPr/>
        </p:nvSpPr>
        <p:spPr>
          <a:xfrm rot="19619400">
            <a:off x="6365520" y="2807640"/>
            <a:ext cx="718920" cy="718920"/>
          </a:xfrm>
          <a:prstGeom prst="down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BDF297"/>
              </a:gs>
              <a:gs pos="100000">
                <a:srgbClr val="D5F5C0"/>
              </a:gs>
            </a:gsLst>
            <a:lin ang="11514000"/>
          </a:gradFill>
          <a:ln>
            <a:solidFill>
              <a:srgbClr val="92D050"/>
            </a:solidFill>
            <a:round/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4" name="Прямоугольник 6"/>
          <p:cNvSpPr/>
          <p:nvPr/>
        </p:nvSpPr>
        <p:spPr>
          <a:xfrm>
            <a:off x="755640" y="3861000"/>
            <a:ext cx="3599280" cy="2303280"/>
          </a:xfrm>
          <a:prstGeom prst="rect">
            <a:avLst/>
          </a:prstGeom>
          <a:gradFill rotWithShape="0">
            <a:gsLst>
              <a:gs pos="0">
                <a:srgbClr val="BDC7D7"/>
              </a:gs>
              <a:gs pos="100000">
                <a:srgbClr val="D5F5C0"/>
              </a:gs>
            </a:gsLst>
            <a:lin ang="8100000"/>
          </a:gradFill>
          <a:ln>
            <a:solidFill>
              <a:srgbClr val="3A5B63"/>
            </a:solidFill>
            <a:round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 dirty="0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Выплата ежегодного вознаграждения почетным гражданам Слободо-Туринского сельского поселения – </a:t>
            </a:r>
            <a:endParaRPr lang="ru-RU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6,0 </a:t>
            </a:r>
            <a:r>
              <a:rPr lang="ru-RU" sz="1800" b="1" strike="noStrike" spc="-1" dirty="0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тыс. руб</a:t>
            </a:r>
            <a:r>
              <a:rPr lang="ru-RU" sz="1800" b="0" strike="noStrike" spc="-1" dirty="0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.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225" name="Прямоугольник 7"/>
          <p:cNvSpPr/>
          <p:nvPr/>
        </p:nvSpPr>
        <p:spPr>
          <a:xfrm>
            <a:off x="5364000" y="3861000"/>
            <a:ext cx="3383280" cy="2303280"/>
          </a:xfrm>
          <a:prstGeom prst="rect">
            <a:avLst/>
          </a:prstGeom>
          <a:gradFill rotWithShape="0">
            <a:gsLst>
              <a:gs pos="0">
                <a:srgbClr val="BDC7D7"/>
              </a:gs>
              <a:gs pos="100000">
                <a:srgbClr val="D5F5C0"/>
              </a:gs>
            </a:gsLst>
            <a:lin ang="8100000"/>
          </a:gradFill>
          <a:ln>
            <a:solidFill>
              <a:srgbClr val="3A5B63"/>
            </a:solidFill>
            <a:round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 dirty="0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Поддержка социально ориентированных некоммерческих организаций –</a:t>
            </a:r>
            <a:endParaRPr lang="ru-RU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24,0 </a:t>
            </a:r>
            <a:r>
              <a:rPr lang="ru-RU" sz="1800" b="1" strike="noStrike" spc="-1" dirty="0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тыс. руб</a:t>
            </a:r>
            <a:r>
              <a:rPr lang="ru-RU" sz="1800" b="0" strike="noStrike" spc="-1" dirty="0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.</a:t>
            </a:r>
            <a:endParaRPr lang="ru-RU" sz="18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Picture 1" descr="C:\Users\Андрей\Desktop\Бюджет для граждан 2018\2 слайд стелла.jpg"/>
          <p:cNvPicPr/>
          <p:nvPr/>
        </p:nvPicPr>
        <p:blipFill>
          <a:blip r:embed="rId3"/>
          <a:stretch/>
        </p:blipFill>
        <p:spPr>
          <a:xfrm>
            <a:off x="251640" y="836640"/>
            <a:ext cx="2879280" cy="3844080"/>
          </a:xfrm>
          <a:prstGeom prst="rect">
            <a:avLst/>
          </a:prstGeom>
          <a:ln w="0">
            <a:noFill/>
          </a:ln>
          <a:scene3d>
            <a:camera prst="orthographicFront"/>
            <a:lightRig rig="threePt" dir="t"/>
          </a:scene3d>
          <a:sp3d>
            <a:bevelT w="12700"/>
          </a:sp3d>
        </p:spPr>
      </p:pic>
      <p:sp>
        <p:nvSpPr>
          <p:cNvPr id="149" name="TextBox 4"/>
          <p:cNvSpPr/>
          <p:nvPr/>
        </p:nvSpPr>
        <p:spPr>
          <a:xfrm>
            <a:off x="3492000" y="404640"/>
            <a:ext cx="5111640" cy="118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0" i="1" strike="noStrike" spc="-1">
                <a:solidFill>
                  <a:schemeClr val="accent1">
                    <a:lumMod val="50000"/>
                  </a:schemeClr>
                </a:solidFill>
                <a:latin typeface="Corbel"/>
                <a:ea typeface="DejaVu Sans"/>
              </a:rPr>
              <a:t>Уважаемые жители </a:t>
            </a:r>
            <a:endParaRPr lang="ru-RU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0" i="1" strike="noStrike" spc="-1">
                <a:solidFill>
                  <a:schemeClr val="accent1">
                    <a:lumMod val="50000"/>
                  </a:schemeClr>
                </a:solidFill>
                <a:latin typeface="Corbel"/>
                <a:ea typeface="DejaVu Sans"/>
              </a:rPr>
              <a:t>Слободо-Туринского сельского поселения!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150" name="TextBox 5"/>
          <p:cNvSpPr/>
          <p:nvPr/>
        </p:nvSpPr>
        <p:spPr>
          <a:xfrm>
            <a:off x="3420000" y="1779840"/>
            <a:ext cx="5255640" cy="3009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600" b="0" i="1" strike="noStrike" spc="-1">
                <a:solidFill>
                  <a:schemeClr val="accent2">
                    <a:lumMod val="50000"/>
                  </a:schemeClr>
                </a:solidFill>
                <a:latin typeface="Corbel"/>
                <a:ea typeface="DejaVu Sans"/>
              </a:rPr>
              <a:t>         </a:t>
            </a:r>
            <a:r>
              <a:rPr lang="ru-RU" sz="1600" b="0" i="1" strike="noStrike" spc="-1">
                <a:solidFill>
                  <a:schemeClr val="accent1">
                    <a:lumMod val="50000"/>
                  </a:schemeClr>
                </a:solidFill>
                <a:latin typeface="Corbel"/>
                <a:ea typeface="DejaVu Sans"/>
              </a:rPr>
              <a:t>Администрация Слободо-Туринского 	 сельского поселения представляет Вам «Бюджет для граждан», созданный для обеспечения прозрачности и открытости бюджетного процесса.  </a:t>
            </a:r>
            <a:endParaRPr lang="ru-RU" sz="1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600" b="0" i="1" strike="noStrike" spc="-1">
                <a:solidFill>
                  <a:schemeClr val="accent1">
                    <a:lumMod val="50000"/>
                  </a:schemeClr>
                </a:solidFill>
                <a:latin typeface="Corbel"/>
                <a:ea typeface="DejaVu Sans"/>
              </a:rPr>
              <a:t>         Наверняка многих волнует вопрос, на какие цели расходуются средства местного бюджета? </a:t>
            </a:r>
            <a:endParaRPr lang="ru-RU" sz="1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600" b="0" i="1" strike="noStrike" spc="-1">
                <a:solidFill>
                  <a:schemeClr val="accent1">
                    <a:lumMod val="50000"/>
                  </a:schemeClr>
                </a:solidFill>
                <a:latin typeface="Corbel"/>
                <a:ea typeface="DejaVu Sans"/>
              </a:rPr>
              <a:t>         Каждый вправе в максимально удобной и доступной форме получать информацию о направлениях бюджетной политики, проводимой на территории Слободо-Туринского сельского поселения, чтобы иметь возможность самостоятельно делать выводы об эффективности расходования средств. 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151" name="TextBox 6"/>
          <p:cNvSpPr/>
          <p:nvPr/>
        </p:nvSpPr>
        <p:spPr>
          <a:xfrm>
            <a:off x="395640" y="5369760"/>
            <a:ext cx="3311280" cy="912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chemeClr val="accent1">
                    <a:lumMod val="50000"/>
                  </a:schemeClr>
                </a:solidFill>
                <a:latin typeface="Corbel"/>
                <a:ea typeface="DejaVu Sans"/>
              </a:rPr>
              <a:t>С уважением,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chemeClr val="accent1">
                    <a:lumMod val="50000"/>
                  </a:schemeClr>
                </a:solidFill>
                <a:latin typeface="Corbel"/>
                <a:ea typeface="DejaVu Sans"/>
              </a:rPr>
              <a:t>Глава Слободо-Туринского сельского поселения 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52" name="TextBox 7"/>
          <p:cNvSpPr/>
          <p:nvPr/>
        </p:nvSpPr>
        <p:spPr>
          <a:xfrm>
            <a:off x="6372360" y="5806440"/>
            <a:ext cx="201528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Ю.В.Сабуров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153" name="Picture 2" descr="C:\Users\Андрей\Desktop\подпись.jpg"/>
          <p:cNvPicPr/>
          <p:nvPr/>
        </p:nvPicPr>
        <p:blipFill>
          <a:blip r:embed="rId4"/>
          <a:stretch/>
        </p:blipFill>
        <p:spPr>
          <a:xfrm>
            <a:off x="3997080" y="5369760"/>
            <a:ext cx="2084760" cy="8719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Скругленный прямоугольник 1"/>
          <p:cNvSpPr/>
          <p:nvPr/>
        </p:nvSpPr>
        <p:spPr>
          <a:xfrm>
            <a:off x="395640" y="188640"/>
            <a:ext cx="8352000" cy="779040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FFFF"/>
            </a:solidFill>
            <a:round/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Культура и кинематография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227" name="Скругленный прямоугольник 3"/>
          <p:cNvSpPr/>
          <p:nvPr/>
        </p:nvSpPr>
        <p:spPr>
          <a:xfrm>
            <a:off x="1043640" y="1121760"/>
            <a:ext cx="7199640" cy="1510920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FFFF"/>
            </a:solidFill>
            <a:round/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0" strike="noStrike" spc="-1" dirty="0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Подпрограмма </a:t>
            </a:r>
            <a:endParaRPr lang="ru-RU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0" strike="noStrike" spc="-1" dirty="0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«Развитие культуры и библиотечной деятельности в Слободо-Туринском сельском поселении»  –    </a:t>
            </a:r>
            <a:r>
              <a:rPr lang="ru-RU" sz="2400" b="0" strike="noStrike" spc="-1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68643,0</a:t>
            </a:r>
            <a:r>
              <a:rPr lang="ru-RU" sz="2400" b="1" strike="noStrike" spc="-1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тыс. руб. 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228" name="Стрелка вниз 4"/>
          <p:cNvSpPr/>
          <p:nvPr/>
        </p:nvSpPr>
        <p:spPr>
          <a:xfrm rot="1962600">
            <a:off x="2189160" y="2845800"/>
            <a:ext cx="718920" cy="71892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92D050"/>
            </a:solidFill>
            <a:round/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9" name="Стрелка вниз 5"/>
          <p:cNvSpPr/>
          <p:nvPr/>
        </p:nvSpPr>
        <p:spPr>
          <a:xfrm rot="19619400">
            <a:off x="6365520" y="2775240"/>
            <a:ext cx="718920" cy="71892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92D050"/>
            </a:solidFill>
            <a:round/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0" name="Прямоугольник 6"/>
          <p:cNvSpPr/>
          <p:nvPr/>
        </p:nvSpPr>
        <p:spPr>
          <a:xfrm>
            <a:off x="755640" y="3633120"/>
            <a:ext cx="2735280" cy="25192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3A5B63"/>
            </a:solidFill>
            <a:round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Субсидии на обеспечение муниципального задания в сфере деятельности культуры– </a:t>
            </a:r>
            <a:endParaRPr lang="ru-RU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47565,7 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тыс. руб</a:t>
            </a:r>
            <a:r>
              <a:rPr lang="ru-RU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231" name="Прямоугольник 7"/>
          <p:cNvSpPr/>
          <p:nvPr/>
        </p:nvSpPr>
        <p:spPr>
          <a:xfrm>
            <a:off x="5364000" y="3645000"/>
            <a:ext cx="2735280" cy="25192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3A5B63"/>
            </a:solidFill>
            <a:round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Субсидии на обеспечение муниципального задания в сфере библиотечной деятельности –</a:t>
            </a:r>
            <a:endParaRPr lang="ru-RU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6300,0 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тыс. руб</a:t>
            </a:r>
            <a:r>
              <a:rPr lang="ru-RU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lang="ru-RU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Модернизация библиотек — 171,7 тыс. руб.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232" name="Прямоугольник 8"/>
          <p:cNvSpPr/>
          <p:nvPr/>
        </p:nvSpPr>
        <p:spPr>
          <a:xfrm>
            <a:off x="3564000" y="3704040"/>
            <a:ext cx="1727280" cy="1502640"/>
          </a:xfrm>
          <a:prstGeom prst="rect">
            <a:avLst/>
          </a:prstGeom>
          <a:gradFill rotWithShape="0">
            <a:gsLst>
              <a:gs pos="0">
                <a:srgbClr val="C8AFD9"/>
              </a:gs>
              <a:gs pos="100000">
                <a:srgbClr val="D7C2E6"/>
              </a:gs>
            </a:gsLst>
            <a:path path="circle">
              <a:fillToRect l="50000" t="50000" r="50000" b="50000"/>
            </a:path>
          </a:gradFill>
          <a:ln>
            <a:solidFill>
              <a:srgbClr val="AD84C6"/>
            </a:solidFill>
            <a:round/>
          </a:ln>
          <a:effectLst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Текущий ремонт зданий ДК </a:t>
            </a:r>
            <a:r>
              <a:rPr lang="ru-RU" sz="1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–14550,0</a:t>
            </a:r>
            <a:r>
              <a:rPr lang="ru-RU" sz="18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тыс. руб. 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233" name="Стрелка вниз 9"/>
          <p:cNvSpPr/>
          <p:nvPr/>
        </p:nvSpPr>
        <p:spPr>
          <a:xfrm>
            <a:off x="4214520" y="2853000"/>
            <a:ext cx="483480" cy="502920"/>
          </a:xfrm>
          <a:prstGeom prst="down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C8AFD9"/>
              </a:gs>
              <a:gs pos="100000">
                <a:srgbClr val="D7C2E6"/>
              </a:gs>
            </a:gsLst>
            <a:path path="circle">
              <a:fillToRect l="50000" t="50000" r="50000" b="50000"/>
            </a:path>
          </a:gradFill>
          <a:ln>
            <a:solidFill>
              <a:srgbClr val="AD84C6"/>
            </a:solidFill>
            <a:round/>
          </a:ln>
          <a:effectLst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Скругленный прямоугольник 1"/>
          <p:cNvSpPr/>
          <p:nvPr/>
        </p:nvSpPr>
        <p:spPr>
          <a:xfrm>
            <a:off x="395640" y="188640"/>
            <a:ext cx="8352000" cy="790920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FFFF"/>
            </a:solidFill>
            <a:round/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ФИЗИЧЕСКАЯ КУЛЬТУРА И СПОРТ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235" name="Скругленный прямоугольник 2"/>
          <p:cNvSpPr/>
          <p:nvPr/>
        </p:nvSpPr>
        <p:spPr>
          <a:xfrm>
            <a:off x="971640" y="1124640"/>
            <a:ext cx="7343640" cy="1294920"/>
          </a:xfrm>
          <a:prstGeom prst="roundRect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FFFF"/>
            </a:solidFill>
            <a:round/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0" strike="noStrike" spc="-1" dirty="0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Подпрограмма </a:t>
            </a:r>
            <a:endParaRPr lang="ru-RU" sz="2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0" strike="noStrike" spc="-1" dirty="0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«Развитие физической культуры и спорта в </a:t>
            </a:r>
            <a:endParaRPr lang="ru-RU" sz="2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0" strike="noStrike" spc="-1" dirty="0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Слободо-Туринском сельском поселении – </a:t>
            </a:r>
            <a:endParaRPr lang="ru-RU" sz="2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1326,0 </a:t>
            </a:r>
            <a:r>
              <a:rPr lang="ru-RU" sz="2000" b="1" strike="noStrike" spc="-1" dirty="0" err="1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тыс.руб</a:t>
            </a:r>
            <a:r>
              <a:rPr lang="ru-RU" sz="2000" b="1" strike="noStrike" spc="-1" dirty="0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.</a:t>
            </a:r>
            <a:endParaRPr lang="ru-RU" sz="2000" b="0" strike="noStrike" spc="-1" dirty="0">
              <a:latin typeface="Arial"/>
            </a:endParaRPr>
          </a:p>
        </p:txBody>
      </p:sp>
      <p:pic>
        <p:nvPicPr>
          <p:cNvPr id="236" name="Рисунок 4"/>
          <p:cNvPicPr/>
          <p:nvPr/>
        </p:nvPicPr>
        <p:blipFill>
          <a:blip r:embed="rId2"/>
          <a:srcRect t="14422" r="3654" b="27404"/>
          <a:stretch/>
        </p:blipFill>
        <p:spPr>
          <a:xfrm rot="21240000">
            <a:off x="423360" y="2781720"/>
            <a:ext cx="2617200" cy="1804320"/>
          </a:xfrm>
          <a:prstGeom prst="rect">
            <a:avLst/>
          </a:prstGeom>
          <a:ln w="0">
            <a:noFill/>
          </a:ln>
        </p:spPr>
      </p:pic>
      <p:pic>
        <p:nvPicPr>
          <p:cNvPr id="237" name="Рисунок 5"/>
          <p:cNvPicPr/>
          <p:nvPr/>
        </p:nvPicPr>
        <p:blipFill>
          <a:blip r:embed="rId3"/>
          <a:srcRect l="10413" t="8513" r="4169"/>
          <a:stretch/>
        </p:blipFill>
        <p:spPr>
          <a:xfrm rot="300000">
            <a:off x="5853600" y="2808720"/>
            <a:ext cx="2951280" cy="1774440"/>
          </a:xfrm>
          <a:prstGeom prst="rect">
            <a:avLst/>
          </a:prstGeom>
          <a:ln w="0">
            <a:noFill/>
          </a:ln>
        </p:spPr>
      </p:pic>
      <p:pic>
        <p:nvPicPr>
          <p:cNvPr id="238" name="Рисунок 6"/>
          <p:cNvPicPr/>
          <p:nvPr/>
        </p:nvPicPr>
        <p:blipFill>
          <a:blip r:embed="rId4"/>
          <a:srcRect l="6598" t="22689" r="6598" b="9047"/>
          <a:stretch/>
        </p:blipFill>
        <p:spPr>
          <a:xfrm>
            <a:off x="3218400" y="3501000"/>
            <a:ext cx="2412720" cy="2735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Рисунок 2"/>
          <p:cNvPicPr/>
          <p:nvPr/>
        </p:nvPicPr>
        <p:blipFill>
          <a:blip r:embed="rId2"/>
          <a:srcRect l="18890" t="21665" r="-1587" b="12196"/>
          <a:stretch/>
        </p:blipFill>
        <p:spPr>
          <a:xfrm>
            <a:off x="5508000" y="3069000"/>
            <a:ext cx="3400920" cy="2543760"/>
          </a:xfrm>
          <a:prstGeom prst="rect">
            <a:avLst/>
          </a:prstGeom>
          <a:ln w="0">
            <a:noFill/>
          </a:ln>
        </p:spPr>
      </p:pic>
      <p:pic>
        <p:nvPicPr>
          <p:cNvPr id="240" name="Picture 4"/>
          <p:cNvPicPr/>
          <p:nvPr/>
        </p:nvPicPr>
        <p:blipFill>
          <a:blip r:embed="rId3"/>
          <a:srcRect l="4480" r="9418" b="3140"/>
          <a:stretch/>
        </p:blipFill>
        <p:spPr>
          <a:xfrm>
            <a:off x="5796000" y="203400"/>
            <a:ext cx="3112920" cy="2576520"/>
          </a:xfrm>
          <a:prstGeom prst="rect">
            <a:avLst/>
          </a:prstGeom>
          <a:ln w="0"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</p:pic>
      <p:pic>
        <p:nvPicPr>
          <p:cNvPr id="241" name="Picture 3"/>
          <p:cNvPicPr/>
          <p:nvPr/>
        </p:nvPicPr>
        <p:blipFill>
          <a:blip r:embed="rId4"/>
          <a:srcRect l="59" t="7961" b="12431"/>
          <a:stretch/>
        </p:blipFill>
        <p:spPr>
          <a:xfrm>
            <a:off x="359640" y="203400"/>
            <a:ext cx="3059280" cy="2576520"/>
          </a:xfrm>
          <a:prstGeom prst="rect">
            <a:avLst/>
          </a:prstGeom>
          <a:ln w="0">
            <a:noFill/>
          </a:ln>
          <a:effectLst>
            <a:glow rad="228600">
              <a:srgbClr val="706BE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w="165100"/>
          </a:sp3d>
        </p:spPr>
      </p:pic>
      <p:sp>
        <p:nvSpPr>
          <p:cNvPr id="242" name="TextBox 4"/>
          <p:cNvSpPr/>
          <p:nvPr/>
        </p:nvSpPr>
        <p:spPr>
          <a:xfrm>
            <a:off x="0" y="5780880"/>
            <a:ext cx="9142920" cy="729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0">
            <a:noFill/>
          </a:ln>
          <a:scene3d>
            <a:camera prst="orthographicFront"/>
            <a:lightRig rig="threePt" dir="t"/>
          </a:scene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Администрация Слободо-Туринского сельского поселения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623930, Свердловская область, Слободо-Туринский район, с. Туринская Слобода, ул. Ленина, 1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Тел.: 8(34361) 2-13-89, 2-18-71 </a:t>
            </a:r>
            <a:r>
              <a:rPr lang="en-US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E-mail</a:t>
            </a:r>
            <a:r>
              <a:rPr lang="ru-RU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: </a:t>
            </a:r>
            <a:r>
              <a:rPr lang="en-US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sl_tur_sp1@mail.ru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43" name="TextBox 8"/>
          <p:cNvSpPr/>
          <p:nvPr/>
        </p:nvSpPr>
        <p:spPr>
          <a:xfrm>
            <a:off x="3002040" y="461160"/>
            <a:ext cx="3167280" cy="82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СПАСИБО</a:t>
            </a:r>
            <a:endParaRPr lang="ru-RU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 ЗА ВНИМАНИЕ !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244" name="Рисунок 1"/>
          <p:cNvPicPr/>
          <p:nvPr/>
        </p:nvPicPr>
        <p:blipFill>
          <a:blip r:embed="rId5"/>
          <a:srcRect t="5535" r="26351" b="5161"/>
          <a:stretch/>
        </p:blipFill>
        <p:spPr>
          <a:xfrm>
            <a:off x="179640" y="3069000"/>
            <a:ext cx="3311280" cy="2543760"/>
          </a:xfrm>
          <a:prstGeom prst="rect">
            <a:avLst/>
          </a:prstGeom>
          <a:ln w="0">
            <a:noFill/>
          </a:ln>
        </p:spPr>
      </p:pic>
      <p:pic>
        <p:nvPicPr>
          <p:cNvPr id="245" name="Picture 2" descr="C:\Users\Андрей\Desktop\Бюджет для граждан 2018\01_slobodo-turinskoe_selskoe_poselenie.jpg"/>
          <p:cNvPicPr/>
          <p:nvPr/>
        </p:nvPicPr>
        <p:blipFill>
          <a:blip r:embed="rId6"/>
          <a:srcRect l="7257" t="8132" r="11731" b="16403"/>
          <a:stretch/>
        </p:blipFill>
        <p:spPr>
          <a:xfrm>
            <a:off x="2886480" y="2002320"/>
            <a:ext cx="3369960" cy="2554560"/>
          </a:xfrm>
          <a:prstGeom prst="rect">
            <a:avLst/>
          </a:prstGeom>
          <a:ln w="0">
            <a:noFill/>
          </a:ln>
          <a:effectLst>
            <a:glow rad="228600">
              <a:srgbClr val="706BE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Box 1"/>
          <p:cNvSpPr/>
          <p:nvPr/>
        </p:nvSpPr>
        <p:spPr>
          <a:xfrm>
            <a:off x="395640" y="159840"/>
            <a:ext cx="8424000" cy="576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chemeClr val="accent2">
                    <a:lumMod val="50000"/>
                  </a:schemeClr>
                </a:solidFill>
                <a:latin typeface="Calibri"/>
                <a:ea typeface="DejaVu Sans"/>
              </a:rPr>
              <a:t>ОСНОВНЫЕ ЗАДАЧИ И ПРИОРИТЕТНЫЕ НАПРАВЛЕНИЯ БЮДЖЕТНОЙ ПОЛИТИКИ СЛОБОДО-ТУРИНСКОГО СЕЛЬСКОГО ПОСЕЛЕНИЯ НА 2022 ГОД И ПЛАНОВЫЙ ПЕРИОД 2023 И 2024 ГОДОВ 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155" name="TextBox 2"/>
          <p:cNvSpPr/>
          <p:nvPr/>
        </p:nvSpPr>
        <p:spPr>
          <a:xfrm>
            <a:off x="251640" y="994680"/>
            <a:ext cx="8496000" cy="563085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500" b="1" strike="noStrike" spc="-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DejaVu Sans"/>
              </a:rPr>
              <a:t>Целью основных направлений бюджетной политики является определение условий, используемых при составлении проекта бюджета Слободо-Туринского сельского поселения на </a:t>
            </a:r>
            <a:r>
              <a:rPr lang="ru-RU" sz="1500" b="1" strike="noStrike" spc="-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DejaVu Sans"/>
              </a:rPr>
              <a:t>2024 </a:t>
            </a:r>
            <a:r>
              <a:rPr lang="ru-RU" sz="1500" b="1" strike="noStrike" spc="-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DejaVu Sans"/>
              </a:rPr>
              <a:t>год и плановый период </a:t>
            </a:r>
            <a:r>
              <a:rPr lang="ru-RU" sz="1500" b="1" strike="noStrike" spc="-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DejaVu Sans"/>
              </a:rPr>
              <a:t>2025 </a:t>
            </a:r>
            <a:r>
              <a:rPr lang="ru-RU" sz="1500" b="1" strike="noStrike" spc="-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DejaVu Sans"/>
              </a:rPr>
              <a:t>и </a:t>
            </a:r>
            <a:r>
              <a:rPr lang="ru-RU" sz="1500" b="1" strike="noStrike" spc="-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DejaVu Sans"/>
              </a:rPr>
              <a:t>2026 </a:t>
            </a:r>
            <a:r>
              <a:rPr lang="ru-RU" sz="1500" b="1" strike="noStrike" spc="-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DejaVu Sans"/>
              </a:rPr>
              <a:t>годов, основных подходов к его формированию, а также обеспечение прозрачности и открытости бюджетного планирования. </a:t>
            </a:r>
            <a:endParaRPr lang="ru-RU" sz="1500" b="0" strike="noStrike" spc="-1" dirty="0"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373472"/>
              </a:buClr>
              <a:buFont typeface="Wingdings" charset="2"/>
              <a:buChar char=""/>
            </a:pPr>
            <a:r>
              <a:rPr lang="ru-RU" sz="1500" b="0" strike="noStrike" spc="-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DejaVu Sans"/>
              </a:rPr>
              <a:t>Бюджетная политика направлена на повышение эффективности и результативности управления бюджетными средствами при достижении приоритетных целей социально-экономического развития Слободо-Туринского сельского поселения. </a:t>
            </a:r>
            <a:endParaRPr lang="ru-RU" sz="1500" b="0" strike="noStrike" spc="-1" dirty="0"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373472"/>
              </a:buClr>
              <a:buFont typeface="Wingdings" charset="2"/>
              <a:buChar char=""/>
            </a:pPr>
            <a:r>
              <a:rPr lang="ru-RU" sz="1500" b="0" strike="noStrike" spc="-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DejaVu Sans"/>
              </a:rPr>
              <a:t>При формировании и реализации бюджетной политики необходимо исходить из решения следующих основных задач: </a:t>
            </a:r>
            <a:endParaRPr lang="ru-RU" sz="1500" b="0" strike="noStrike" spc="-1" dirty="0"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373472"/>
              </a:buClr>
              <a:buFont typeface="Wingdings" charset="2"/>
              <a:buChar char=""/>
            </a:pPr>
            <a:r>
              <a:rPr lang="ru-RU" sz="1500" b="0" strike="noStrike" spc="-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DejaVu Sans"/>
              </a:rPr>
              <a:t>Обеспечение устойчивости и сбалансированности местного бюджета, формирование оптимальной структуры расходов бюджета, ориентированной на социально - экономическую стабильность. </a:t>
            </a:r>
            <a:endParaRPr lang="ru-RU" sz="1500" b="0" strike="noStrike" spc="-1" dirty="0"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373472"/>
              </a:buClr>
              <a:buFont typeface="Wingdings" charset="2"/>
              <a:buChar char=""/>
            </a:pPr>
            <a:r>
              <a:rPr lang="ru-RU" sz="1500" b="0" strike="noStrike" spc="-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DejaVu Sans"/>
              </a:rPr>
              <a:t>Стратегической мерой, способствующей проведению эффективной бюджетной политики, является расширение горизонтов бюджетного планирования. </a:t>
            </a:r>
            <a:endParaRPr lang="ru-RU" sz="1500" b="0" strike="noStrike" spc="-1" dirty="0"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373472"/>
              </a:buClr>
              <a:buFont typeface="Wingdings" charset="2"/>
              <a:buChar char=""/>
            </a:pPr>
            <a:r>
              <a:rPr lang="ru-RU" sz="1500" b="0" strike="noStrike" spc="-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DejaVu Sans"/>
              </a:rPr>
              <a:t>Повышение эффективности бюджетных расходов, формирование бюджетных параметров исходя из четкого определения приоритетов и необходимости безусловного исполнения действующих расходных обязательств, в том числе с учетом их оптимизации и эффективности исполнения. </a:t>
            </a:r>
            <a:endParaRPr lang="ru-RU" sz="1500" b="0" strike="noStrike" spc="-1" dirty="0"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373472"/>
              </a:buClr>
              <a:buFont typeface="Wingdings" charset="2"/>
              <a:buChar char=""/>
            </a:pPr>
            <a:r>
              <a:rPr lang="ru-RU" sz="1500" b="0" strike="noStrike" spc="-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DejaVu Sans"/>
              </a:rPr>
              <a:t>Необходимо осуществлять взвешенный подход к принятию новых расходных обязательств. Принятие новых расходных обязательств следует производить только при условии оценки их эффективности, соответствия их приоритетным направлениям социально-экономического развития района и при условии наличия ресурсов для их гарантированного исполнения. </a:t>
            </a:r>
            <a:endParaRPr lang="ru-RU" sz="1500" b="0" strike="noStrike" spc="-1" dirty="0"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373472"/>
              </a:buClr>
              <a:buFont typeface="Wingdings" charset="2"/>
              <a:buChar char=""/>
            </a:pPr>
            <a:r>
              <a:rPr lang="ru-RU" sz="1500" b="0" strike="noStrike" spc="-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DejaVu Sans"/>
              </a:rPr>
              <a:t>При исполнении местного бюджета необходимо обеспечить получение реальной экономии бюджетных средств за счет их рационального использования, сокращения неэффективных бюджетных расходов. </a:t>
            </a:r>
            <a:endParaRPr lang="ru-RU" sz="15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5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Box 1"/>
          <p:cNvSpPr/>
          <p:nvPr/>
        </p:nvSpPr>
        <p:spPr>
          <a:xfrm>
            <a:off x="395640" y="188640"/>
            <a:ext cx="8352000" cy="655418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16000" indent="-216000" algn="just">
              <a:lnSpc>
                <a:spcPct val="100000"/>
              </a:lnSpc>
              <a:buClr>
                <a:srgbClr val="373472"/>
              </a:buClr>
              <a:buFont typeface="Wingdings" charset="2"/>
              <a:buChar char=""/>
            </a:pPr>
            <a:r>
              <a:rPr lang="ru-RU" sz="1500" b="0" strike="noStrike" spc="-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DejaVu Sans"/>
              </a:rPr>
              <a:t>Осуществление мероприятий, направленных на повышение эффективности социально-экономической политики муниципального образования. </a:t>
            </a:r>
            <a:endParaRPr lang="ru-RU" sz="1500" b="0" strike="noStrike" spc="-1" dirty="0"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373472"/>
              </a:buClr>
              <a:buFont typeface="Wingdings" charset="2"/>
              <a:buChar char=""/>
            </a:pPr>
            <a:r>
              <a:rPr lang="ru-RU" sz="1500" b="0" strike="noStrike" spc="-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DejaVu Sans"/>
              </a:rPr>
              <a:t>Направления и мероприятия социально-экономической политики, реализуемые в рамках муниципальной программы, должны иметь надежное финансовое обеспечение. Должны быть определены объемы финансовых ресурсов, необходимые для достижения конкретных целей и определенных результатов. </a:t>
            </a:r>
            <a:endParaRPr lang="ru-RU" sz="1500" b="0" strike="noStrike" spc="-1" dirty="0"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373472"/>
              </a:buClr>
              <a:buFont typeface="Wingdings" charset="2"/>
              <a:buChar char=""/>
            </a:pPr>
            <a:r>
              <a:rPr lang="ru-RU" sz="1500" b="0" spc="-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DejaVu Sans"/>
              </a:rPr>
              <a:t>Повышение эффективности оказания муниципальных услуг за счет повышения доступности </a:t>
            </a:r>
            <a:r>
              <a:rPr lang="ru-RU" sz="1500" b="0" strike="noStrike" spc="-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DejaVu Sans"/>
              </a:rPr>
              <a:t>и качества предоставления услуг. </a:t>
            </a:r>
            <a:endParaRPr lang="ru-RU" sz="1500" b="0" strike="noStrike" spc="-1" dirty="0"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373472"/>
              </a:buClr>
              <a:buFont typeface="Wingdings" charset="2"/>
              <a:buChar char=""/>
            </a:pPr>
            <a:r>
              <a:rPr lang="ru-RU" sz="1500" b="0" strike="noStrike" spc="-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DejaVu Sans"/>
              </a:rPr>
              <a:t>Внедрение системы муниципального финансового контроля, внутреннего финансового контроля. </a:t>
            </a:r>
            <a:endParaRPr lang="ru-RU" sz="1500" b="0" strike="noStrike" spc="-1" dirty="0"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373472"/>
              </a:buClr>
              <a:buFont typeface="Wingdings" charset="2"/>
              <a:buChar char=""/>
            </a:pPr>
            <a:r>
              <a:rPr lang="ru-RU" sz="1500" b="0" strike="noStrike" spc="-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DejaVu Sans"/>
              </a:rPr>
              <a:t>Внедрение системы муниципального финансового контроля, контроля в сфере закупок, а также внутреннего финансового контроля будет способствовать сокращению и предотвращению нарушений бюджетного законодательства и законодательства о контрактной системе закупок, повышению эффективности бюджетных расходов. </a:t>
            </a:r>
            <a:endParaRPr lang="ru-RU" sz="1500" b="0" strike="noStrike" spc="-1" dirty="0"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373472"/>
              </a:buClr>
              <a:buFont typeface="Wingdings" charset="2"/>
              <a:buChar char=""/>
            </a:pPr>
            <a:r>
              <a:rPr lang="ru-RU" sz="1500" b="0" strike="noStrike" spc="-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DejaVu Sans"/>
              </a:rPr>
              <a:t>Повышение открытости бюджетных данных, содействие развитию финансового образования и повышение уровня финансовой грамотности населения сельского поселения. Целями реализации данного направления являются соблюдение принципа прозрачности (открытости), установленного Бюджетным кодексом Российской Федерации, а также построение эффективной системы общественного контроля в сфере муниципального управления финансами. Продолжение публикаций «Бюджета для граждан» к решениям Думы о бюджете и об исполнении бюджета, а также сведений об исполнении бюджета. </a:t>
            </a:r>
            <a:endParaRPr lang="ru-RU" sz="1500" b="0" strike="noStrike" spc="-1" dirty="0"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373472"/>
              </a:buClr>
              <a:buFont typeface="Wingdings" charset="2"/>
              <a:buChar char=""/>
            </a:pPr>
            <a:r>
              <a:rPr lang="ru-RU" sz="1500" b="0" strike="noStrike" spc="-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DejaVu Sans"/>
              </a:rPr>
              <a:t>Повышение уровня информационной прозрачности деятельности органов местного самоуправления муниципального образования, принимающих участие в подготовке проекта бюджета, исполнении местного бюджета и составлении бюджетной отчетности, способствует повышению качества их работы и системы управления общественными финансами в целом. Повышение финансовой прозрачности органов местного самоуправления необходимо осуществлять комплексно на всех стадиях бюджетного процесса, что послужит инструментом для принятия муниципальных управленческих решений и позволит реализовать качественные изменения всей системы управления муниципальными финансами. </a:t>
            </a:r>
            <a:endParaRPr lang="ru-RU" sz="15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Picture 4" descr="C:\Users\Андрей\Desktop\Бюджет для граждан 2018\451f4a45d163.jpg"/>
          <p:cNvPicPr/>
          <p:nvPr/>
        </p:nvPicPr>
        <p:blipFill>
          <a:blip r:embed="rId2"/>
          <a:stretch/>
        </p:blipFill>
        <p:spPr>
          <a:xfrm>
            <a:off x="376560" y="2637000"/>
            <a:ext cx="4391280" cy="3201840"/>
          </a:xfrm>
          <a:prstGeom prst="rect">
            <a:avLst/>
          </a:prstGeom>
          <a:ln w="0">
            <a:noFill/>
          </a:ln>
        </p:spPr>
      </p:pic>
      <p:sp>
        <p:nvSpPr>
          <p:cNvPr id="158" name="Скругленный прямоугольник 2"/>
          <p:cNvSpPr/>
          <p:nvPr/>
        </p:nvSpPr>
        <p:spPr>
          <a:xfrm>
            <a:off x="467640" y="332640"/>
            <a:ext cx="8136000" cy="11509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2AFD9"/>
              </a:gs>
              <a:gs pos="100000">
                <a:srgbClr val="C3C2E7"/>
              </a:gs>
            </a:gsLst>
            <a:path path="circle">
              <a:fillToRect l="50000" t="50000" r="50000" b="50000"/>
            </a:path>
          </a:gradFill>
          <a:ln>
            <a:solidFill>
              <a:srgbClr val="8784C7"/>
            </a:solidFill>
            <a:round/>
          </a:ln>
          <a:effectLst>
            <a:outerShdw blurRad="39960" dist="2016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200" b="0" strike="noStrike" spc="-1">
                <a:solidFill>
                  <a:schemeClr val="dk1"/>
                </a:solidFill>
                <a:latin typeface="Times New Roman"/>
                <a:ea typeface="DejaVu Sans"/>
              </a:rPr>
              <a:t>ЧТО ТАКОЕ «БЮДЖЕТ ДЛЯ ГРАЖДАН»?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159" name="TextBox 4"/>
          <p:cNvSpPr/>
          <p:nvPr/>
        </p:nvSpPr>
        <p:spPr>
          <a:xfrm>
            <a:off x="395640" y="1628640"/>
            <a:ext cx="8208000" cy="1552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400" b="0" strike="noStrike" spc="-1">
                <a:solidFill>
                  <a:srgbClr val="0070C0"/>
                </a:solidFill>
                <a:latin typeface="Times New Roman"/>
                <a:ea typeface="DejaVu Sans"/>
              </a:rPr>
              <a:t>Бюджет для граждан – документ, содержащий основные положения решения Думы Слободо-Туринского сельского поселения о бюджете в виде открытой и понятной гражданам информации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160" name="Picture 5" descr="C:\Users\Андрей\Desktop\Бюджет для граждан 2018\c4b42e9e5ad9fef6314a615944cbfac4.jpg"/>
          <p:cNvPicPr/>
          <p:nvPr/>
        </p:nvPicPr>
        <p:blipFill>
          <a:blip r:embed="rId3"/>
          <a:stretch/>
        </p:blipFill>
        <p:spPr>
          <a:xfrm>
            <a:off x="4140000" y="3429000"/>
            <a:ext cx="4768200" cy="26744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Прямоугольник 9"/>
          <p:cNvSpPr/>
          <p:nvPr/>
        </p:nvSpPr>
        <p:spPr>
          <a:xfrm>
            <a:off x="287640" y="5949360"/>
            <a:ext cx="8568000" cy="646920"/>
          </a:xfrm>
          <a:prstGeom prst="rect">
            <a:avLst/>
          </a:prstGeom>
          <a:solidFill>
            <a:schemeClr val="bg1"/>
          </a:solidFill>
          <a:ln w="28575">
            <a:solidFill>
              <a:srgbClr val="37347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1600" b="1" strike="noStrike" spc="-1">
                <a:solidFill>
                  <a:srgbClr val="1C1B23"/>
                </a:solidFill>
                <a:latin typeface="Times New Roman"/>
                <a:ea typeface="DejaVu Sans"/>
              </a:rPr>
              <a:t>Сбалансированность  бюджета по доходам и расходам </a:t>
            </a:r>
            <a:r>
              <a:rPr lang="ru-RU" sz="1600" b="0" strike="noStrike" spc="-1">
                <a:solidFill>
                  <a:srgbClr val="1C1B23"/>
                </a:solidFill>
                <a:latin typeface="Times New Roman"/>
                <a:ea typeface="DejaVu Sans"/>
              </a:rPr>
              <a:t>– основополагающее требование, предъявляемое в органам, составляющим, утверждающим и исполняющим бюджет 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162" name="Прямоугольник 2"/>
          <p:cNvSpPr/>
          <p:nvPr/>
        </p:nvSpPr>
        <p:spPr>
          <a:xfrm>
            <a:off x="2916720" y="0"/>
            <a:ext cx="348480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/>
              </a:contourClr>
            </a:sp3d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5E59C3"/>
                </a:solidFill>
                <a:latin typeface="Calibri"/>
                <a:ea typeface="DejaVu Sans"/>
              </a:rPr>
              <a:t>ЧТО ТАКОЕ БЮДЖЕТ?</a:t>
            </a:r>
            <a:endParaRPr lang="ru-RU" sz="2800" b="0" strike="noStrike" spc="-1">
              <a:latin typeface="Arial"/>
            </a:endParaRPr>
          </a:p>
        </p:txBody>
      </p:sp>
      <p:graphicFrame>
        <p:nvGraphicFramePr>
          <p:cNvPr id="3" name="Diagram1"/>
          <p:cNvGraphicFramePr/>
          <p:nvPr>
            <p:extLst>
              <p:ext uri="{D42A27DB-BD31-4B8C-83A1-F6EECF244321}">
                <p14:modId xmlns:p14="http://schemas.microsoft.com/office/powerpoint/2010/main" val="2970285181"/>
              </p:ext>
            </p:extLst>
          </p:nvPr>
        </p:nvGraphicFramePr>
        <p:xfrm>
          <a:off x="467640" y="692640"/>
          <a:ext cx="8136000" cy="3167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3" name="Скругленный прямоугольник 7"/>
          <p:cNvSpPr/>
          <p:nvPr/>
        </p:nvSpPr>
        <p:spPr>
          <a:xfrm>
            <a:off x="575640" y="3259440"/>
            <a:ext cx="8280000" cy="71892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0000"/>
            </a:solidFill>
            <a:round/>
          </a:ln>
          <a:effectLst>
            <a:glow rad="63360">
              <a:srgbClr val="68878A">
                <a:alpha val="40000"/>
              </a:srgbClr>
            </a:glow>
            <a:outerShdw blurRad="63360" sx="102000" sy="102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7030A0"/>
                </a:solidFill>
                <a:latin typeface="Calibri"/>
                <a:ea typeface="DejaVu Sans"/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 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164" name="Скругленный прямоугольник 6"/>
          <p:cNvSpPr/>
          <p:nvPr/>
        </p:nvSpPr>
        <p:spPr>
          <a:xfrm>
            <a:off x="2555640" y="2709000"/>
            <a:ext cx="4319280" cy="574920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7F6192"/>
            </a:solidFill>
            <a:round/>
          </a:ln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БЮДЖЕТ</a:t>
            </a:r>
            <a:endParaRPr lang="ru-RU" sz="2400" b="0" strike="noStrike" spc="-1">
              <a:latin typeface="Arial"/>
            </a:endParaRPr>
          </a:p>
        </p:txBody>
      </p:sp>
      <p:graphicFrame>
        <p:nvGraphicFramePr>
          <p:cNvPr id="2" name="Diagram2"/>
          <p:cNvGraphicFramePr/>
          <p:nvPr>
            <p:extLst>
              <p:ext uri="{D42A27DB-BD31-4B8C-83A1-F6EECF244321}">
                <p14:modId xmlns:p14="http://schemas.microsoft.com/office/powerpoint/2010/main" val="286715373"/>
              </p:ext>
            </p:extLst>
          </p:nvPr>
        </p:nvGraphicFramePr>
        <p:xfrm>
          <a:off x="683640" y="3979440"/>
          <a:ext cx="7775640" cy="200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Скругленный прямоугольник 1"/>
          <p:cNvSpPr/>
          <p:nvPr/>
        </p:nvSpPr>
        <p:spPr>
          <a:xfrm>
            <a:off x="323640" y="260640"/>
            <a:ext cx="8424000" cy="86292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1C1B23"/>
                </a:solidFill>
                <a:latin typeface="Calibri"/>
                <a:ea typeface="DejaVu Sans"/>
              </a:rPr>
              <a:t>ОПИСАНИЕ АДМИНИСТРАТИВНОГО-ТЕРРИТОРИАЛЬНОГО ДЕЛЕНИЯ МУНИЦИПАЛЬНОГО ОБРАЗОВАНИЯ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66" name="TextBox 2"/>
          <p:cNvSpPr/>
          <p:nvPr/>
        </p:nvSpPr>
        <p:spPr>
          <a:xfrm>
            <a:off x="251640" y="1340640"/>
            <a:ext cx="8352000" cy="4105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600" b="0" strike="noStrike" spc="-1">
                <a:solidFill>
                  <a:schemeClr val="accent2">
                    <a:lumMod val="75000"/>
                  </a:schemeClr>
                </a:solidFill>
                <a:latin typeface="Times New Roman"/>
                <a:ea typeface="DejaVu Sans"/>
              </a:rPr>
              <a:t>Слободо-Туринское сельское поселение образовано с 01.01.2006 г.</a:t>
            </a:r>
            <a:endParaRPr lang="ru-RU" sz="1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600" b="0" strike="noStrike" spc="-1">
                <a:solidFill>
                  <a:schemeClr val="accent2">
                    <a:lumMod val="75000"/>
                  </a:schemeClr>
                </a:solidFill>
                <a:latin typeface="Times New Roman"/>
                <a:ea typeface="DejaVu Sans"/>
              </a:rPr>
              <a:t>Устав Слободо-Туринского сельского поселения принят решением Думы Слободо-Туринского сельского поселения от 22 декабря 2005 года № 4, зарегистрирован Главным управлением Министерства юстиции по Свердловской области РФ по Уральскому федеральному округу 26 декабря 2005 года.</a:t>
            </a:r>
            <a:endParaRPr lang="ru-RU" sz="1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600" b="0" strike="noStrike" spc="-1">
                <a:solidFill>
                  <a:schemeClr val="accent2">
                    <a:lumMod val="75000"/>
                  </a:schemeClr>
                </a:solidFill>
                <a:latin typeface="Times New Roman"/>
                <a:ea typeface="DejaVu Sans"/>
              </a:rPr>
              <a:t>С октября 2005 года образовался представительный орган местного самоуправления – Дума Слободо-Туринского сельского поселения.</a:t>
            </a:r>
            <a:endParaRPr lang="ru-RU" sz="1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600" b="0" strike="noStrike" spc="-1">
                <a:solidFill>
                  <a:schemeClr val="accent2">
                    <a:lumMod val="75000"/>
                  </a:schemeClr>
                </a:solidFill>
                <a:latin typeface="Times New Roman"/>
                <a:ea typeface="DejaVu Sans"/>
              </a:rPr>
              <a:t>Территорию Слободо-Туринского сельского поселения составляют исторически сложившиеся земли населенных пунктов, прилегающие к ним земли общего пользования, территории традиционного природопользования, реакционные земли для развития поселения.</a:t>
            </a:r>
            <a:endParaRPr lang="ru-RU" sz="1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 </a:t>
            </a:r>
            <a:endParaRPr lang="ru-RU" sz="1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Скругленный прямоугольник 1"/>
          <p:cNvSpPr/>
          <p:nvPr/>
        </p:nvSpPr>
        <p:spPr>
          <a:xfrm>
            <a:off x="323640" y="188640"/>
            <a:ext cx="8352000" cy="71892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1C1B23"/>
                </a:solidFill>
                <a:latin typeface="Calibri"/>
                <a:ea typeface="DejaVu Sans"/>
              </a:rPr>
              <a:t>ОСНОВНЫЕ ПОКАЗАТЕЛИ СОЦИАЛЬНО-ЭКОНОМИЧЕСКОГО РАЗВИТИЯ СЛОБОДО-ТУРИНСКОГО СЕЛЬСКОГО ПОСЕЛЕНИЯ  </a:t>
            </a:r>
            <a:endParaRPr lang="ru-RU" sz="1800" b="0" strike="noStrike" spc="-1">
              <a:latin typeface="Arial"/>
            </a:endParaRPr>
          </a:p>
        </p:txBody>
      </p:sp>
      <p:graphicFrame>
        <p:nvGraphicFramePr>
          <p:cNvPr id="168" name="Таблица 2"/>
          <p:cNvGraphicFramePr/>
          <p:nvPr>
            <p:extLst>
              <p:ext uri="{D42A27DB-BD31-4B8C-83A1-F6EECF244321}">
                <p14:modId xmlns:p14="http://schemas.microsoft.com/office/powerpoint/2010/main" val="2950085389"/>
              </p:ext>
            </p:extLst>
          </p:nvPr>
        </p:nvGraphicFramePr>
        <p:xfrm>
          <a:off x="611640" y="980640"/>
          <a:ext cx="7776360" cy="5243040"/>
        </p:xfrm>
        <a:graphic>
          <a:graphicData uri="http://schemas.openxmlformats.org/drawingml/2006/table">
            <a:tbl>
              <a:tblPr/>
              <a:tblGrid>
                <a:gridCol w="2376000"/>
                <a:gridCol w="864000"/>
                <a:gridCol w="864000"/>
                <a:gridCol w="936000"/>
                <a:gridCol w="1008000"/>
                <a:gridCol w="864000"/>
                <a:gridCol w="864360"/>
              </a:tblGrid>
              <a:tr h="671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>
                          <a:solidFill>
                            <a:schemeClr val="lt1"/>
                          </a:solidFill>
                          <a:latin typeface="Calibri"/>
                        </a:rPr>
                        <a:t>Наименование показателя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chemeClr val="lt1"/>
                          </a:solidFill>
                          <a:latin typeface="Calibri"/>
                        </a:rPr>
                        <a:t>Единица измерения 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 dirty="0" smtClean="0">
                          <a:solidFill>
                            <a:schemeClr val="lt1"/>
                          </a:solidFill>
                          <a:latin typeface="Calibri"/>
                        </a:rPr>
                        <a:t>2022 </a:t>
                      </a:r>
                      <a:r>
                        <a:rPr lang="ru-RU" sz="1200" b="1" strike="noStrike" spc="-1" dirty="0">
                          <a:solidFill>
                            <a:schemeClr val="lt1"/>
                          </a:solidFill>
                          <a:latin typeface="Calibri"/>
                        </a:rPr>
                        <a:t>год факт</a:t>
                      </a:r>
                      <a:endParaRPr lang="ru-RU" sz="12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 dirty="0" smtClean="0">
                          <a:solidFill>
                            <a:schemeClr val="lt1"/>
                          </a:solidFill>
                          <a:latin typeface="Calibri"/>
                        </a:rPr>
                        <a:t>2023 </a:t>
                      </a:r>
                      <a:r>
                        <a:rPr lang="ru-RU" sz="1200" b="1" strike="noStrike" spc="-1" dirty="0">
                          <a:solidFill>
                            <a:schemeClr val="lt1"/>
                          </a:solidFill>
                          <a:latin typeface="Calibri"/>
                        </a:rPr>
                        <a:t>год оценка</a:t>
                      </a:r>
                      <a:endParaRPr lang="ru-RU" sz="12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2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 dirty="0" smtClean="0">
                          <a:solidFill>
                            <a:schemeClr val="lt1"/>
                          </a:solidFill>
                          <a:latin typeface="Calibri"/>
                        </a:rPr>
                        <a:t>2024 </a:t>
                      </a:r>
                      <a:r>
                        <a:rPr lang="ru-RU" sz="1200" b="1" strike="noStrike" spc="-1" dirty="0">
                          <a:solidFill>
                            <a:schemeClr val="lt1"/>
                          </a:solidFill>
                          <a:latin typeface="Calibri"/>
                        </a:rPr>
                        <a:t>год прогноз</a:t>
                      </a:r>
                      <a:endParaRPr lang="ru-RU" sz="12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 dirty="0" smtClean="0">
                          <a:solidFill>
                            <a:schemeClr val="lt1"/>
                          </a:solidFill>
                          <a:latin typeface="Calibri"/>
                        </a:rPr>
                        <a:t>2025 </a:t>
                      </a:r>
                      <a:r>
                        <a:rPr lang="ru-RU" sz="1200" b="1" strike="noStrike" spc="-1" dirty="0">
                          <a:solidFill>
                            <a:schemeClr val="lt1"/>
                          </a:solidFill>
                          <a:latin typeface="Calibri"/>
                        </a:rPr>
                        <a:t>год прогноз</a:t>
                      </a:r>
                      <a:endParaRPr lang="ru-RU" sz="12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 dirty="0" smtClean="0">
                          <a:solidFill>
                            <a:schemeClr val="lt1"/>
                          </a:solidFill>
                          <a:latin typeface="Calibri"/>
                        </a:rPr>
                        <a:t>2026 </a:t>
                      </a:r>
                      <a:r>
                        <a:rPr lang="ru-RU" sz="1200" b="1" strike="noStrike" spc="-1" dirty="0">
                          <a:solidFill>
                            <a:schemeClr val="lt1"/>
                          </a:solidFill>
                          <a:latin typeface="Calibri"/>
                        </a:rPr>
                        <a:t>год</a:t>
                      </a:r>
                      <a:endParaRPr lang="ru-RU" sz="12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 dirty="0">
                          <a:solidFill>
                            <a:schemeClr val="lt1"/>
                          </a:solidFill>
                          <a:latin typeface="Calibri"/>
                        </a:rPr>
                        <a:t>прогноз</a:t>
                      </a:r>
                      <a:endParaRPr lang="ru-RU" sz="12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accent2"/>
                    </a:solidFill>
                  </a:tcPr>
                </a:tc>
              </a:tr>
              <a:tr h="495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Оборот организации (по полному кругу)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млн. руб.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1463,6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1541,7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1640,7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1740,6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1842,9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DECF5"/>
                    </a:solidFill>
                  </a:tcPr>
                </a:tc>
              </a:tr>
              <a:tr h="902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Объем инвестиций в основной капитал за счет всех источников финансирования 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млн. руб.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290,6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17,8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28,8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10,0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10,0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</a:tr>
              <a:tr h="291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Оплата труда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млн. руб.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673,1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731,6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768,2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809,0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855,0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DECF5"/>
                    </a:solidFill>
                  </a:tcPr>
                </a:tc>
              </a:tr>
              <a:tr h="495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Среднедушевые доходы населения (в месяц)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Руб./чел.</a:t>
                      </a:r>
                      <a:endParaRPr lang="ru-RU" sz="12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ru-RU" sz="1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18569,4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19379,3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20751,7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22184,3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23760,4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</a:tr>
              <a:tr h="291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Оборот розничной торговли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млн.руб.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758,10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809,7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868,8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927,0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990,0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DECF5"/>
                    </a:solidFill>
                  </a:tcPr>
                </a:tc>
              </a:tr>
              <a:tr h="495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Оборот общественного питания 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млн.руб. 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12,0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12,8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13,8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14,7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15,7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</a:tr>
              <a:tr h="698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Численность постоянного населения МО (на начало года)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человек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6510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6411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6344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6240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6170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DECF5"/>
                    </a:solidFill>
                  </a:tcPr>
                </a:tc>
              </a:tr>
              <a:tr h="700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Численность постоянного населения в трудоспособном возрасте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человек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3653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6372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3704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3709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3726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Скругленный прямоугольник 1"/>
          <p:cNvSpPr/>
          <p:nvPr/>
        </p:nvSpPr>
        <p:spPr>
          <a:xfrm>
            <a:off x="323640" y="0"/>
            <a:ext cx="8352000" cy="69156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1C1B23"/>
                </a:solidFill>
                <a:latin typeface="Calibri"/>
                <a:ea typeface="DejaVu Sans"/>
              </a:rPr>
              <a:t>ДОХОДЫ И РАСХОДЫ</a:t>
            </a:r>
            <a:endParaRPr lang="ru-RU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1C1B23"/>
                </a:solidFill>
                <a:latin typeface="Calibri"/>
                <a:ea typeface="DejaVu Sans"/>
              </a:rPr>
              <a:t>СЛОБОДО-ТУРИНСКОГО СЕЛЬСКОГО ПОСЕЛЕНИЯ , тыс. руб.</a:t>
            </a:r>
            <a:endParaRPr lang="ru-RU" sz="1600" b="0" strike="noStrike" spc="-1">
              <a:latin typeface="Arial"/>
            </a:endParaRPr>
          </a:p>
        </p:txBody>
      </p:sp>
      <p:graphicFrame>
        <p:nvGraphicFramePr>
          <p:cNvPr id="170" name="Таблица 2"/>
          <p:cNvGraphicFramePr/>
          <p:nvPr>
            <p:extLst>
              <p:ext uri="{D42A27DB-BD31-4B8C-83A1-F6EECF244321}">
                <p14:modId xmlns:p14="http://schemas.microsoft.com/office/powerpoint/2010/main" val="1788390261"/>
              </p:ext>
            </p:extLst>
          </p:nvPr>
        </p:nvGraphicFramePr>
        <p:xfrm>
          <a:off x="323640" y="798480"/>
          <a:ext cx="8280720" cy="5962920"/>
        </p:xfrm>
        <a:graphic>
          <a:graphicData uri="http://schemas.openxmlformats.org/drawingml/2006/table">
            <a:tbl>
              <a:tblPr/>
              <a:tblGrid>
                <a:gridCol w="4176360"/>
                <a:gridCol w="1368000"/>
                <a:gridCol w="1368000"/>
                <a:gridCol w="1368360"/>
              </a:tblGrid>
              <a:tr h="336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>
                          <a:solidFill>
                            <a:schemeClr val="lt1"/>
                          </a:solidFill>
                          <a:latin typeface="Calibri"/>
                        </a:rPr>
                        <a:t>Наименование показателя 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solidFill>
                            <a:schemeClr val="lt1"/>
                          </a:solidFill>
                          <a:latin typeface="Calibri"/>
                        </a:rPr>
                        <a:t>2024 </a:t>
                      </a:r>
                      <a:r>
                        <a:rPr lang="ru-RU" sz="1400" b="1" strike="noStrike" spc="-1" dirty="0">
                          <a:solidFill>
                            <a:schemeClr val="lt1"/>
                          </a:solidFill>
                          <a:latin typeface="Calibri"/>
                        </a:rPr>
                        <a:t>год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solidFill>
                            <a:schemeClr val="lt1"/>
                          </a:solidFill>
                          <a:latin typeface="Calibri"/>
                        </a:rPr>
                        <a:t>2025 </a:t>
                      </a:r>
                      <a:r>
                        <a:rPr lang="ru-RU" sz="1400" b="1" strike="noStrike" spc="-1" dirty="0">
                          <a:solidFill>
                            <a:schemeClr val="lt1"/>
                          </a:solidFill>
                          <a:latin typeface="Calibri"/>
                        </a:rPr>
                        <a:t>год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solidFill>
                            <a:schemeClr val="lt1"/>
                          </a:solidFill>
                          <a:latin typeface="Calibri"/>
                        </a:rPr>
                        <a:t>2026 </a:t>
                      </a:r>
                      <a:r>
                        <a:rPr lang="ru-RU" sz="1400" b="1" strike="noStrike" spc="-1" dirty="0">
                          <a:solidFill>
                            <a:schemeClr val="lt1"/>
                          </a:solidFill>
                          <a:latin typeface="Calibri"/>
                        </a:rPr>
                        <a:t>год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2"/>
                    </a:solidFill>
                  </a:tcPr>
                </a:tc>
              </a:tr>
              <a:tr h="336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ДОХОДЫ </a:t>
                      </a: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всего, в том числе: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232132,9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212111,3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208011,6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</a:tr>
              <a:tr h="300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Налоговые и неналоговые доходы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29834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31124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32609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</a:tr>
              <a:tr h="284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Безвозмездные поступления 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202298,9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180987,3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175402,6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</a:tr>
              <a:tr h="339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РАСХОДЫ </a:t>
                      </a: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всего, в том числе: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142529,4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128869,1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127683,6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Общегосударственные вопросы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chemeClr val="dk1"/>
                          </a:solidFill>
                          <a:latin typeface="Calibri"/>
                        </a:rPr>
                        <a:t>31116,9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chemeClr val="dk1"/>
                          </a:solidFill>
                          <a:latin typeface="Calibri"/>
                        </a:rPr>
                        <a:t>26530,0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chemeClr val="dk1"/>
                          </a:solidFill>
                          <a:latin typeface="Calibri"/>
                        </a:rPr>
                        <a:t>27424,9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</a:tr>
              <a:tr h="271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Национальная оборона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chemeClr val="dk1"/>
                          </a:solidFill>
                          <a:latin typeface="Calibri"/>
                        </a:rPr>
                        <a:t>0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latin typeface="Arial"/>
                        </a:rPr>
                        <a:t>0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chemeClr val="dk1"/>
                          </a:solidFill>
                          <a:latin typeface="Calibri"/>
                        </a:rPr>
                        <a:t>0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</a:tr>
              <a:tr h="336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Национальная безопасность 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chemeClr val="dk1"/>
                          </a:solidFill>
                          <a:latin typeface="Calibri"/>
                        </a:rPr>
                        <a:t>2171,0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0" cap="none" spc="-1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1086,0</a:t>
                      </a:r>
                      <a:endParaRPr kumimoji="0" lang="ru-RU" sz="1400" b="0" i="0" u="none" strike="noStrike" kern="0" cap="none" spc="-1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chemeClr val="dk1"/>
                          </a:solidFill>
                          <a:latin typeface="Calibri"/>
                        </a:rPr>
                        <a:t>1086,0</a:t>
                      </a:r>
                      <a:endParaRPr lang="ru-RU" sz="1400" b="0" strike="noStrike" spc="-1" dirty="0">
                        <a:latin typeface="+mn-lt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</a:tr>
              <a:tr h="270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Национальная экономика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chemeClr val="dk1"/>
                          </a:solidFill>
                          <a:latin typeface="Calibri"/>
                        </a:rPr>
                        <a:t>74706,7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chemeClr val="dk1"/>
                          </a:solidFill>
                          <a:latin typeface="Calibri"/>
                        </a:rPr>
                        <a:t>53706,0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chemeClr val="dk1"/>
                          </a:solidFill>
                          <a:latin typeface="Calibri"/>
                        </a:rPr>
                        <a:t>67434,0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</a:tr>
              <a:tr h="336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Жилищно-коммунальное хозяйство 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chemeClr val="dk1"/>
                          </a:solidFill>
                          <a:latin typeface="Calibri"/>
                        </a:rPr>
                        <a:t>53852,3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chemeClr val="dk1"/>
                          </a:solidFill>
                          <a:latin typeface="Calibri"/>
                        </a:rPr>
                        <a:t>61216,4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chemeClr val="dk1"/>
                          </a:solidFill>
                          <a:latin typeface="Calibri"/>
                        </a:rPr>
                        <a:t>51842,9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</a:tr>
              <a:tr h="303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Образование 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chemeClr val="dk1"/>
                          </a:solidFill>
                          <a:latin typeface="Calibri"/>
                        </a:rPr>
                        <a:t>103,0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chemeClr val="dk1"/>
                          </a:solidFill>
                          <a:latin typeface="Calibri"/>
                        </a:rPr>
                        <a:t>43,0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chemeClr val="dk1"/>
                          </a:solidFill>
                          <a:latin typeface="Calibri"/>
                        </a:rPr>
                        <a:t>43,0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</a:tr>
              <a:tr h="336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Культура и кинематография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chemeClr val="dk1"/>
                          </a:solidFill>
                          <a:latin typeface="Calibri"/>
                        </a:rPr>
                        <a:t>68643,0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chemeClr val="dk1"/>
                          </a:solidFill>
                          <a:latin typeface="Calibri"/>
                        </a:rPr>
                        <a:t>63590,0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chemeClr val="dk1"/>
                          </a:solidFill>
                          <a:latin typeface="Calibri"/>
                        </a:rPr>
                        <a:t>49041,0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</a:tr>
              <a:tr h="3106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Социальная политика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chemeClr val="dk1"/>
                          </a:solidFill>
                          <a:latin typeface="Calibri"/>
                        </a:rPr>
                        <a:t>30,0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chemeClr val="dk1"/>
                          </a:solidFill>
                          <a:latin typeface="Calibri"/>
                        </a:rPr>
                        <a:t>30,0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chemeClr val="dk1"/>
                          </a:solidFill>
                          <a:latin typeface="Calibri"/>
                        </a:rPr>
                        <a:t>30,0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</a:tr>
              <a:tr h="336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Физическая культура и спорт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chemeClr val="dk1"/>
                          </a:solidFill>
                          <a:latin typeface="Calibri"/>
                        </a:rPr>
                        <a:t>1326,0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449,0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449,0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</a:tr>
              <a:tr h="270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Средства массовой информации 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chemeClr val="dk1"/>
                          </a:solidFill>
                          <a:latin typeface="Calibri"/>
                        </a:rPr>
                        <a:t>184,0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300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300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</a:tr>
              <a:tr h="448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Обслуживание государственного муниципального долга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chemeClr val="dk1"/>
                          </a:solidFill>
                          <a:latin typeface="Calibri"/>
                        </a:rPr>
                        <a:t>0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</a:tr>
              <a:tr h="277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Условно утвержденные расходы 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3204,2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6347,8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</a:tr>
              <a:tr h="336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Дефицит (-), профицит (+)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chemeClr val="dk1"/>
                          </a:solidFill>
                          <a:latin typeface="Calibri"/>
                        </a:rPr>
                        <a:t>0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theme/theme1.xml><?xml version="1.0" encoding="utf-8"?>
<a:theme xmlns:a="http://schemas.openxmlformats.org/drawingml/2006/main" name="Ретро">
  <a:themeElements>
    <a:clrScheme name="Фиолетовый">
      <a:dk1>
        <a:srgbClr val="000000"/>
      </a:dk1>
      <a:lt1>
        <a:srgbClr val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Ретро">
  <a:themeElements>
    <a:clrScheme name="Фиолетовый">
      <a:dk1>
        <a:srgbClr val="000000"/>
      </a:dk1>
      <a:lt1>
        <a:srgbClr val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Ретро">
  <a:themeElements>
    <a:clrScheme name="Фиолетовый">
      <a:dk1>
        <a:srgbClr val="000000"/>
      </a:dk1>
      <a:lt1>
        <a:srgbClr val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3167</TotalTime>
  <Words>1826</Words>
  <Application>Microsoft Office PowerPoint</Application>
  <PresentationFormat>Экран (4:3)</PresentationFormat>
  <Paragraphs>367</Paragraphs>
  <Slides>22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Ретро</vt:lpstr>
      <vt:lpstr>Ретро</vt:lpstr>
      <vt:lpstr>Ретро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UralSOFT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3-1</cp:lastModifiedBy>
  <cp:revision>189</cp:revision>
  <cp:lastPrinted>2019-04-11T10:04:21Z</cp:lastPrinted>
  <dcterms:created xsi:type="dcterms:W3CDTF">2018-02-28T05:25:11Z</dcterms:created>
  <dcterms:modified xsi:type="dcterms:W3CDTF">2024-02-29T05:26:35Z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3</vt:i4>
  </property>
  <property fmtid="{D5CDD505-2E9C-101B-9397-08002B2CF9AE}" pid="3" name="PresentationFormat">
    <vt:lpwstr>Экран (4:3)</vt:lpwstr>
  </property>
  <property fmtid="{D5CDD505-2E9C-101B-9397-08002B2CF9AE}" pid="4" name="Slides">
    <vt:i4>22</vt:i4>
  </property>
</Properties>
</file>